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0" r:id="rId2"/>
    <p:sldId id="273" r:id="rId3"/>
    <p:sldId id="281" r:id="rId4"/>
    <p:sldId id="274" r:id="rId5"/>
    <p:sldId id="297" r:id="rId6"/>
    <p:sldId id="298" r:id="rId7"/>
    <p:sldId id="300" r:id="rId8"/>
    <p:sldId id="301" r:id="rId9"/>
    <p:sldId id="318" r:id="rId10"/>
    <p:sldId id="303" r:id="rId11"/>
    <p:sldId id="311" r:id="rId12"/>
    <p:sldId id="304" r:id="rId13"/>
    <p:sldId id="260" r:id="rId14"/>
    <p:sldId id="302" r:id="rId15"/>
    <p:sldId id="305" r:id="rId16"/>
    <p:sldId id="299" r:id="rId17"/>
    <p:sldId id="306" r:id="rId18"/>
    <p:sldId id="309" r:id="rId19"/>
    <p:sldId id="310" r:id="rId20"/>
    <p:sldId id="319" r:id="rId21"/>
    <p:sldId id="316" r:id="rId22"/>
    <p:sldId id="308" r:id="rId23"/>
    <p:sldId id="277" r:id="rId24"/>
    <p:sldId id="312" r:id="rId25"/>
    <p:sldId id="313" r:id="rId26"/>
    <p:sldId id="320" r:id="rId27"/>
    <p:sldId id="321" r:id="rId28"/>
    <p:sldId id="314" r:id="rId29"/>
    <p:sldId id="322" r:id="rId30"/>
    <p:sldId id="275" r:id="rId31"/>
  </p:sldIdLst>
  <p:sldSz cx="9144000" cy="6858000" type="screen4x3"/>
  <p:notesSz cx="6797675" cy="987425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777777"/>
    <a:srgbClr val="008AC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 snapToObjects="1"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406FC41-25D2-46DA-B863-25E7CDB58DDF}" type="datetimeFigureOut">
              <a:rPr lang="fr-FR"/>
              <a:pPr>
                <a:defRPr/>
              </a:pPr>
              <a:t>07/03/2021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CD4263C8-FC8F-4DED-BA12-B18CBF6DC43B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77651A7C-E481-4ECD-8A39-B5F29DBB70E8}" type="datetimeFigureOut">
              <a:rPr lang="fr-FR"/>
              <a:pPr>
                <a:defRPr/>
              </a:pPr>
              <a:t>07/03/2021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31863" y="741363"/>
            <a:ext cx="4935537" cy="37020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9450" y="4691063"/>
            <a:ext cx="5438775" cy="44434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  <a:endParaRPr lang="fr-FR" noProof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9688" y="9378950"/>
            <a:ext cx="2946400" cy="4937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9DCEFA0-7887-4874-98A6-6B856FBE789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4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1524000" y="0"/>
            <a:ext cx="7620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5" name="Image 7" descr="Logo_IF_Micro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1524000" y="3429001"/>
            <a:ext cx="7248525" cy="2057399"/>
          </a:xfrm>
          <a:prstGeom prst="rect">
            <a:avLst/>
          </a:prstGeom>
          <a:solidFill>
            <a:schemeClr val="tx1"/>
          </a:solidFill>
        </p:spPr>
        <p:txBody>
          <a:bodyPr lIns="108000" tIns="0" rIns="108000" bIns="0" anchor="t">
            <a:normAutofit/>
          </a:bodyPr>
          <a:lstStyle>
            <a:lvl1pPr marL="0" indent="0">
              <a:buNone/>
              <a:defRPr sz="1800" b="0" i="0" cap="all">
                <a:solidFill>
                  <a:schemeClr val="bg1"/>
                </a:solidFill>
                <a:latin typeface="DIN-Light"/>
                <a:cs typeface="DIN-Ligh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4" name="Titr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7248525" cy="1981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6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383805B3-92DA-4061-A346-F3C3973C1385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7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05DB2C71-4C9E-43F7-9783-17E095CEB4EC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8"/>
          <p:cNvSpPr/>
          <p:nvPr/>
        </p:nvSpPr>
        <p:spPr>
          <a:xfrm>
            <a:off x="1524000" y="0"/>
            <a:ext cx="7620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4" name="Image 6" descr="Logo_IF_Micr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itre 1"/>
          <p:cNvSpPr>
            <a:spLocks noGrp="1"/>
          </p:cNvSpPr>
          <p:nvPr>
            <p:ph type="title"/>
          </p:nvPr>
        </p:nvSpPr>
        <p:spPr>
          <a:xfrm>
            <a:off x="1524000" y="1295400"/>
            <a:ext cx="7248525" cy="1981200"/>
          </a:xfrm>
          <a:prstGeom prst="rect">
            <a:avLst/>
          </a:prstGeom>
          <a:noFill/>
        </p:spPr>
        <p:txBody>
          <a:bodyPr anchor="b"/>
          <a:lstStyle>
            <a:lvl1pPr algn="l"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DEFAC0A8-DF6C-41F0-A737-F0EB268E0C07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7E848020-69E1-41CD-AECA-CD462D145156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/>
          <p:nvPr/>
        </p:nvSpPr>
        <p:spPr>
          <a:xfrm>
            <a:off x="0" y="0"/>
            <a:ext cx="2743200" cy="6858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sp>
        <p:nvSpPr>
          <p:cNvPr id="5" name="Rectangle 9"/>
          <p:cNvSpPr/>
          <p:nvPr/>
        </p:nvSpPr>
        <p:spPr>
          <a:xfrm>
            <a:off x="1524000" y="0"/>
            <a:ext cx="76200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7" descr="Logo_IF_Micr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1524000" y="838201"/>
            <a:ext cx="7248525" cy="5410200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457200" indent="-457200">
              <a:buClr>
                <a:schemeClr val="tx1"/>
              </a:buClr>
              <a:buSzPct val="50000"/>
              <a:buFont typeface="Wingdings" charset="2"/>
              <a:buChar char="§"/>
              <a:defRPr sz="2000" b="0" i="0">
                <a:latin typeface="DIN-Light"/>
                <a:cs typeface="DIN-Light"/>
              </a:defRPr>
            </a:lvl1pPr>
            <a:lvl2pPr marL="357188" indent="-174625">
              <a:buClr>
                <a:schemeClr val="tx1"/>
              </a:buClr>
              <a:buSzPct val="50000"/>
              <a:buFont typeface="Wingdings" charset="2"/>
              <a:buChar char="§"/>
              <a:defRPr sz="1800" b="0" i="0">
                <a:latin typeface="DIN-Light"/>
                <a:cs typeface="DIN-Light"/>
              </a:defRPr>
            </a:lvl2pPr>
            <a:lvl3pPr marL="442913" indent="-95250">
              <a:buClr>
                <a:schemeClr val="tx1"/>
              </a:buClr>
              <a:buSzPct val="50000"/>
              <a:buFont typeface="Wingdings" charset="2"/>
              <a:buChar char="§"/>
              <a:defRPr sz="1600" b="0" i="0">
                <a:latin typeface="DIN-Light"/>
                <a:cs typeface="DIN-Light"/>
              </a:defRPr>
            </a:lvl3pPr>
            <a:lvl4pPr marL="539750" indent="-96838">
              <a:buClr>
                <a:schemeClr val="bg1">
                  <a:lumMod val="50000"/>
                </a:schemeClr>
              </a:buClr>
              <a:buSzPct val="50000"/>
              <a:buFont typeface="Wingdings" charset="2"/>
              <a:buChar char="§"/>
              <a:defRPr sz="1400" b="0" i="0">
                <a:solidFill>
                  <a:schemeClr val="bg1">
                    <a:lumMod val="50000"/>
                  </a:schemeClr>
                </a:solidFill>
                <a:latin typeface="DIN-Light"/>
                <a:cs typeface="DIN-Light"/>
              </a:defRPr>
            </a:lvl4pPr>
            <a:lvl5pPr marL="627063" indent="-87313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 b="0" i="0">
                <a:solidFill>
                  <a:schemeClr val="bg1">
                    <a:lumMod val="65000"/>
                  </a:schemeClr>
                </a:solidFill>
                <a:latin typeface="DIN-Light"/>
                <a:cs typeface="DIN-Light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17" name="Titre 1"/>
          <p:cNvSpPr>
            <a:spLocks noGrp="1"/>
          </p:cNvSpPr>
          <p:nvPr>
            <p:ph type="title"/>
          </p:nvPr>
        </p:nvSpPr>
        <p:spPr>
          <a:xfrm>
            <a:off x="152400" y="152400"/>
            <a:ext cx="8620125" cy="533400"/>
          </a:xfrm>
          <a:prstGeom prst="rect">
            <a:avLst/>
          </a:prstGeom>
          <a:solidFill>
            <a:schemeClr val="bg1"/>
          </a:solidFill>
        </p:spPr>
        <p:txBody>
          <a:bodyPr anchor="ctr"/>
          <a:lstStyle>
            <a:lvl1pPr algn="l">
              <a:defRPr sz="14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0D1728A5-EFCA-4625-83C8-EAC1B9B69985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C3823B80-9D56-4EF4-813F-71A323132C9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514600" y="0"/>
            <a:ext cx="6629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8" descr="Logo_IF_Micr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990600"/>
          </a:xfrm>
          <a:prstGeom prst="rect">
            <a:avLst/>
          </a:prstGeom>
          <a:solidFill>
            <a:schemeClr val="bg1"/>
          </a:solidFill>
        </p:spPr>
        <p:txBody>
          <a:bodyPr lIns="73152" bIns="72000" anchor="b">
            <a:normAutofit/>
            <a:sp3d prstMaterial="matte"/>
          </a:bodyPr>
          <a:lstStyle>
            <a:lvl1pPr algn="r"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1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0" y="1066800"/>
            <a:ext cx="2514600" cy="5111085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400" b="0" i="0">
                <a:latin typeface="DIN-Light"/>
                <a:cs typeface="DIN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12" name="Espace réservé du contenu 2"/>
          <p:cNvSpPr>
            <a:spLocks noGrp="1"/>
          </p:cNvSpPr>
          <p:nvPr>
            <p:ph idx="13"/>
          </p:nvPr>
        </p:nvSpPr>
        <p:spPr>
          <a:xfrm>
            <a:off x="2667000" y="1066800"/>
            <a:ext cx="6105525" cy="5111086"/>
          </a:xfrm>
          <a:prstGeom prst="rect">
            <a:avLst/>
          </a:prstGeom>
          <a:solidFill>
            <a:schemeClr val="bg1">
              <a:alpha val="70000"/>
            </a:schemeClr>
          </a:solidFill>
        </p:spPr>
        <p:txBody>
          <a:bodyPr/>
          <a:lstStyle>
            <a:lvl1pPr marL="457200" indent="-457200">
              <a:buClr>
                <a:schemeClr val="tx1"/>
              </a:buClr>
              <a:buSzPct val="50000"/>
              <a:buFont typeface="Wingdings" charset="2"/>
              <a:buChar char="§"/>
              <a:defRPr sz="2000" b="0" i="0">
                <a:latin typeface="DIN-Light"/>
                <a:cs typeface="DIN-Light"/>
              </a:defRPr>
            </a:lvl1pPr>
            <a:lvl2pPr marL="357188" indent="-174625">
              <a:buClr>
                <a:schemeClr val="tx1"/>
              </a:buClr>
              <a:buSzPct val="50000"/>
              <a:buFont typeface="Wingdings" charset="2"/>
              <a:buChar char="§"/>
              <a:defRPr sz="1800" b="0" i="0">
                <a:latin typeface="DIN-Light"/>
                <a:cs typeface="DIN-Light"/>
              </a:defRPr>
            </a:lvl2pPr>
            <a:lvl3pPr marL="442913" indent="-95250">
              <a:buClr>
                <a:schemeClr val="tx1"/>
              </a:buClr>
              <a:buSzPct val="50000"/>
              <a:buFont typeface="Wingdings" charset="2"/>
              <a:buChar char="§"/>
              <a:defRPr sz="1600" b="0" i="0">
                <a:latin typeface="DIN-Light"/>
                <a:cs typeface="DIN-Light"/>
              </a:defRPr>
            </a:lvl3pPr>
            <a:lvl4pPr marL="539750" indent="-96838">
              <a:buClr>
                <a:schemeClr val="bg1">
                  <a:lumMod val="50000"/>
                </a:schemeClr>
              </a:buClr>
              <a:buSzPct val="50000"/>
              <a:buFont typeface="Wingdings" charset="2"/>
              <a:buChar char="§"/>
              <a:defRPr sz="1400" b="0" i="0">
                <a:solidFill>
                  <a:schemeClr val="bg1">
                    <a:lumMod val="50000"/>
                  </a:schemeClr>
                </a:solidFill>
                <a:latin typeface="DIN-Light"/>
                <a:cs typeface="DIN-Light"/>
              </a:defRPr>
            </a:lvl4pPr>
            <a:lvl5pPr marL="627063" indent="-87313">
              <a:buClr>
                <a:schemeClr val="bg1">
                  <a:lumMod val="75000"/>
                </a:schemeClr>
              </a:buClr>
              <a:buFont typeface="Wingdings" charset="2"/>
              <a:buChar char="§"/>
              <a:defRPr sz="1200" b="0" i="0">
                <a:solidFill>
                  <a:schemeClr val="bg1">
                    <a:lumMod val="65000"/>
                  </a:schemeClr>
                </a:solidFill>
                <a:latin typeface="DIN-Light"/>
                <a:cs typeface="DIN-Light"/>
              </a:defRPr>
            </a:lvl5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 sz="1200" b="1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82BDF62C-E124-45A5-869C-B081A9519A0F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 algn="r"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27BFE60D-F717-4162-91D0-A5C8EE89EB60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/>
          <p:nvPr/>
        </p:nvSpPr>
        <p:spPr>
          <a:xfrm>
            <a:off x="2514600" y="0"/>
            <a:ext cx="6629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6" name="Image 8" descr="Logo_IF_Micr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Espace réservé du texte 3"/>
          <p:cNvSpPr>
            <a:spLocks noGrp="1"/>
          </p:cNvSpPr>
          <p:nvPr>
            <p:ph type="body" sz="half" idx="13"/>
          </p:nvPr>
        </p:nvSpPr>
        <p:spPr>
          <a:xfrm>
            <a:off x="0" y="1066800"/>
            <a:ext cx="2514600" cy="5111085"/>
          </a:xfrm>
          <a:prstGeom prst="rect">
            <a:avLst/>
          </a:prstGeom>
          <a:noFill/>
        </p:spPr>
        <p:txBody>
          <a:bodyPr/>
          <a:lstStyle>
            <a:lvl1pPr marL="0" indent="0" algn="r">
              <a:buNone/>
              <a:defRPr sz="1400" b="0" i="0">
                <a:latin typeface="DIN-Light"/>
                <a:cs typeface="DIN-Ligh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0"/>
            <a:ext cx="2514600" cy="990600"/>
          </a:xfrm>
          <a:prstGeom prst="rect">
            <a:avLst/>
          </a:prstGeom>
          <a:solidFill>
            <a:schemeClr val="bg1"/>
          </a:solidFill>
        </p:spPr>
        <p:txBody>
          <a:bodyPr lIns="73152" bIns="72000" anchor="b">
            <a:normAutofit/>
            <a:sp3d prstMaterial="matte"/>
          </a:bodyPr>
          <a:lstStyle>
            <a:lvl1pPr algn="r">
              <a:defRPr sz="1400" b="1">
                <a:solidFill>
                  <a:srgbClr val="00000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en-US" dirty="0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2667001" y="533400"/>
            <a:ext cx="6019800" cy="5644484"/>
          </a:xfrm>
          <a:prstGeom prst="rect">
            <a:avLst/>
          </a:prstGeo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 smtClean="0"/>
              <a:t>Cliquez sur l'icône pour ajouter une image</a:t>
            </a:r>
            <a:endParaRPr lang="en-US" noProof="0" dirty="0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9C3B23-8B05-4BCE-A343-69F54ED0F40B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4D240-D473-4959-9391-9DDA60790998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5" descr="Logo_IF_Micr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349F76D7-A8DD-4ABA-A66F-312BFFAC42C3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53F90546-FAFF-4C4D-A436-1C1637EBB4E9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1_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/>
          <p:nvPr/>
        </p:nvSpPr>
        <p:spPr>
          <a:xfrm>
            <a:off x="2514600" y="0"/>
            <a:ext cx="6629400" cy="6858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fr-FR" sz="1800"/>
          </a:p>
        </p:txBody>
      </p:sp>
      <p:pic>
        <p:nvPicPr>
          <p:cNvPr id="3" name="Image 5" descr="Logo_IF_Micro.gif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8007031D-4DBD-43DB-AEA3-88DCC1751E0F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algn="r"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AA334FF8-6A2E-4B95-8CB1-0B9BF8E87C0D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>
            <a:lvl1pPr>
              <a:defRPr sz="3000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E01D98-5219-44EB-82EC-FA210195DA56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67342-3270-45CE-8762-95D5D3904AD7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</p:spTree>
  </p:cSld>
  <p:clrMapOvr>
    <a:masterClrMapping/>
  </p:clrMapOvr>
  <p:hf hd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3.gif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0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1524000" y="6430963"/>
            <a:ext cx="931863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58F5CCFA-97B9-4920-B202-65F81EF4051B}" type="datetime1">
              <a:rPr lang="en-US"/>
              <a:pPr>
                <a:defRPr/>
              </a:pPr>
              <a:t>3/7/2021</a:t>
            </a:fld>
            <a:endParaRPr lang="fr-FR" dirty="0"/>
          </a:p>
        </p:txBody>
      </p:sp>
      <p:sp>
        <p:nvSpPr>
          <p:cNvPr id="23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2514600" y="6430963"/>
            <a:ext cx="5348288" cy="274637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25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039100" y="6430963"/>
            <a:ext cx="733425" cy="274637"/>
          </a:xfrm>
          <a:prstGeom prst="rect">
            <a:avLst/>
          </a:prstGeo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1" i="0" cap="all">
                <a:solidFill>
                  <a:srgbClr val="008AC9"/>
                </a:solidFill>
                <a:latin typeface="DIN-Bold"/>
                <a:cs typeface="DIN-Bold"/>
              </a:defRPr>
            </a:lvl1pPr>
          </a:lstStyle>
          <a:p>
            <a:pPr>
              <a:defRPr/>
            </a:pPr>
            <a:fld id="{0876247D-A5AF-4D9A-B876-BFF7214C07F8}" type="slidenum">
              <a:rPr lang="fr-FR"/>
              <a:pPr>
                <a:defRPr/>
              </a:pPr>
              <a:t>‹#›</a:t>
            </a:fld>
            <a:endParaRPr lang="fr-FR" dirty="0"/>
          </a:p>
        </p:txBody>
      </p:sp>
      <p:pic>
        <p:nvPicPr>
          <p:cNvPr id="1029" name="Image 25" descr="Logo_IF_Micro.gif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Image 5" descr="Logo_IF_Micro.gif"/>
          <p:cNvPicPr>
            <a:picLocks noChangeAspect="1"/>
          </p:cNvPicPr>
          <p:nvPr userDrawn="1"/>
        </p:nvPicPr>
        <p:blipFill>
          <a:blip r:embed="rId11"/>
          <a:srcRect/>
          <a:stretch>
            <a:fillRect/>
          </a:stretch>
        </p:blipFill>
        <p:spPr bwMode="auto">
          <a:xfrm>
            <a:off x="419100" y="6408738"/>
            <a:ext cx="6858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56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500" b="1" kern="1200" cap="all">
          <a:solidFill>
            <a:srgbClr val="008AC9"/>
          </a:solidFill>
          <a:latin typeface="DIN-Bold"/>
          <a:ea typeface="MS PGothic" pitchFamily="34" charset="-128"/>
          <a:cs typeface="DIN-Bold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8AC9"/>
          </a:solidFill>
          <a:latin typeface="DIN-Bold" charset="0"/>
          <a:ea typeface="MS PGothic" pitchFamily="34" charset="-128"/>
          <a:cs typeface="DIN-Bold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8AC9"/>
          </a:solidFill>
          <a:latin typeface="DIN-Bold" charset="0"/>
          <a:ea typeface="MS PGothic" pitchFamily="34" charset="-128"/>
          <a:cs typeface="DIN-Bold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8AC9"/>
          </a:solidFill>
          <a:latin typeface="DIN-Bold" charset="0"/>
          <a:ea typeface="MS PGothic" pitchFamily="34" charset="-128"/>
          <a:cs typeface="DIN-Bold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500" b="1">
          <a:solidFill>
            <a:srgbClr val="008AC9"/>
          </a:solidFill>
          <a:latin typeface="DIN-Bold" charset="0"/>
          <a:ea typeface="MS PGothic" pitchFamily="34" charset="-128"/>
          <a:cs typeface="DIN-Bold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8AC9"/>
          </a:solidFill>
          <a:latin typeface="DIN-Bold" charset="0"/>
          <a:ea typeface="ＭＳ Ｐゴシック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8AC9"/>
          </a:solidFill>
          <a:latin typeface="DIN-Bold" charset="0"/>
          <a:ea typeface="ＭＳ Ｐゴシック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8AC9"/>
          </a:solidFill>
          <a:latin typeface="DIN-Bold" charset="0"/>
          <a:ea typeface="ＭＳ Ｐゴシック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 b="1">
          <a:solidFill>
            <a:srgbClr val="008AC9"/>
          </a:solidFill>
          <a:latin typeface="DIN-Bold" charset="0"/>
          <a:ea typeface="ＭＳ Ｐゴシック" charset="-128"/>
        </a:defRPr>
      </a:lvl9pPr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rgbClr val="008AC9"/>
        </a:buClr>
        <a:buSzPct val="80000"/>
        <a:buFont typeface="Wingdings" pitchFamily="2" charset="2"/>
        <a:buChar char="§"/>
        <a:defRPr sz="3200" kern="1200">
          <a:solidFill>
            <a:schemeClr val="tx1"/>
          </a:solidFill>
          <a:latin typeface="DIN-Medium"/>
          <a:ea typeface="MS PGothic" pitchFamily="34" charset="-128"/>
          <a:cs typeface="DIN-Medium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rgbClr val="008AC9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DIN-Bold"/>
          <a:ea typeface="DIN-Bold" charset="0"/>
          <a:cs typeface="DIN-Bold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008AC9"/>
        </a:buClr>
        <a:buFont typeface="Arial" charset="0"/>
        <a:buChar char="▪"/>
        <a:defRPr sz="2400" kern="1200">
          <a:solidFill>
            <a:schemeClr val="tx1"/>
          </a:solidFill>
          <a:latin typeface="DIN-Bold"/>
          <a:ea typeface="DIN-Bold" charset="0"/>
          <a:cs typeface="DIN-Bold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008AC9"/>
        </a:buClr>
        <a:buFont typeface="Arial" charset="0"/>
        <a:buChar char="▪"/>
        <a:defRPr sz="2000" kern="1200">
          <a:solidFill>
            <a:schemeClr val="tx1"/>
          </a:solidFill>
          <a:latin typeface="DIN-Bold"/>
          <a:ea typeface="DIN-Bold" charset="0"/>
          <a:cs typeface="DIN-Bold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A6A6A6"/>
        </a:buClr>
        <a:buSzPct val="50000"/>
        <a:buFont typeface="Wingdings" pitchFamily="2" charset="2"/>
        <a:buChar char="§"/>
        <a:defRPr lang="en-US" sz="2000" kern="1200">
          <a:solidFill>
            <a:srgbClr val="9D9DA2"/>
          </a:solidFill>
          <a:latin typeface="DIN-Bold"/>
          <a:ea typeface="DIN-Bold" charset="0"/>
          <a:cs typeface="DIN-Bold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Rh6eEj6wU2Q&amp;feature=youtu.be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facebook.com/pages/Pratiquer-le-Fran%C3%A7ais/255245345274?sk=info" TargetMode="Externa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acebook.com/groups/966914816657655/?fref=ts" TargetMode="Externa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hyperlink" Target="https://www.facebook.com/groups/966914816657655/?fref=ts" TargetMode="Externa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10152872825584756&amp;set=gm.968476893168114&amp;type=1&amp;theater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10152872825584756&amp;set=gm.968476893168114&amp;type=1&amp;theater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10152872825584756&amp;set=gm.968476893168114&amp;type=1&amp;theate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photo.php?fbid=10152872825584756&amp;set=gm.968476893168114&amp;type=1&amp;theater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allan.kaljakin@institut-francais.lv" TargetMode="Externa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nstitut-francais.lv/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Rectangle 2"/>
          <p:cNvSpPr>
            <a:spLocks noChangeArrowheads="1"/>
          </p:cNvSpPr>
          <p:nvPr/>
        </p:nvSpPr>
        <p:spPr bwMode="auto">
          <a:xfrm>
            <a:off x="0" y="1841500"/>
            <a:ext cx="896461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fr-FR" sz="3200" b="1">
                <a:solidFill>
                  <a:srgbClr val="008AC9"/>
                </a:solidFill>
              </a:rPr>
              <a:t>22</a:t>
            </a:r>
            <a:r>
              <a:rPr lang="fr-FR" sz="3200" b="1" baseline="30000">
                <a:solidFill>
                  <a:srgbClr val="008AC9"/>
                </a:solidFill>
              </a:rPr>
              <a:t>ème</a:t>
            </a:r>
            <a:r>
              <a:rPr lang="fr-FR" sz="3200" b="1">
                <a:solidFill>
                  <a:srgbClr val="008AC9"/>
                </a:solidFill>
              </a:rPr>
              <a:t> SÉMINAIRE DES</a:t>
            </a:r>
          </a:p>
          <a:p>
            <a:pPr algn="ctr"/>
            <a:r>
              <a:rPr lang="fr-FR" sz="3200" b="1">
                <a:solidFill>
                  <a:srgbClr val="008AC9"/>
                </a:solidFill>
              </a:rPr>
              <a:t>PROFESSEURS DE FRANÇAIS DE LETTONIE</a:t>
            </a:r>
            <a:endParaRPr lang="et-EE" sz="3200" b="1">
              <a:solidFill>
                <a:srgbClr val="008AC9"/>
              </a:solidFill>
            </a:endParaRPr>
          </a:p>
          <a:p>
            <a:pPr algn="ctr"/>
            <a:endParaRPr lang="en-US" sz="1400" b="1">
              <a:solidFill>
                <a:srgbClr val="008AC9"/>
              </a:solidFill>
            </a:endParaRPr>
          </a:p>
          <a:p>
            <a:pPr algn="ctr"/>
            <a:r>
              <a:rPr lang="fr-FR" b="1">
                <a:solidFill>
                  <a:schemeClr val="bg1"/>
                </a:solidFill>
              </a:rPr>
              <a:t>« </a:t>
            </a:r>
            <a:r>
              <a:rPr lang="fr-FR" b="1" i="1">
                <a:solidFill>
                  <a:schemeClr val="bg1"/>
                </a:solidFill>
              </a:rPr>
              <a:t>Utilisation des technologies innovantes </a:t>
            </a:r>
          </a:p>
          <a:p>
            <a:pPr algn="ctr"/>
            <a:r>
              <a:rPr lang="fr-FR" b="1" i="1">
                <a:solidFill>
                  <a:schemeClr val="bg1"/>
                </a:solidFill>
              </a:rPr>
              <a:t>en</a:t>
            </a:r>
            <a:r>
              <a:rPr lang="fr-FR" b="1">
                <a:solidFill>
                  <a:schemeClr val="bg1"/>
                </a:solidFill>
              </a:rPr>
              <a:t> </a:t>
            </a:r>
            <a:r>
              <a:rPr lang="fr-FR" b="1" i="1">
                <a:solidFill>
                  <a:schemeClr val="bg1"/>
                </a:solidFill>
              </a:rPr>
              <a:t>classe de Français Langue Etrangère </a:t>
            </a:r>
            <a:r>
              <a:rPr lang="fr-FR" b="1">
                <a:solidFill>
                  <a:schemeClr val="bg1"/>
                </a:solidFill>
              </a:rPr>
              <a:t>»</a:t>
            </a:r>
            <a:r>
              <a:rPr lang="fr-FR">
                <a:solidFill>
                  <a:schemeClr val="bg1"/>
                </a:solidFill>
              </a:rPr>
              <a:t> </a:t>
            </a:r>
          </a:p>
          <a:p>
            <a:pPr algn="ctr"/>
            <a:endParaRPr lang="fr-FR" sz="1400">
              <a:solidFill>
                <a:schemeClr val="bg1"/>
              </a:solidFill>
            </a:endParaRPr>
          </a:p>
          <a:p>
            <a:pPr algn="ctr"/>
            <a:endParaRPr lang="et-EE" sz="800" b="1">
              <a:solidFill>
                <a:schemeClr val="bg1"/>
              </a:solidFill>
            </a:endParaRPr>
          </a:p>
          <a:p>
            <a:pPr algn="ctr"/>
            <a:r>
              <a:rPr lang="fr-FR" i="1">
                <a:solidFill>
                  <a:schemeClr val="bg1"/>
                </a:solidFill>
              </a:rPr>
              <a:t>Les 23-24 octobre 2014 à R</a:t>
            </a:r>
            <a:r>
              <a:rPr lang="en-US" i="1">
                <a:solidFill>
                  <a:schemeClr val="bg1"/>
                </a:solidFill>
              </a:rPr>
              <a:t>ī</a:t>
            </a:r>
            <a:r>
              <a:rPr lang="fr-FR" i="1">
                <a:solidFill>
                  <a:schemeClr val="bg1"/>
                </a:solidFill>
              </a:rPr>
              <a:t>ga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100" cap="none" smtClean="0"/>
              <a:t>                                     </a:t>
            </a:r>
            <a:br>
              <a:rPr lang="fr-FR" sz="3100" cap="none" smtClean="0"/>
            </a:br>
            <a:r>
              <a:rPr lang="fr-FR" sz="3100" cap="none" smtClean="0"/>
              <a:t>                                     qu’est-ce que c’est ?</a:t>
            </a:r>
            <a:r>
              <a:rPr lang="en-US" sz="3100" cap="none" smtClean="0"/>
              <a:t/>
            </a:r>
            <a:br>
              <a:rPr lang="en-US" sz="3100" cap="none" smtClean="0"/>
            </a:br>
            <a:endParaRPr lang="en-US" sz="3100" cap="none" smtClean="0"/>
          </a:p>
        </p:txBody>
      </p:sp>
      <p:sp>
        <p:nvSpPr>
          <p:cNvPr id="2150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686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>
              <a:buFont typeface="Arial" charset="0"/>
              <a:buNone/>
            </a:pPr>
            <a:r>
              <a:rPr lang="fr-FR" sz="3600" i="1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2800" i="1" smtClean="0">
                <a:ea typeface="DIN-Bold"/>
              </a:rPr>
              <a:t> </a:t>
            </a:r>
            <a:r>
              <a:rPr lang="fr-FR" smtClean="0">
                <a:ea typeface="DIN-Bold"/>
              </a:rPr>
              <a:t>Introduction</a:t>
            </a:r>
            <a:endParaRPr lang="en-US" sz="1400" i="1" smtClean="0">
              <a:solidFill>
                <a:schemeClr val="bg1"/>
              </a:solidFill>
              <a:ea typeface="DIN-Bold"/>
            </a:endParaRPr>
          </a:p>
        </p:txBody>
      </p:sp>
      <p:pic>
        <p:nvPicPr>
          <p:cNvPr id="21507" name="Picture 5" descr="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542925"/>
            <a:ext cx="28082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8" name="Rectangle 6"/>
          <p:cNvSpPr>
            <a:spLocks noChangeArrowheads="1"/>
          </p:cNvSpPr>
          <p:nvPr/>
        </p:nvSpPr>
        <p:spPr bwMode="auto">
          <a:xfrm>
            <a:off x="1547813" y="1600200"/>
            <a:ext cx="7416800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fr-FR" sz="3200">
              <a:solidFill>
                <a:schemeClr val="bg1"/>
              </a:solidFill>
            </a:endParaRPr>
          </a:p>
          <a:p>
            <a:pPr defTabSz="914400"/>
            <a:r>
              <a:rPr lang="fr-FR" sz="3200">
                <a:solidFill>
                  <a:schemeClr val="bg1"/>
                </a:solidFill>
              </a:rPr>
              <a:t>Un </a:t>
            </a:r>
            <a:r>
              <a:rPr lang="fr-FR" sz="3200" b="1">
                <a:solidFill>
                  <a:schemeClr val="bg1"/>
                </a:solidFill>
              </a:rPr>
              <a:t>un </a:t>
            </a:r>
            <a:r>
              <a:rPr lang="fr-FR" sz="3300" b="1">
                <a:solidFill>
                  <a:schemeClr val="bg1"/>
                </a:solidFill>
              </a:rPr>
              <a:t>outil de</a:t>
            </a:r>
            <a:r>
              <a:rPr lang="fr-FR" sz="3300">
                <a:solidFill>
                  <a:schemeClr val="bg1"/>
                </a:solidFill>
              </a:rPr>
              <a:t> </a:t>
            </a:r>
            <a:r>
              <a:rPr lang="fr-FR" sz="3300" b="1">
                <a:solidFill>
                  <a:schemeClr val="bg1"/>
                </a:solidFill>
              </a:rPr>
              <a:t>travail collaboratif</a:t>
            </a:r>
            <a:r>
              <a:rPr lang="fr-FR" sz="3200" b="1">
                <a:solidFill>
                  <a:schemeClr val="bg1"/>
                </a:solidFill>
              </a:rPr>
              <a:t> </a:t>
            </a:r>
          </a:p>
          <a:p>
            <a:pPr defTabSz="914400"/>
            <a:r>
              <a:rPr lang="fr-FR" sz="3200" b="1">
                <a:solidFill>
                  <a:schemeClr val="bg1"/>
                </a:solidFill>
              </a:rPr>
              <a:t>en ligne </a:t>
            </a:r>
            <a:r>
              <a:rPr lang="fr-FR" sz="3200">
                <a:solidFill>
                  <a:schemeClr val="bg1"/>
                </a:solidFill>
              </a:rPr>
              <a:t>permettant aux élèves de </a:t>
            </a:r>
          </a:p>
          <a:p>
            <a:pPr defTabSz="914400"/>
            <a:r>
              <a:rPr lang="fr-FR" sz="3200">
                <a:solidFill>
                  <a:schemeClr val="bg1"/>
                </a:solidFill>
              </a:rPr>
              <a:t>se mettre en contact avec d’autres élèves </a:t>
            </a:r>
            <a:r>
              <a:rPr lang="fr-FR" sz="3100">
                <a:solidFill>
                  <a:schemeClr val="bg1"/>
                </a:solidFill>
              </a:rPr>
              <a:t>dont la</a:t>
            </a:r>
            <a:r>
              <a:rPr lang="fr-FR" sz="3200">
                <a:solidFill>
                  <a:schemeClr val="bg1"/>
                </a:solidFill>
              </a:rPr>
              <a:t> langue de communication est le français. 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cap="none" smtClean="0"/>
              <a:t>Premiers pas sur</a:t>
            </a:r>
          </a:p>
        </p:txBody>
      </p:sp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-203200" y="1196975"/>
            <a:ext cx="9167813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>
              <a:buFont typeface="Arial" charset="0"/>
              <a:buNone/>
            </a:pPr>
            <a:r>
              <a:rPr lang="fr-FR" sz="3600" i="1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2800" i="1" smtClean="0">
                <a:ea typeface="DIN-Bold"/>
              </a:rPr>
              <a:t> </a:t>
            </a:r>
            <a:r>
              <a:rPr lang="fr-FR" smtClean="0">
                <a:ea typeface="DIN-Bold"/>
              </a:rPr>
              <a:t>Introduction</a:t>
            </a:r>
            <a:endParaRPr lang="en-US" sz="1400" i="1" smtClean="0">
              <a:solidFill>
                <a:schemeClr val="bg1"/>
              </a:solidFill>
              <a:ea typeface="DIN-Bold"/>
            </a:endParaRPr>
          </a:p>
        </p:txBody>
      </p:sp>
      <p:pic>
        <p:nvPicPr>
          <p:cNvPr id="22531" name="Picture 5" descr="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56100" y="139700"/>
            <a:ext cx="28082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2" name="Rectangle 6"/>
          <p:cNvSpPr>
            <a:spLocks noChangeArrowheads="1"/>
          </p:cNvSpPr>
          <p:nvPr/>
        </p:nvSpPr>
        <p:spPr bwMode="auto">
          <a:xfrm>
            <a:off x="1476375" y="1600200"/>
            <a:ext cx="7920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r>
              <a:rPr lang="fr-FR" sz="3600">
                <a:solidFill>
                  <a:schemeClr val="bg1"/>
                </a:solidFill>
              </a:rPr>
              <a:t>Avez-vous </a:t>
            </a:r>
            <a:r>
              <a:rPr lang="fr-FR" sz="3600">
                <a:solidFill>
                  <a:schemeClr val="bg1"/>
                </a:solidFill>
                <a:hlinkClick r:id="rId3"/>
              </a:rPr>
              <a:t>un compte Facebook </a:t>
            </a:r>
            <a:r>
              <a:rPr lang="fr-FR" sz="3600">
                <a:solidFill>
                  <a:schemeClr val="bg1"/>
                </a:solidFill>
              </a:rPr>
              <a:t>?</a:t>
            </a:r>
            <a:endParaRPr lang="en-US" sz="3600">
              <a:solidFill>
                <a:schemeClr val="bg1"/>
              </a:solidFill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95738" y="2241550"/>
            <a:ext cx="38354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n-US" sz="3100" cap="none" smtClean="0"/>
              <a:t/>
            </a:r>
            <a:br>
              <a:rPr lang="en-US" sz="3100" cap="none" smtClean="0"/>
            </a:br>
            <a:endParaRPr lang="en-US" sz="3100" cap="none" smtClean="0"/>
          </a:p>
        </p:txBody>
      </p:sp>
      <p:sp>
        <p:nvSpPr>
          <p:cNvPr id="2355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-203200" y="1196975"/>
            <a:ext cx="9167813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>
              <a:buFont typeface="Arial" charset="0"/>
              <a:buNone/>
            </a:pPr>
            <a:r>
              <a:rPr lang="fr-FR" sz="3600" i="1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2800" i="1" smtClean="0">
                <a:ea typeface="DIN-Bold"/>
              </a:rPr>
              <a:t> </a:t>
            </a:r>
            <a:r>
              <a:rPr lang="fr-FR" smtClean="0">
                <a:ea typeface="DIN-Bold"/>
              </a:rPr>
              <a:t>Introduction</a:t>
            </a:r>
            <a:endParaRPr lang="en-US" sz="1400" i="1" smtClean="0">
              <a:solidFill>
                <a:schemeClr val="bg1"/>
              </a:solidFill>
              <a:ea typeface="DIN-Bold"/>
            </a:endParaRPr>
          </a:p>
        </p:txBody>
      </p:sp>
      <p:pic>
        <p:nvPicPr>
          <p:cNvPr id="23555" name="Picture 5" descr="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42988" y="1417638"/>
            <a:ext cx="2808287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6"/>
          <p:cNvSpPr>
            <a:spLocks noChangeArrowheads="1"/>
          </p:cNvSpPr>
          <p:nvPr/>
        </p:nvSpPr>
        <p:spPr bwMode="auto">
          <a:xfrm>
            <a:off x="1476375" y="1600200"/>
            <a:ext cx="7920038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fr-FR" sz="3200">
              <a:solidFill>
                <a:schemeClr val="bg1"/>
              </a:solidFill>
            </a:endParaRPr>
          </a:p>
          <a:p>
            <a:pPr defTabSz="914400"/>
            <a:r>
              <a:rPr lang="fr-FR" sz="3200">
                <a:solidFill>
                  <a:schemeClr val="bg1"/>
                </a:solidFill>
              </a:rPr>
              <a:t>                    </a:t>
            </a:r>
            <a:r>
              <a:rPr lang="fr-FR" sz="3100">
                <a:solidFill>
                  <a:schemeClr val="bg1"/>
                </a:solidFill>
              </a:rPr>
              <a:t>,créé par Mark Zuckerberg, était à l’origine un </a:t>
            </a:r>
            <a:r>
              <a:rPr lang="fr-FR" sz="3100" b="1">
                <a:solidFill>
                  <a:schemeClr val="bg1"/>
                </a:solidFill>
              </a:rPr>
              <a:t>outil destiné</a:t>
            </a:r>
            <a:r>
              <a:rPr lang="fr-FR" sz="3200" b="1">
                <a:solidFill>
                  <a:schemeClr val="bg1"/>
                </a:solidFill>
              </a:rPr>
              <a:t> </a:t>
            </a:r>
          </a:p>
          <a:p>
            <a:pPr defTabSz="914400"/>
            <a:r>
              <a:rPr lang="fr-FR" sz="3100" b="1">
                <a:solidFill>
                  <a:schemeClr val="bg1"/>
                </a:solidFill>
              </a:rPr>
              <a:t>à rassembler les étudiants</a:t>
            </a:r>
            <a:r>
              <a:rPr lang="fr-FR" sz="3100">
                <a:solidFill>
                  <a:schemeClr val="bg1"/>
                </a:solidFill>
              </a:rPr>
              <a:t> de l’Université d’Harvard</a:t>
            </a:r>
            <a:r>
              <a:rPr lang="fr-FR" sz="3200">
                <a:solidFill>
                  <a:schemeClr val="bg1"/>
                </a:solidFill>
              </a:rPr>
              <a:t>.  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Pourquoi</a:t>
            </a:r>
            <a:r>
              <a:rPr lang="et-EE" cap="none" smtClean="0"/>
              <a:t> ?</a:t>
            </a:r>
            <a:endParaRPr lang="fr-FR" cap="none" smtClean="0"/>
          </a:p>
        </p:txBody>
      </p:sp>
      <p:sp>
        <p:nvSpPr>
          <p:cNvPr id="24578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042988" y="981075"/>
            <a:ext cx="8101012" cy="514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t-EE" sz="2800" smtClean="0">
                <a:solidFill>
                  <a:schemeClr val="bg1"/>
                </a:solidFill>
              </a:rPr>
              <a:t>   </a:t>
            </a:r>
            <a:r>
              <a:rPr lang="fr-FR" sz="3100" smtClean="0">
                <a:solidFill>
                  <a:schemeClr val="bg1"/>
                </a:solidFill>
              </a:rPr>
              <a:t>Motifs favorables à l’utilisation pédagogique du réseau social </a:t>
            </a:r>
            <a:r>
              <a:rPr lang="fr-FR" sz="3100" i="1" smtClean="0">
                <a:solidFill>
                  <a:schemeClr val="bg1"/>
                </a:solidFill>
              </a:rPr>
              <a:t>Facebook </a:t>
            </a:r>
            <a:r>
              <a:rPr lang="fr-FR" sz="3100" smtClean="0">
                <a:solidFill>
                  <a:schemeClr val="bg1"/>
                </a:solidFill>
              </a:rPr>
              <a:t>: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fr-FR" sz="3200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buFont typeface="Arial" charset="0"/>
              <a:buNone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-</a:t>
            </a:r>
          </a:p>
          <a:p>
            <a:pPr marL="1143000" lvl="2" eaLnBrk="1" hangingPunct="1">
              <a:buFont typeface="Arial" charset="0"/>
              <a:buNone/>
            </a:pPr>
            <a:endParaRPr lang="fr-FR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buFont typeface="Arial" charset="0"/>
              <a:buNone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-</a:t>
            </a:r>
          </a:p>
          <a:p>
            <a:pPr marL="1143000" lvl="2" eaLnBrk="1" hangingPunct="1">
              <a:buFont typeface="Arial" charset="0"/>
              <a:buNone/>
            </a:pPr>
            <a:endParaRPr lang="fr-FR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buFont typeface="Arial" charset="0"/>
              <a:buNone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-</a:t>
            </a:r>
          </a:p>
          <a:p>
            <a:pPr marL="1143000" lvl="2" eaLnBrk="1" hangingPunct="1">
              <a:buFont typeface="Arial" charset="0"/>
              <a:buNone/>
            </a:pPr>
            <a:endParaRPr lang="fr-FR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buFont typeface="Arial" charset="0"/>
              <a:buNone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-</a:t>
            </a:r>
          </a:p>
          <a:p>
            <a:pPr marL="1143000" lvl="2" eaLnBrk="1" hangingPunct="1"/>
            <a:endParaRPr lang="fr-FR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buFont typeface="Wingdings" pitchFamily="2" charset="2"/>
              <a:buNone/>
            </a:pPr>
            <a:endParaRPr lang="fr-FR" sz="2400" smtClean="0">
              <a:solidFill>
                <a:schemeClr val="bg1"/>
              </a:solidFill>
              <a:ea typeface="DIN-Bold"/>
            </a:endParaRPr>
          </a:p>
          <a:p>
            <a:pPr eaLnBrk="1" hangingPunct="1">
              <a:buFont typeface="Wingdings" pitchFamily="2" charset="2"/>
              <a:buNone/>
            </a:pPr>
            <a:endParaRPr lang="fr-FR" sz="2800" smtClean="0">
              <a:solidFill>
                <a:schemeClr val="bg1"/>
              </a:solidFill>
            </a:endParaRPr>
          </a:p>
          <a:p>
            <a:pPr eaLnBrk="1" hangingPunct="1"/>
            <a:endParaRPr lang="fr-FR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Pourquoi</a:t>
            </a:r>
            <a:r>
              <a:rPr lang="et-EE" cap="none" smtClean="0"/>
              <a:t> ?</a:t>
            </a:r>
            <a:endParaRPr lang="fr-FR" cap="none" smtClean="0"/>
          </a:p>
        </p:txBody>
      </p:sp>
      <p:sp>
        <p:nvSpPr>
          <p:cNvPr id="25602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692150"/>
            <a:ext cx="8794750" cy="5434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3000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3000" smtClean="0">
                <a:solidFill>
                  <a:schemeClr val="bg1"/>
                </a:solidFill>
              </a:rPr>
              <a:t>   </a:t>
            </a:r>
            <a:r>
              <a:rPr lang="fr-FR" sz="2900" smtClean="0">
                <a:solidFill>
                  <a:schemeClr val="bg1"/>
                </a:solidFill>
              </a:rPr>
              <a:t>L’utilisation du réseau social </a:t>
            </a:r>
            <a:r>
              <a:rPr lang="fr-FR" sz="2900" i="1" smtClean="0">
                <a:solidFill>
                  <a:schemeClr val="bg1"/>
                </a:solidFill>
              </a:rPr>
              <a:t>Facebook</a:t>
            </a:r>
            <a:r>
              <a:rPr lang="fr-FR" sz="2900" smtClean="0">
                <a:solidFill>
                  <a:schemeClr val="bg1"/>
                </a:solidFill>
              </a:rPr>
              <a:t> en classe de FLE permet de :</a:t>
            </a:r>
          </a:p>
          <a:p>
            <a:pPr marL="742950" lvl="1" indent="-285750" eaLnBrk="1" hangingPunct="1">
              <a:buFont typeface="Wingdings" pitchFamily="2" charset="2"/>
              <a:buNone/>
            </a:pPr>
            <a:endParaRPr lang="fr-FR" sz="1600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buFontTx/>
              <a:buChar char="-"/>
            </a:pPr>
            <a:r>
              <a:rPr lang="fr-FR" sz="3200" smtClean="0">
                <a:solidFill>
                  <a:schemeClr val="bg1"/>
                </a:solidFill>
                <a:ea typeface="DIN-Bold"/>
              </a:rPr>
              <a:t>appliquer une pédagogie innovante</a:t>
            </a:r>
          </a:p>
          <a:p>
            <a:pPr marL="742950" lvl="1" indent="-285750" eaLnBrk="1" hangingPunct="1">
              <a:buFontTx/>
              <a:buChar char="-"/>
            </a:pPr>
            <a:endParaRPr lang="fr-FR" sz="1000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buFontTx/>
              <a:buChar char="-"/>
            </a:pPr>
            <a:r>
              <a:rPr lang="fr-FR" sz="3200" smtClean="0">
                <a:solidFill>
                  <a:schemeClr val="bg1"/>
                </a:solidFill>
                <a:ea typeface="DIN-Bold"/>
              </a:rPr>
              <a:t>moderniser le cours de français grâce aux TIC</a:t>
            </a:r>
            <a:r>
              <a:rPr lang="fr-FR" sz="3000" smtClean="0">
                <a:solidFill>
                  <a:schemeClr val="bg1"/>
                </a:solidFill>
                <a:ea typeface="DIN-Bold"/>
              </a:rPr>
              <a:t>, parmi lesquelles la plateforme </a:t>
            </a:r>
            <a:r>
              <a:rPr lang="fr-FR" sz="3000" i="1" smtClean="0">
                <a:solidFill>
                  <a:schemeClr val="bg1"/>
                </a:solidFill>
                <a:ea typeface="DIN-Bold"/>
              </a:rPr>
              <a:t>Facebook</a:t>
            </a:r>
          </a:p>
          <a:p>
            <a:pPr marL="742950" lvl="1" indent="-285750" eaLnBrk="1" hangingPunct="1">
              <a:buFontTx/>
              <a:buChar char="-"/>
            </a:pPr>
            <a:endParaRPr lang="fr-FR" sz="1000" i="1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buFontTx/>
              <a:buChar char="-"/>
            </a:pPr>
            <a:r>
              <a:rPr lang="fr-FR" sz="3200" smtClean="0">
                <a:solidFill>
                  <a:schemeClr val="bg1"/>
                </a:solidFill>
                <a:ea typeface="DIN-Bold"/>
              </a:rPr>
              <a:t>rendre plus attractif l’apprentissage du français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sz="800" b="0" cap="none" smtClean="0">
                <a:solidFill>
                  <a:schemeClr val="tx1"/>
                </a:solidFill>
              </a:rPr>
              <a:t>                                     </a:t>
            </a:r>
          </a:p>
        </p:txBody>
      </p:sp>
      <p:sp>
        <p:nvSpPr>
          <p:cNvPr id="26626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323850" y="765175"/>
            <a:ext cx="8686800" cy="56880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400" smtClean="0">
              <a:solidFill>
                <a:schemeClr val="bg1"/>
              </a:solidFill>
            </a:endParaRP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endParaRPr lang="fr-FR" sz="1600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r>
              <a:rPr lang="fr-FR" sz="3000" smtClean="0">
                <a:solidFill>
                  <a:schemeClr val="bg1"/>
                </a:solidFill>
                <a:ea typeface="DIN-Bold"/>
              </a:rPr>
              <a:t>créer une ambiance favorable pour bien développer les possibilités d’apprentissage</a:t>
            </a: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endParaRPr lang="fr-FR" sz="800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r>
              <a:rPr lang="fr-FR" sz="3000" smtClean="0">
                <a:solidFill>
                  <a:schemeClr val="bg1"/>
                </a:solidFill>
                <a:ea typeface="DIN-Bold"/>
              </a:rPr>
              <a:t>encourager les élèves </a:t>
            </a:r>
            <a:r>
              <a:rPr lang="fr-FR" sz="3000" smtClean="0">
                <a:solidFill>
                  <a:schemeClr val="bg1"/>
                </a:solidFill>
                <a:ea typeface="DIN-Bold"/>
                <a:hlinkClick r:id="rId2"/>
              </a:rPr>
              <a:t>pratiquer le français </a:t>
            </a:r>
            <a:r>
              <a:rPr lang="fr-FR" sz="3000" smtClean="0">
                <a:solidFill>
                  <a:schemeClr val="bg1"/>
                </a:solidFill>
                <a:ea typeface="DIN-Bold"/>
              </a:rPr>
              <a:t> en dehors de la salle de classe</a:t>
            </a: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endParaRPr lang="fr-FR" sz="800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r>
              <a:rPr lang="fr-FR" sz="3000" smtClean="0">
                <a:solidFill>
                  <a:schemeClr val="bg1"/>
                </a:solidFill>
                <a:ea typeface="DIN-Bold"/>
              </a:rPr>
              <a:t>mettre en place un réel échange, une réelle communication entre les élèves</a:t>
            </a: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endParaRPr lang="fr-FR" sz="800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r>
              <a:rPr lang="fr-FR" sz="3000" smtClean="0">
                <a:solidFill>
                  <a:schemeClr val="bg1"/>
                </a:solidFill>
                <a:ea typeface="DIN-Bold"/>
              </a:rPr>
              <a:t>renforcer les contenus vus en classe</a:t>
            </a: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endParaRPr lang="fr-FR" sz="800" smtClean="0">
              <a:solidFill>
                <a:schemeClr val="bg1"/>
              </a:solidFill>
              <a:ea typeface="DIN-Bold"/>
            </a:endParaRPr>
          </a:p>
          <a:p>
            <a:pPr marL="1143000" lvl="2" eaLnBrk="1" hangingPunct="1">
              <a:lnSpc>
                <a:spcPct val="90000"/>
              </a:lnSpc>
              <a:buFontTx/>
              <a:buChar char="-"/>
            </a:pPr>
            <a:r>
              <a:rPr lang="fr-FR" sz="3000" smtClean="0">
                <a:solidFill>
                  <a:schemeClr val="bg1"/>
                </a:solidFill>
                <a:ea typeface="DIN-Bold"/>
              </a:rPr>
              <a:t>enrichir les compétences </a:t>
            </a:r>
          </a:p>
          <a:p>
            <a:pPr marL="1143000" lvl="2" eaLnBrk="1" hangingPunct="1">
              <a:lnSpc>
                <a:spcPct val="90000"/>
              </a:lnSpc>
              <a:buFontTx/>
              <a:buNone/>
            </a:pPr>
            <a:r>
              <a:rPr lang="fr-FR" sz="3000" smtClean="0">
                <a:solidFill>
                  <a:schemeClr val="bg1"/>
                </a:solidFill>
                <a:ea typeface="DIN-Bold"/>
              </a:rPr>
              <a:t>  de compréhension et de production écrite</a:t>
            </a:r>
          </a:p>
          <a:p>
            <a:pPr marL="1143000" lvl="2" eaLnBrk="1" hangingPunct="1">
              <a:lnSpc>
                <a:spcPct val="90000"/>
              </a:lnSpc>
            </a:pPr>
            <a:endParaRPr lang="fr-FR" sz="2800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800" smtClean="0">
              <a:solidFill>
                <a:schemeClr val="bg1"/>
              </a:solidFill>
              <a:ea typeface="DIN-Bold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sz="2000" smtClean="0">
              <a:solidFill>
                <a:schemeClr val="bg1"/>
              </a:solidFill>
            </a:endParaRPr>
          </a:p>
        </p:txBody>
      </p:sp>
      <p:pic>
        <p:nvPicPr>
          <p:cNvPr id="26628" name="Picture 5" descr="faceboo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5650" y="115888"/>
            <a:ext cx="28082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Comment</a:t>
            </a:r>
            <a:r>
              <a:rPr lang="et-EE" cap="none" smtClean="0"/>
              <a:t> ?</a:t>
            </a:r>
            <a:endParaRPr lang="fr-FR" cap="none" smtClean="0"/>
          </a:p>
        </p:txBody>
      </p:sp>
      <p:sp>
        <p:nvSpPr>
          <p:cNvPr id="27650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900113" y="765175"/>
            <a:ext cx="8243887" cy="5360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3300" smtClean="0">
                <a:solidFill>
                  <a:schemeClr val="bg1"/>
                </a:solidFill>
              </a:rPr>
              <a:t>	Dans quelle mesure </a:t>
            </a:r>
            <a:r>
              <a:rPr lang="fr-FR" sz="3300" i="1" smtClean="0">
                <a:solidFill>
                  <a:schemeClr val="bg1"/>
                </a:solidFill>
              </a:rPr>
              <a:t>Facebook</a:t>
            </a:r>
            <a:r>
              <a:rPr lang="fr-FR" sz="3300" smtClean="0">
                <a:solidFill>
                  <a:schemeClr val="bg1"/>
                </a:solidFill>
              </a:rPr>
              <a:t> peut-il être utilisé en classe de FLE à des fins pédagogiques ?</a:t>
            </a:r>
          </a:p>
          <a:p>
            <a:pPr eaLnBrk="1" hangingPunct="1">
              <a:buFont typeface="Wingdings" pitchFamily="2" charset="2"/>
              <a:buNone/>
            </a:pPr>
            <a:endParaRPr lang="fr-FR" sz="18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mtClean="0">
                <a:solidFill>
                  <a:schemeClr val="bg1"/>
                </a:solidFill>
              </a:rPr>
              <a:t>	</a:t>
            </a:r>
            <a:r>
              <a:rPr lang="fr-FR" sz="3300" smtClean="0">
                <a:solidFill>
                  <a:schemeClr val="bg1"/>
                </a:solidFill>
              </a:rPr>
              <a:t>Quelles sont les différentes manières 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3300" smtClean="0">
                <a:solidFill>
                  <a:schemeClr val="bg1"/>
                </a:solidFill>
              </a:rPr>
              <a:t>   pour profiter de son utilisation</a:t>
            </a:r>
            <a:r>
              <a:rPr lang="fr-FR" smtClean="0">
                <a:solidFill>
                  <a:schemeClr val="bg1"/>
                </a:solidFill>
              </a:rPr>
              <a:t> ?</a:t>
            </a:r>
          </a:p>
          <a:p>
            <a:pPr eaLnBrk="1" hangingPunct="1"/>
            <a:endParaRPr lang="fr-FR" sz="18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r>
              <a:rPr lang="fr-FR" smtClean="0">
                <a:solidFill>
                  <a:schemeClr val="bg1"/>
                </a:solidFill>
              </a:rPr>
              <a:t> </a:t>
            </a:r>
            <a:r>
              <a:rPr lang="fr-FR" sz="3300" smtClean="0">
                <a:solidFill>
                  <a:schemeClr val="bg1"/>
                </a:solidFill>
              </a:rPr>
              <a:t>	Quel est le volume horaire raisonnable du travail sur </a:t>
            </a:r>
            <a:r>
              <a:rPr lang="fr-FR" sz="3300" i="1" smtClean="0">
                <a:solidFill>
                  <a:schemeClr val="bg1"/>
                </a:solidFill>
              </a:rPr>
              <a:t>Facebook</a:t>
            </a:r>
            <a:r>
              <a:rPr lang="fr-FR" sz="3300" smtClean="0">
                <a:solidFill>
                  <a:schemeClr val="bg1"/>
                </a:solidFill>
              </a:rPr>
              <a:t> par semaine</a:t>
            </a:r>
            <a:r>
              <a:rPr lang="fr-FR" smtClean="0">
                <a:solidFill>
                  <a:schemeClr val="bg1"/>
                </a:solidFill>
              </a:rPr>
              <a:t> ?</a:t>
            </a:r>
          </a:p>
          <a:p>
            <a:pPr eaLnBrk="1" hangingPunct="1">
              <a:buFont typeface="Wingdings" pitchFamily="2" charset="2"/>
              <a:buNone/>
            </a:pPr>
            <a:endParaRPr lang="fr-FR" sz="28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fr-FR" sz="2800" smtClean="0">
              <a:solidFill>
                <a:schemeClr val="bg1"/>
              </a:solidFill>
            </a:endParaRPr>
          </a:p>
          <a:p>
            <a:pPr eaLnBrk="1" hangingPunct="1"/>
            <a:endParaRPr lang="fr-FR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Comment</a:t>
            </a:r>
            <a:r>
              <a:rPr lang="et-EE" cap="none" smtClean="0"/>
              <a:t> ?</a:t>
            </a:r>
            <a:endParaRPr lang="fr-FR" cap="none" smtClean="0"/>
          </a:p>
        </p:txBody>
      </p:sp>
      <p:sp>
        <p:nvSpPr>
          <p:cNvPr id="28674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900113" y="765175"/>
            <a:ext cx="8243887" cy="53609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smtClean="0">
                <a:solidFill>
                  <a:schemeClr val="bg1"/>
                </a:solidFill>
              </a:rPr>
              <a:t>     . . . </a:t>
            </a:r>
            <a:r>
              <a:rPr lang="en-US" sz="2800" smtClean="0">
                <a:solidFill>
                  <a:schemeClr val="bg1"/>
                </a:solidFill>
              </a:rPr>
              <a:t>utiliser les fonctionnalités de </a:t>
            </a:r>
            <a:r>
              <a:rPr lang="en-US" sz="3000" i="1" smtClean="0">
                <a:solidFill>
                  <a:schemeClr val="bg1"/>
                </a:solidFill>
              </a:rPr>
              <a:t>Facebook</a:t>
            </a:r>
            <a:r>
              <a:rPr lang="en-US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2800" smtClean="0">
                <a:solidFill>
                  <a:schemeClr val="bg1"/>
                </a:solidFill>
              </a:rPr>
              <a:t>   à des fins pédagogiques</a:t>
            </a:r>
            <a:r>
              <a:rPr lang="en-US" sz="1800" smtClean="0">
                <a:solidFill>
                  <a:schemeClr val="bg1"/>
                </a:solidFill>
              </a:rPr>
              <a:t> :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700" smtClean="0">
              <a:solidFill>
                <a:schemeClr val="bg1"/>
              </a:solidFill>
            </a:endParaRP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messages publiés sur le </a:t>
            </a:r>
            <a:r>
              <a:rPr lang="fr-FR" smtClean="0">
                <a:solidFill>
                  <a:schemeClr val="bg1"/>
                </a:solidFill>
                <a:ea typeface="DIN-Bold"/>
                <a:hlinkClick r:id="rId2"/>
              </a:rPr>
              <a:t>forum de discussion</a:t>
            </a:r>
            <a:endParaRPr lang="fr-FR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</a:pPr>
            <a:endParaRPr lang="fr-FR" sz="900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réponses ou commentaires des réponses postées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</a:pPr>
            <a:endParaRPr lang="fr-FR" sz="900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réactions aux messages postés sur le mur d’affichage du groupe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</a:pPr>
            <a:endParaRPr lang="fr-FR" sz="900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mini-enquêtes</a:t>
            </a:r>
          </a:p>
          <a:p>
            <a:pPr marL="742950" lvl="1" indent="-285750" eaLnBrk="1" hangingPunct="1">
              <a:lnSpc>
                <a:spcPct val="90000"/>
              </a:lnSpc>
              <a:buFontTx/>
              <a:buChar char="-"/>
            </a:pPr>
            <a:endParaRPr lang="fr-FR" sz="2400" smtClean="0">
              <a:solidFill>
                <a:schemeClr val="bg1"/>
              </a:solidFill>
              <a:ea typeface="DIN-Bold"/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fr-FR" sz="1800" smtClean="0">
                <a:solidFill>
                  <a:schemeClr val="bg1"/>
                </a:solidFill>
              </a:rPr>
              <a:t>	</a:t>
            </a: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fr-FR" sz="16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Comment </a:t>
            </a:r>
            <a:r>
              <a:rPr lang="et-EE" cap="none" smtClean="0"/>
              <a:t>?</a:t>
            </a:r>
            <a:endParaRPr lang="fr-FR" cap="none" smtClean="0"/>
          </a:p>
        </p:txBody>
      </p:sp>
      <p:sp>
        <p:nvSpPr>
          <p:cNvPr id="29698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900113" y="981075"/>
            <a:ext cx="8243887" cy="514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 typeface="Wingdings" pitchFamily="2" charset="2"/>
              <a:buNone/>
            </a:pPr>
            <a:r>
              <a:rPr lang="fr-FR" sz="3300" smtClean="0">
                <a:solidFill>
                  <a:schemeClr val="bg1"/>
                </a:solidFill>
              </a:rPr>
              <a:t>	</a:t>
            </a:r>
            <a:r>
              <a:rPr lang="fr-FR" sz="3800" smtClean="0">
                <a:solidFill>
                  <a:schemeClr val="bg1"/>
                </a:solidFill>
              </a:rPr>
              <a:t>Quel est le rôle de l’enseignant ?</a:t>
            </a:r>
          </a:p>
          <a:p>
            <a:pPr eaLnBrk="1" hangingPunct="1">
              <a:buFont typeface="Wingdings" pitchFamily="2" charset="2"/>
              <a:buNone/>
            </a:pPr>
            <a:endParaRPr lang="fr-FR" smtClean="0">
              <a:solidFill>
                <a:schemeClr val="bg1"/>
              </a:solidFill>
            </a:endParaRPr>
          </a:p>
          <a:p>
            <a:pPr eaLnBrk="1" hangingPunct="1"/>
            <a:endParaRPr lang="fr-FR" sz="2800" smtClean="0">
              <a:solidFill>
                <a:schemeClr val="bg1"/>
              </a:solidFill>
            </a:endParaRPr>
          </a:p>
        </p:txBody>
      </p:sp>
      <p:pic>
        <p:nvPicPr>
          <p:cNvPr id="29701" name="Picture 5" descr="le-professeur-palestinien-khalil-shreate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84438" y="2133600"/>
            <a:ext cx="5627687" cy="375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Rôle de l’enseignant </a:t>
            </a:r>
            <a:r>
              <a:rPr lang="et-EE" cap="none" smtClean="0"/>
              <a:t>?</a:t>
            </a:r>
            <a:endParaRPr lang="fr-FR" cap="none" smtClean="0"/>
          </a:p>
        </p:txBody>
      </p:sp>
      <p:sp>
        <p:nvSpPr>
          <p:cNvPr id="30722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900113" y="981075"/>
            <a:ext cx="8243887" cy="514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240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Char char="-"/>
            </a:pPr>
            <a:r>
              <a:rPr lang="fr-FR" sz="3000" smtClean="0">
                <a:solidFill>
                  <a:schemeClr val="bg1"/>
                </a:solidFill>
              </a:rPr>
              <a:t>créer et gérer </a:t>
            </a:r>
            <a:r>
              <a:rPr lang="fr-FR" sz="3000" smtClean="0">
                <a:solidFill>
                  <a:schemeClr val="bg1"/>
                </a:solidFill>
                <a:hlinkClick r:id="rId2"/>
              </a:rPr>
              <a:t>un groupe sur </a:t>
            </a:r>
            <a:r>
              <a:rPr lang="fr-FR" sz="3000" i="1" smtClean="0">
                <a:solidFill>
                  <a:schemeClr val="bg1"/>
                </a:solidFill>
                <a:hlinkClick r:id="rId2"/>
              </a:rPr>
              <a:t>Facebook</a:t>
            </a:r>
            <a:endParaRPr lang="fr-FR" sz="3000" i="1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endParaRPr lang="fr-FR" sz="1000" i="1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fr-FR" sz="3000" smtClean="0">
                <a:solidFill>
                  <a:schemeClr val="bg1"/>
                </a:solidFill>
              </a:rPr>
              <a:t>susciter l’intérêt des élèves à participer aux activités médiatisées par </a:t>
            </a:r>
            <a:r>
              <a:rPr lang="fr-FR" sz="3000" i="1" smtClean="0">
                <a:solidFill>
                  <a:schemeClr val="bg1"/>
                </a:solidFill>
              </a:rPr>
              <a:t>Facebook</a:t>
            </a:r>
            <a:r>
              <a:rPr lang="fr-FR" sz="30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buFontTx/>
              <a:buChar char="-"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endParaRPr lang="fr-FR" sz="1000" i="1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fr-FR" sz="3000" smtClean="0">
                <a:solidFill>
                  <a:schemeClr val="bg1"/>
                </a:solidFill>
              </a:rPr>
              <a:t>créer des activités </a:t>
            </a:r>
          </a:p>
          <a:p>
            <a:pPr eaLnBrk="1" hangingPunct="1">
              <a:buFontTx/>
              <a:buNone/>
            </a:pPr>
            <a:r>
              <a:rPr lang="fr-FR" sz="3000" smtClean="0">
                <a:solidFill>
                  <a:schemeClr val="bg1"/>
                </a:solidFill>
              </a:rPr>
              <a:t>   sur la page du groupe</a:t>
            </a:r>
          </a:p>
          <a:p>
            <a:pPr eaLnBrk="1" hangingPunct="1">
              <a:buFontTx/>
              <a:buChar char="-"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endParaRPr lang="fr-FR" sz="30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sz="18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fr-FR" sz="2400" smtClean="0">
              <a:solidFill>
                <a:schemeClr val="bg1"/>
              </a:solidFill>
            </a:endParaRPr>
          </a:p>
          <a:p>
            <a:pPr eaLnBrk="1" hangingPunct="1"/>
            <a:endParaRPr lang="fr-FR" sz="2000" smtClean="0">
              <a:solidFill>
                <a:schemeClr val="bg1"/>
              </a:solidFill>
            </a:endParaRPr>
          </a:p>
        </p:txBody>
      </p:sp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35600" y="2852738"/>
            <a:ext cx="2238375" cy="4005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3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331913" y="765175"/>
            <a:ext cx="7632700" cy="550545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endParaRPr lang="et-EE" sz="1000" smtClean="0">
              <a:solidFill>
                <a:schemeClr val="bg1"/>
              </a:solidFill>
            </a:endParaRPr>
          </a:p>
          <a:p>
            <a:endParaRPr lang="et-EE" sz="1000" smtClean="0">
              <a:solidFill>
                <a:schemeClr val="bg1"/>
              </a:solidFill>
            </a:endParaRPr>
          </a:p>
          <a:p>
            <a:r>
              <a:rPr lang="fr-FR" smtClean="0">
                <a:solidFill>
                  <a:schemeClr val="bg1"/>
                </a:solidFill>
              </a:rPr>
              <a:t>Apprendre et enseigner à partir d’un blog pédagogique dédié au cinéma (Marie-Françoise NE)</a:t>
            </a:r>
            <a:r>
              <a:rPr lang="et-EE" smtClean="0">
                <a:solidFill>
                  <a:schemeClr val="bg1"/>
                </a:solidFill>
              </a:rPr>
              <a:t> </a:t>
            </a:r>
          </a:p>
          <a:p>
            <a:pPr>
              <a:buFont typeface="Wingdings" pitchFamily="2" charset="2"/>
              <a:buNone/>
            </a:pPr>
            <a:endParaRPr lang="et-EE" sz="1600" smtClean="0">
              <a:solidFill>
                <a:schemeClr val="bg1"/>
              </a:solidFill>
            </a:endParaRPr>
          </a:p>
          <a:p>
            <a:r>
              <a:rPr lang="fr-FR" smtClean="0">
                <a:solidFill>
                  <a:schemeClr val="bg1"/>
                </a:solidFill>
              </a:rPr>
              <a:t>Utiliser les ressources numériques pour développer la compétence orale (Tony TRICOT)</a:t>
            </a:r>
            <a:r>
              <a:rPr lang="et-EE" smtClean="0">
                <a:solidFill>
                  <a:schemeClr val="bg1"/>
                </a:solidFill>
              </a:rPr>
              <a:t> </a:t>
            </a:r>
          </a:p>
          <a:p>
            <a:endParaRPr lang="et-EE" sz="1600" smtClean="0">
              <a:solidFill>
                <a:schemeClr val="bg1"/>
              </a:solidFill>
            </a:endParaRPr>
          </a:p>
          <a:p>
            <a:r>
              <a:rPr lang="fr-FR" smtClean="0">
                <a:solidFill>
                  <a:schemeClr val="bg1"/>
                </a:solidFill>
              </a:rPr>
              <a:t>Utiliser </a:t>
            </a:r>
            <a:r>
              <a:rPr lang="fr-FR" sz="3100" smtClean="0">
                <a:solidFill>
                  <a:schemeClr val="bg1"/>
                </a:solidFill>
              </a:rPr>
              <a:t>« </a:t>
            </a:r>
            <a:r>
              <a:rPr lang="fr-FR" sz="3300" smtClean="0">
                <a:solidFill>
                  <a:schemeClr val="bg1"/>
                </a:solidFill>
              </a:rPr>
              <a:t>F</a:t>
            </a:r>
            <a:r>
              <a:rPr lang="fr-FR" sz="3100" smtClean="0">
                <a:solidFill>
                  <a:schemeClr val="bg1"/>
                </a:solidFill>
              </a:rPr>
              <a:t>acebook »</a:t>
            </a:r>
            <a:r>
              <a:rPr lang="fr-FR" smtClean="0">
                <a:solidFill>
                  <a:schemeClr val="bg1"/>
                </a:solidFill>
              </a:rPr>
              <a:t> en classe de FLE (Allan KALJAKIN)</a:t>
            </a:r>
            <a:endParaRPr lang="fr-FR" sz="2800" smtClean="0">
              <a:solidFill>
                <a:schemeClr val="bg1"/>
              </a:solidFill>
            </a:endParaRPr>
          </a:p>
          <a:p>
            <a:endParaRPr lang="fr-FR" sz="2800" smtClean="0">
              <a:solidFill>
                <a:schemeClr val="bg1"/>
              </a:solidFill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defTabSz="914400" eaLnBrk="0" hangingPunct="0"/>
            <a:r>
              <a:rPr lang="fr-FR" sz="3500" b="1">
                <a:solidFill>
                  <a:srgbClr val="008AC9"/>
                </a:solidFill>
                <a:latin typeface="DIN-Bold"/>
                <a:ea typeface="DIN-Bold"/>
                <a:cs typeface="DIN-Bold"/>
              </a:rPr>
              <a:t>Contenu de la formation</a:t>
            </a:r>
            <a:endParaRPr lang="fr-FR" sz="3500" b="1">
              <a:solidFill>
                <a:srgbClr val="008AC9"/>
              </a:solidFill>
              <a:latin typeface="DIN"/>
              <a:ea typeface="MS PGothic" pitchFamily="34" charset="-128"/>
              <a:cs typeface="DIN-Bold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Rôle de l’enseignant </a:t>
            </a:r>
            <a:r>
              <a:rPr lang="et-EE" cap="none" smtClean="0"/>
              <a:t>?</a:t>
            </a:r>
            <a:endParaRPr lang="fr-FR" cap="none" smtClean="0"/>
          </a:p>
        </p:txBody>
      </p:sp>
      <p:sp>
        <p:nvSpPr>
          <p:cNvPr id="83971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900113" y="981075"/>
            <a:ext cx="8243887" cy="514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z="240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buFontTx/>
              <a:buChar char="-"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fr-FR" sz="3300" smtClean="0">
                <a:solidFill>
                  <a:schemeClr val="bg1"/>
                </a:solidFill>
              </a:rPr>
              <a:t>proposer des « fils de discussion » </a:t>
            </a:r>
          </a:p>
          <a:p>
            <a:pPr eaLnBrk="1" hangingPunct="1">
              <a:buFontTx/>
              <a:buChar char="-"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fr-FR" sz="3300" smtClean="0">
                <a:solidFill>
                  <a:schemeClr val="bg1"/>
                </a:solidFill>
              </a:rPr>
              <a:t>encourager </a:t>
            </a:r>
            <a:r>
              <a:rPr lang="fr-FR" sz="3000" smtClean="0">
                <a:solidFill>
                  <a:schemeClr val="bg1"/>
                </a:solidFill>
              </a:rPr>
              <a:t>les</a:t>
            </a:r>
            <a:r>
              <a:rPr lang="fr-FR" sz="3300" smtClean="0">
                <a:solidFill>
                  <a:schemeClr val="bg1"/>
                </a:solidFill>
              </a:rPr>
              <a:t> interactions </a:t>
            </a:r>
            <a:r>
              <a:rPr lang="fr-FR" sz="3000" smtClean="0">
                <a:solidFill>
                  <a:schemeClr val="bg1"/>
                </a:solidFill>
              </a:rPr>
              <a:t>entres élèves</a:t>
            </a:r>
          </a:p>
          <a:p>
            <a:pPr eaLnBrk="1" hangingPunct="1">
              <a:buFontTx/>
              <a:buChar char="-"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fr-FR" sz="3300" smtClean="0">
                <a:solidFill>
                  <a:schemeClr val="bg1"/>
                </a:solidFill>
              </a:rPr>
              <a:t>faire un retour correctifs des messages publiés par les élèves</a:t>
            </a:r>
          </a:p>
          <a:p>
            <a:pPr eaLnBrk="1" hangingPunct="1">
              <a:buFontTx/>
              <a:buChar char="-"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r>
              <a:rPr lang="fr-FR" sz="3300" smtClean="0">
                <a:solidFill>
                  <a:schemeClr val="bg1"/>
                </a:solidFill>
              </a:rPr>
              <a:t>donner des conseils pour améliorer la qualité des publications</a:t>
            </a:r>
          </a:p>
          <a:p>
            <a:pPr eaLnBrk="1" hangingPunct="1">
              <a:buFontTx/>
              <a:buNone/>
            </a:pPr>
            <a:endParaRPr lang="fr-FR" sz="3300" smtClean="0">
              <a:solidFill>
                <a:schemeClr val="bg1"/>
              </a:solidFill>
            </a:endParaRPr>
          </a:p>
          <a:p>
            <a:pPr eaLnBrk="1" hangingPunct="1">
              <a:buFontTx/>
              <a:buChar char="-"/>
            </a:pPr>
            <a:endParaRPr lang="fr-FR" sz="700" smtClean="0">
              <a:solidFill>
                <a:schemeClr val="bg1"/>
              </a:solidFill>
            </a:endParaRPr>
          </a:p>
          <a:p>
            <a:pPr eaLnBrk="1" hangingPunct="1">
              <a:buFontTx/>
              <a:buNone/>
            </a:pPr>
            <a:endParaRPr lang="fr-FR" sz="1800" smtClean="0">
              <a:solidFill>
                <a:schemeClr val="bg1"/>
              </a:solidFill>
            </a:endParaRPr>
          </a:p>
          <a:p>
            <a:pPr eaLnBrk="1" hangingPunct="1">
              <a:buFont typeface="Wingdings" pitchFamily="2" charset="2"/>
              <a:buNone/>
            </a:pPr>
            <a:endParaRPr lang="fr-FR" sz="2400" smtClean="0">
              <a:solidFill>
                <a:schemeClr val="bg1"/>
              </a:solidFill>
            </a:endParaRPr>
          </a:p>
          <a:p>
            <a:pPr eaLnBrk="1" hangingPunct="1"/>
            <a:endParaRPr lang="fr-FR" sz="20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Rôle des élèves </a:t>
            </a:r>
            <a:r>
              <a:rPr lang="et-EE" cap="none" smtClean="0"/>
              <a:t>?</a:t>
            </a:r>
            <a:endParaRPr lang="fr-FR" cap="none" smtClean="0"/>
          </a:p>
        </p:txBody>
      </p:sp>
      <p:sp>
        <p:nvSpPr>
          <p:cNvPr id="31746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900113" y="981075"/>
            <a:ext cx="8243887" cy="514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fr-FR" sz="1600" smtClean="0">
                <a:solidFill>
                  <a:schemeClr val="bg1"/>
                </a:solidFill>
              </a:rPr>
              <a:t>	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</a:rPr>
              <a:t>participer aux activités proposées par l’enseignant sur </a:t>
            </a:r>
            <a:r>
              <a:rPr lang="fr-FR" i="1" smtClean="0">
                <a:solidFill>
                  <a:schemeClr val="bg1"/>
                </a:solidFill>
              </a:rPr>
              <a:t>Facebook</a:t>
            </a:r>
            <a:r>
              <a:rPr lang="fr-FR" sz="2800" smtClean="0">
                <a:solidFill>
                  <a:schemeClr val="bg1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</a:rPr>
              <a:t>comprendre la consigne et le document déclencheur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</a:rPr>
              <a:t>rédiger un message de réponse à la question de discussion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</a:rPr>
              <a:t>insérer une image ou un lien pour illustrer sa réponse</a:t>
            </a:r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Tx/>
              <a:buChar char="-"/>
            </a:pPr>
            <a:r>
              <a:rPr lang="fr-FR" smtClean="0">
                <a:solidFill>
                  <a:schemeClr val="bg1"/>
                </a:solidFill>
              </a:rPr>
              <a:t>commenter des messages publiés par d’autres élèves</a:t>
            </a:r>
            <a:endParaRPr lang="fr-FR" sz="20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2000" smtClean="0"/>
          </a:p>
          <a:p>
            <a:pPr eaLnBrk="1" hangingPunct="1">
              <a:lnSpc>
                <a:spcPct val="80000"/>
              </a:lnSpc>
              <a:buFontTx/>
              <a:buChar char="-"/>
            </a:pPr>
            <a:endParaRPr lang="fr-FR" sz="20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</a:pPr>
            <a:endParaRPr lang="fr-FR" sz="16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80000"/>
              </a:lnSpc>
            </a:pPr>
            <a:endParaRPr lang="fr-FR" sz="14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4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fr-FR" cap="none" smtClean="0"/>
              <a:t>Quel est l’intérêt</a:t>
            </a:r>
            <a:r>
              <a:rPr lang="et-EE" cap="none" smtClean="0"/>
              <a:t> ?</a:t>
            </a:r>
            <a:endParaRPr lang="fr-FR" cap="none" smtClean="0"/>
          </a:p>
        </p:txBody>
      </p:sp>
      <p:sp>
        <p:nvSpPr>
          <p:cNvPr id="32770" name="Rectangle 6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900113" y="981075"/>
            <a:ext cx="8243887" cy="51450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fr-FR" smtClean="0">
                <a:solidFill>
                  <a:schemeClr val="bg1"/>
                </a:solidFill>
              </a:rPr>
              <a:t>   </a:t>
            </a:r>
            <a:r>
              <a:rPr lang="fr-FR" sz="3300" smtClean="0">
                <a:solidFill>
                  <a:schemeClr val="bg1"/>
                </a:solidFill>
              </a:rPr>
              <a:t>Comment motiver les élèves à participer  aux activités sur  </a:t>
            </a:r>
            <a:r>
              <a:rPr lang="fr-FR" sz="3300" i="1" smtClean="0">
                <a:solidFill>
                  <a:schemeClr val="bg1"/>
                </a:solidFill>
              </a:rPr>
              <a:t>Facebook</a:t>
            </a:r>
            <a:r>
              <a:rPr lang="fr-FR" smtClean="0">
                <a:solidFill>
                  <a:schemeClr val="bg1"/>
                </a:solidFill>
              </a:rPr>
              <a:t> ?</a:t>
            </a:r>
          </a:p>
          <a:p>
            <a:pPr eaLnBrk="1" hangingPunct="1">
              <a:buFont typeface="Wingdings" pitchFamily="2" charset="2"/>
              <a:buNone/>
            </a:pPr>
            <a:endParaRPr lang="fr-FR" sz="1400" smtClean="0">
              <a:solidFill>
                <a:schemeClr val="bg1"/>
              </a:solidFill>
            </a:endParaRPr>
          </a:p>
          <a:p>
            <a:pPr marL="742950" lvl="1" indent="-285750" eaLnBrk="1" hangingPunct="1">
              <a:buFontTx/>
              <a:buChar char="-"/>
            </a:pPr>
            <a:r>
              <a:rPr lang="fr-FR" sz="3200" smtClean="0">
                <a:solidFill>
                  <a:schemeClr val="bg1"/>
                </a:solidFill>
                <a:ea typeface="DIN-Bold"/>
              </a:rPr>
              <a:t>par l’attribution des </a:t>
            </a:r>
            <a:r>
              <a:rPr lang="fr-FR" sz="3300" smtClean="0">
                <a:solidFill>
                  <a:schemeClr val="bg1"/>
                </a:solidFill>
                <a:ea typeface="DIN-Bold"/>
              </a:rPr>
              <a:t>primes</a:t>
            </a:r>
            <a:r>
              <a:rPr lang="fr-FR" sz="3200" smtClean="0">
                <a:solidFill>
                  <a:schemeClr val="bg1"/>
                </a:solidFill>
                <a:ea typeface="DIN-Bold"/>
              </a:rPr>
              <a:t> ou des </a:t>
            </a:r>
            <a:r>
              <a:rPr lang="fr-FR" sz="3400" smtClean="0">
                <a:solidFill>
                  <a:schemeClr val="bg1"/>
                </a:solidFill>
                <a:ea typeface="DIN-Bold"/>
              </a:rPr>
              <a:t>notes supplémentaires </a:t>
            </a:r>
          </a:p>
          <a:p>
            <a:pPr marL="742950" lvl="1" indent="-285750" eaLnBrk="1" hangingPunct="1">
              <a:buFontTx/>
              <a:buChar char="-"/>
            </a:pPr>
            <a:endParaRPr lang="fr-FR" sz="800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buFontTx/>
              <a:buNone/>
            </a:pPr>
            <a:r>
              <a:rPr lang="fr-FR" sz="2000" smtClean="0">
                <a:solidFill>
                  <a:schemeClr val="bg1"/>
                </a:solidFill>
                <a:ea typeface="DIN-Bold"/>
              </a:rPr>
              <a:t>- </a:t>
            </a:r>
          </a:p>
          <a:p>
            <a:pPr marL="742950" lvl="1" indent="-285750" eaLnBrk="1" hangingPunct="1">
              <a:buFontTx/>
              <a:buNone/>
            </a:pPr>
            <a:endParaRPr lang="fr-FR" sz="2000" smtClean="0">
              <a:solidFill>
                <a:schemeClr val="bg1"/>
              </a:solidFill>
              <a:ea typeface="DIN-Bold"/>
            </a:endParaRPr>
          </a:p>
          <a:p>
            <a:pPr marL="742950" lvl="1" indent="-285750" eaLnBrk="1" hangingPunct="1">
              <a:buFontTx/>
              <a:buNone/>
            </a:pPr>
            <a:r>
              <a:rPr lang="fr-FR" sz="2000" smtClean="0">
                <a:solidFill>
                  <a:schemeClr val="bg1"/>
                </a:solidFill>
                <a:ea typeface="DIN-Bold"/>
              </a:rPr>
              <a:t>-</a:t>
            </a:r>
          </a:p>
          <a:p>
            <a:pPr eaLnBrk="1" hangingPunct="1">
              <a:buFontTx/>
              <a:buChar char="-"/>
            </a:pPr>
            <a:endParaRPr lang="fr-FR" sz="2000" smtClean="0">
              <a:solidFill>
                <a:schemeClr val="bg1"/>
              </a:solidFill>
            </a:endParaRPr>
          </a:p>
          <a:p>
            <a:pPr eaLnBrk="1" hangingPunct="1"/>
            <a:endParaRPr lang="fr-FR" sz="3000" smtClean="0">
              <a:solidFill>
                <a:schemeClr val="bg1"/>
              </a:solidFill>
            </a:endParaRPr>
          </a:p>
          <a:p>
            <a:pPr eaLnBrk="1" hangingPunct="1"/>
            <a:endParaRPr lang="fr-FR" sz="2800" smtClean="0">
              <a:solidFill>
                <a:schemeClr val="bg1"/>
              </a:solidFill>
            </a:endParaRPr>
          </a:p>
        </p:txBody>
      </p:sp>
      <p:pic>
        <p:nvPicPr>
          <p:cNvPr id="32773" name="Picture 5" descr="102827t81hac9c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21163" y="4071938"/>
            <a:ext cx="4465637" cy="2054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100" cap="none" smtClean="0"/>
              <a:t>Activités médiatisées </a:t>
            </a:r>
            <a:r>
              <a:rPr lang="fr-FR" sz="3000" cap="none" smtClean="0"/>
              <a:t>par</a:t>
            </a:r>
            <a:r>
              <a:rPr lang="fr-FR" sz="3100" cap="none" smtClean="0"/>
              <a:t> Facebook</a:t>
            </a:r>
          </a:p>
        </p:txBody>
      </p:sp>
      <p:sp>
        <p:nvSpPr>
          <p:cNvPr id="33794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900113" y="1196975"/>
            <a:ext cx="8064500" cy="51847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et-EE" sz="2400" smtClean="0">
                <a:solidFill>
                  <a:schemeClr val="bg1"/>
                </a:solidFill>
              </a:rPr>
              <a:t>    </a:t>
            </a:r>
            <a:r>
              <a:rPr lang="fr-FR" sz="2400" smtClean="0">
                <a:solidFill>
                  <a:schemeClr val="bg1"/>
                </a:solidFill>
              </a:rPr>
              <a:t>  </a:t>
            </a:r>
            <a:r>
              <a:rPr lang="fr-FR" smtClean="0">
                <a:solidFill>
                  <a:schemeClr val="bg1"/>
                </a:solidFill>
              </a:rPr>
              <a:t>Exemples d’activités 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mtClean="0">
                <a:solidFill>
                  <a:schemeClr val="bg1"/>
                </a:solidFill>
              </a:rPr>
              <a:t>	</a:t>
            </a:r>
            <a:r>
              <a:rPr lang="fr-FR" sz="3000" smtClean="0">
                <a:solidFill>
                  <a:schemeClr val="bg1"/>
                </a:solidFill>
              </a:rPr>
              <a:t>à </a:t>
            </a:r>
            <a:r>
              <a:rPr lang="fr-FR" sz="3100" smtClean="0">
                <a:solidFill>
                  <a:schemeClr val="bg1"/>
                </a:solidFill>
              </a:rPr>
              <a:t>partir de la collection</a:t>
            </a:r>
            <a:r>
              <a:rPr lang="fr-FR" smtClean="0">
                <a:solidFill>
                  <a:schemeClr val="bg1"/>
                </a:solidFill>
              </a:rPr>
              <a:t> « </a:t>
            </a:r>
            <a:r>
              <a:rPr lang="fr-FR" b="1" smtClean="0">
                <a:solidFill>
                  <a:schemeClr val="bg1"/>
                </a:solidFill>
              </a:rPr>
              <a:t>Adosphère</a:t>
            </a:r>
            <a:r>
              <a:rPr lang="fr-FR" smtClean="0">
                <a:solidFill>
                  <a:schemeClr val="bg1"/>
                </a:solidFill>
              </a:rPr>
              <a:t> », </a:t>
            </a:r>
            <a:r>
              <a:rPr lang="fr-FR" sz="2800" b="1" smtClean="0">
                <a:solidFill>
                  <a:schemeClr val="bg1"/>
                </a:solidFill>
              </a:rPr>
              <a:t>méthode de français pour les adolescents</a:t>
            </a:r>
            <a:r>
              <a:rPr lang="fr-FR" sz="2800" smtClean="0">
                <a:solidFill>
                  <a:schemeClr val="bg1"/>
                </a:solidFill>
              </a:rPr>
              <a:t> </a:t>
            </a:r>
            <a:r>
              <a:rPr lang="fr-FR" sz="3100" smtClean="0">
                <a:solidFill>
                  <a:schemeClr val="bg1"/>
                </a:solidFill>
              </a:rPr>
              <a:t>âgés de 11 à 15 ans</a:t>
            </a:r>
            <a:endParaRPr lang="et-EE" sz="3100" smtClean="0">
              <a:solidFill>
                <a:srgbClr val="777777"/>
              </a:solidFill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800" smtClean="0">
              <a:solidFill>
                <a:srgbClr val="777777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2800" i="1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fr-FR" sz="1600" smtClean="0">
                <a:solidFill>
                  <a:srgbClr val="008AC9"/>
                </a:solidFill>
                <a:ea typeface="DIN-Bold"/>
              </a:rPr>
              <a:t>                                                                                   </a:t>
            </a: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fr-FR" sz="1600" smtClean="0">
                <a:solidFill>
                  <a:schemeClr val="bg1"/>
                </a:solidFill>
                <a:ea typeface="DIN-Bold"/>
              </a:rPr>
              <a:t>                                                                                              Hachette 2010</a:t>
            </a:r>
            <a:endParaRPr lang="et-EE" sz="1600" smtClean="0">
              <a:solidFill>
                <a:schemeClr val="bg1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600" smtClean="0">
              <a:solidFill>
                <a:schemeClr val="bg1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z="1600" smtClean="0">
              <a:solidFill>
                <a:srgbClr val="008AC9"/>
              </a:solidFill>
              <a:ea typeface="DIN-Bold"/>
            </a:endParaRPr>
          </a:p>
        </p:txBody>
      </p:sp>
      <p:pic>
        <p:nvPicPr>
          <p:cNvPr id="33795" name="Picture 4" descr="Adosphere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92938" y="3284538"/>
            <a:ext cx="1911350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6" name="Picture 8" descr="39b2e43b307e16de4fabee4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138" y="3284538"/>
            <a:ext cx="1874837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10" descr="517kfCC2ih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59113" y="3284538"/>
            <a:ext cx="1781175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8" name="Picture 12" descr="81GdJ0-ojQL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42988" y="3284538"/>
            <a:ext cx="1820862" cy="2446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100" cap="none" smtClean="0"/>
              <a:t>Exemples d’activités </a:t>
            </a:r>
          </a:p>
        </p:txBody>
      </p:sp>
      <p:sp>
        <p:nvSpPr>
          <p:cNvPr id="35842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55650" y="981075"/>
            <a:ext cx="8208963" cy="540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200" smtClean="0">
                <a:solidFill>
                  <a:srgbClr val="777777"/>
                </a:solidFill>
              </a:rPr>
              <a:t>Public cible :</a:t>
            </a:r>
            <a:r>
              <a:rPr lang="fr-FR" sz="2200" smtClean="0">
                <a:solidFill>
                  <a:schemeClr val="bg1"/>
                </a:solidFill>
              </a:rPr>
              <a:t> </a:t>
            </a:r>
            <a:r>
              <a:rPr lang="fr-FR" sz="2400" smtClean="0">
                <a:solidFill>
                  <a:schemeClr val="bg1"/>
                </a:solidFill>
              </a:rPr>
              <a:t>élèves </a:t>
            </a:r>
            <a:r>
              <a:rPr lang="en-US" sz="2400" smtClean="0">
                <a:solidFill>
                  <a:schemeClr val="bg1"/>
                </a:solidFill>
              </a:rPr>
              <a:t>de </a:t>
            </a:r>
            <a:r>
              <a:rPr lang="fr-FR" sz="2400" smtClean="0">
                <a:solidFill>
                  <a:schemeClr val="bg1"/>
                </a:solidFill>
              </a:rPr>
              <a:t>12 à 13 ans</a:t>
            </a:r>
            <a:r>
              <a:rPr lang="en-US" sz="2000" smtClean="0">
                <a:solidFill>
                  <a:schemeClr val="bg1"/>
                </a:solidFill>
              </a:rPr>
              <a:t> 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200" smtClean="0">
                <a:solidFill>
                  <a:srgbClr val="777777"/>
                </a:solidFill>
              </a:rPr>
              <a:t>Classe :</a:t>
            </a:r>
            <a:r>
              <a:rPr lang="fr-FR" sz="2300" smtClean="0">
                <a:solidFill>
                  <a:srgbClr val="777777"/>
                </a:solidFill>
              </a:rPr>
              <a:t> </a:t>
            </a:r>
            <a:r>
              <a:rPr lang="fr-FR" sz="2400" smtClean="0">
                <a:solidFill>
                  <a:schemeClr val="bg1"/>
                </a:solidFill>
              </a:rPr>
              <a:t>7</a:t>
            </a:r>
            <a:r>
              <a:rPr lang="fr-FR" sz="2400" baseline="30000" smtClean="0">
                <a:solidFill>
                  <a:schemeClr val="bg1"/>
                </a:solidFill>
              </a:rPr>
              <a:t>e</a:t>
            </a:r>
            <a:r>
              <a:rPr lang="fr-FR" sz="2400" smtClean="0">
                <a:solidFill>
                  <a:schemeClr val="bg1"/>
                </a:solidFill>
              </a:rPr>
              <a:t> classe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200" smtClean="0">
                <a:solidFill>
                  <a:srgbClr val="777777"/>
                </a:solidFill>
              </a:rPr>
              <a:t>Niveau :</a:t>
            </a:r>
            <a:r>
              <a:rPr lang="fr-FR" sz="2400" smtClean="0">
                <a:solidFill>
                  <a:schemeClr val="bg1"/>
                </a:solidFill>
              </a:rPr>
              <a:t> A2.1 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200" smtClean="0">
                <a:solidFill>
                  <a:srgbClr val="777777"/>
                </a:solidFill>
              </a:rPr>
              <a:t>Méthode de référence</a:t>
            </a:r>
            <a:r>
              <a:rPr lang="en-US" sz="2400" smtClean="0">
                <a:solidFill>
                  <a:srgbClr val="777777"/>
                </a:solidFill>
              </a:rPr>
              <a:t>:</a:t>
            </a:r>
            <a:r>
              <a:rPr lang="fr-FR" sz="2400" smtClean="0">
                <a:solidFill>
                  <a:schemeClr val="bg1"/>
                </a:solidFill>
              </a:rPr>
              <a:t> « Adosphère 3 »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10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8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200" smtClean="0">
                <a:solidFill>
                  <a:srgbClr val="777777"/>
                </a:solidFill>
              </a:rPr>
              <a:t>Thème du cours</a:t>
            </a:r>
            <a:r>
              <a:rPr lang="fr-FR" sz="2400" smtClean="0">
                <a:solidFill>
                  <a:srgbClr val="777777"/>
                </a:solidFill>
              </a:rPr>
              <a:t> : </a:t>
            </a:r>
            <a:r>
              <a:rPr lang="fr-FR" sz="2400" i="1" smtClean="0">
                <a:solidFill>
                  <a:schemeClr val="bg1"/>
                </a:solidFill>
              </a:rPr>
              <a:t>« </a:t>
            </a:r>
            <a:r>
              <a:rPr lang="fr-FR" sz="2500" i="1" smtClean="0">
                <a:solidFill>
                  <a:schemeClr val="bg1"/>
                </a:solidFill>
              </a:rPr>
              <a:t>La fan attitude, c’est grave ?</a:t>
            </a:r>
            <a:r>
              <a:rPr lang="fr-FR" sz="2400" i="1" smtClean="0">
                <a:solidFill>
                  <a:schemeClr val="bg1"/>
                </a:solidFill>
              </a:rPr>
              <a:t> »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8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200" smtClean="0">
                <a:solidFill>
                  <a:srgbClr val="777777"/>
                </a:solidFill>
              </a:rPr>
              <a:t>Objectifs du cours</a:t>
            </a:r>
            <a:r>
              <a:rPr lang="fr-FR" sz="2400" smtClean="0">
                <a:solidFill>
                  <a:srgbClr val="777777"/>
                </a:solidFill>
              </a:rPr>
              <a:t> :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sz="2400" smtClean="0">
                <a:solidFill>
                  <a:schemeClr val="bg1"/>
                </a:solidFill>
                <a:ea typeface="DIN-Bold"/>
              </a:rPr>
              <a:t>Parler d’une expérience de « fan attitude »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sz="2400" smtClean="0">
                <a:solidFill>
                  <a:schemeClr val="bg1"/>
                </a:solidFill>
                <a:ea typeface="DIN-Bold"/>
              </a:rPr>
              <a:t>Donner son avis sur l’attitude des fans 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sz="2400" smtClean="0">
                <a:solidFill>
                  <a:schemeClr val="bg1"/>
                </a:solidFill>
                <a:ea typeface="DIN-Bold"/>
              </a:rPr>
              <a:t>Réagir à une opinion</a:t>
            </a:r>
          </a:p>
          <a:p>
            <a:pPr marL="742950" lvl="1" indent="-285750">
              <a:lnSpc>
                <a:spcPct val="90000"/>
              </a:lnSpc>
            </a:pPr>
            <a:r>
              <a:rPr lang="fr-FR" sz="2400" smtClean="0">
                <a:solidFill>
                  <a:schemeClr val="bg1"/>
                </a:solidFill>
                <a:ea typeface="DIN-Bold"/>
              </a:rPr>
              <a:t>Justifier son choix 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400" smtClean="0">
              <a:solidFill>
                <a:schemeClr val="bg1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et-EE" sz="2400" smtClean="0">
              <a:solidFill>
                <a:schemeClr val="bg1"/>
              </a:solidFill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2700" smtClean="0">
              <a:solidFill>
                <a:schemeClr val="bg1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3200" i="1" smtClean="0">
              <a:solidFill>
                <a:schemeClr val="bg1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fr-FR" sz="1800" smtClean="0">
                <a:solidFill>
                  <a:srgbClr val="008AC9"/>
                </a:solidFill>
                <a:ea typeface="DIN-Bold"/>
              </a:rPr>
              <a:t>                                                                                   </a:t>
            </a: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fr-FR" sz="1800" smtClean="0">
                <a:solidFill>
                  <a:schemeClr val="bg1"/>
                </a:solidFill>
                <a:ea typeface="DIN-Bold"/>
              </a:rPr>
              <a:t>                                                                                              </a:t>
            </a: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z="1800" smtClean="0">
              <a:solidFill>
                <a:srgbClr val="008AC9"/>
              </a:solidFill>
              <a:ea typeface="DIN-Bold"/>
            </a:endParaRPr>
          </a:p>
        </p:txBody>
      </p:sp>
      <p:pic>
        <p:nvPicPr>
          <p:cNvPr id="35843" name="Picture 9" descr="9782011557117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825" y="115888"/>
            <a:ext cx="28717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2700" b="0" i="1" cap="none" smtClean="0"/>
              <a:t>   </a:t>
            </a:r>
            <a:br>
              <a:rPr lang="fr-FR" sz="2700" b="0" i="1" cap="none" smtClean="0"/>
            </a:br>
            <a:r>
              <a:rPr lang="fr-FR" sz="2700" b="0" i="1" cap="none" smtClean="0"/>
              <a:t>   </a:t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>     </a:t>
            </a:r>
            <a:r>
              <a:rPr lang="fr-FR" sz="2700" b="0" i="1" cap="none" smtClean="0">
                <a:hlinkClick r:id="rId3"/>
              </a:rPr>
              <a:t>Exemple 1</a:t>
            </a: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400" i="1" cap="none" smtClean="0"/>
              <a:t>« La fan attitude,</a:t>
            </a:r>
            <a:br>
              <a:rPr lang="fr-FR" sz="2400" i="1" cap="none" smtClean="0"/>
            </a:br>
            <a:r>
              <a:rPr lang="fr-FR" sz="2400" i="1" cap="none" smtClean="0"/>
              <a:t>   c’est grave ? »</a:t>
            </a:r>
          </a:p>
        </p:txBody>
      </p:sp>
      <p:sp>
        <p:nvSpPr>
          <p:cNvPr id="37890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55650" y="981075"/>
            <a:ext cx="8208963" cy="540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2463" indent="-533400">
              <a:buFont typeface="Wingdings" pitchFamily="2" charset="2"/>
              <a:buNone/>
            </a:pPr>
            <a:endParaRPr lang="fr-FR" sz="2800" smtClean="0">
              <a:solidFill>
                <a:srgbClr val="777777"/>
              </a:solidFill>
            </a:endParaRPr>
          </a:p>
          <a:p>
            <a:pPr marL="1295400" lvl="2" indent="-381000">
              <a:buFont typeface="Arial" charset="0"/>
              <a:buNone/>
            </a:pPr>
            <a:endParaRPr lang="fr-FR" sz="2800" smtClean="0">
              <a:solidFill>
                <a:schemeClr val="bg1"/>
              </a:solidFill>
              <a:ea typeface="DIN-Bold"/>
            </a:endParaRPr>
          </a:p>
          <a:p>
            <a:pPr marL="652463" indent="-533400">
              <a:buFont typeface="Wingdings" pitchFamily="2" charset="2"/>
              <a:buNone/>
            </a:pPr>
            <a:endParaRPr lang="fr-FR" sz="2800" smtClean="0">
              <a:solidFill>
                <a:schemeClr val="bg1"/>
              </a:solidFill>
            </a:endParaRPr>
          </a:p>
          <a:p>
            <a:pPr marL="652463" indent="-533400">
              <a:buFont typeface="Wingdings" pitchFamily="2" charset="2"/>
              <a:buNone/>
            </a:pPr>
            <a:endParaRPr lang="fr-FR" sz="2800" smtClean="0">
              <a:solidFill>
                <a:schemeClr val="bg1"/>
              </a:solidFill>
            </a:endParaRPr>
          </a:p>
          <a:p>
            <a:pPr marL="652463" indent="-533400">
              <a:buFont typeface="Wingdings" pitchFamily="2" charset="2"/>
              <a:buNone/>
            </a:pPr>
            <a:r>
              <a:rPr lang="fr-FR" sz="2800" smtClean="0">
                <a:solidFill>
                  <a:schemeClr val="bg1"/>
                </a:solidFill>
              </a:rPr>
              <a:t>    	</a:t>
            </a:r>
            <a:endParaRPr lang="et-EE" sz="4000" smtClean="0">
              <a:solidFill>
                <a:schemeClr val="bg1"/>
              </a:solidFill>
            </a:endParaRPr>
          </a:p>
          <a:p>
            <a:pPr marL="1295400" lvl="2" indent="-381000">
              <a:buFont typeface="Arial" charset="0"/>
              <a:buNone/>
            </a:pPr>
            <a:endParaRPr lang="et-EE" sz="3200" smtClean="0">
              <a:solidFill>
                <a:schemeClr val="bg1"/>
              </a:solidFill>
              <a:ea typeface="DIN-Bold"/>
            </a:endParaRPr>
          </a:p>
          <a:p>
            <a:pPr marL="1295400" lvl="2" indent="-381000">
              <a:buFont typeface="Arial" charset="0"/>
              <a:buNone/>
            </a:pPr>
            <a:endParaRPr lang="fr-FR" sz="20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buFont typeface="Arial" charset="0"/>
              <a:buNone/>
            </a:pPr>
            <a:r>
              <a:rPr lang="fr-FR" sz="2000" smtClean="0">
                <a:solidFill>
                  <a:srgbClr val="008AC9"/>
                </a:solidFill>
                <a:ea typeface="DIN-Bold"/>
              </a:rPr>
              <a:t>                                                                                   </a:t>
            </a:r>
          </a:p>
          <a:p>
            <a:pPr marL="1295400" lvl="2" indent="-381000">
              <a:buFont typeface="Arial" charset="0"/>
              <a:buNone/>
            </a:pPr>
            <a:r>
              <a:rPr lang="fr-FR" sz="2000" smtClean="0">
                <a:solidFill>
                  <a:schemeClr val="bg1"/>
                </a:solidFill>
                <a:ea typeface="DIN-Bold"/>
              </a:rPr>
              <a:t>                                                                                              </a:t>
            </a:r>
            <a:endParaRPr lang="et-EE" sz="20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buFont typeface="Arial" charset="0"/>
              <a:buNone/>
            </a:pPr>
            <a:endParaRPr lang="fr-FR" sz="2000" smtClean="0">
              <a:solidFill>
                <a:srgbClr val="008AC9"/>
              </a:solidFill>
              <a:ea typeface="DIN-Bold"/>
            </a:endParaRPr>
          </a:p>
        </p:txBody>
      </p:sp>
      <p:pic>
        <p:nvPicPr>
          <p:cNvPr id="3789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78163" y="100013"/>
            <a:ext cx="5886450" cy="6662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2700" b="0" i="1" cap="none" smtClean="0"/>
              <a:t>   </a:t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>   </a:t>
            </a:r>
            <a:r>
              <a:rPr lang="fr-FR" sz="2700" b="0" i="1" cap="none" smtClean="0">
                <a:hlinkClick r:id="rId3"/>
              </a:rPr>
              <a:t>Exemple 1</a:t>
            </a: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400" i="1" cap="none" smtClean="0"/>
              <a:t>« La fan attitude, c’est grave ? »</a:t>
            </a:r>
          </a:p>
        </p:txBody>
      </p:sp>
      <p:sp>
        <p:nvSpPr>
          <p:cNvPr id="84995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55650" y="981075"/>
            <a:ext cx="8208963" cy="540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400" smtClean="0">
              <a:solidFill>
                <a:srgbClr val="777777"/>
              </a:solidFill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mtClean="0">
              <a:solidFill>
                <a:schemeClr val="bg1"/>
              </a:solidFill>
              <a:ea typeface="DIN-Bold"/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400" smtClean="0">
              <a:solidFill>
                <a:schemeClr val="bg1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400" smtClean="0">
                <a:solidFill>
                  <a:schemeClr val="bg1"/>
                </a:solidFill>
              </a:rPr>
              <a:t>    	 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400" smtClean="0">
                <a:solidFill>
                  <a:schemeClr val="bg1"/>
                </a:solidFill>
              </a:rPr>
              <a:t>	</a:t>
            </a:r>
            <a:r>
              <a:rPr lang="fr-FR" sz="2400" u="sng" smtClean="0">
                <a:solidFill>
                  <a:schemeClr val="bg1"/>
                </a:solidFill>
              </a:rPr>
              <a:t>Déroulé de l’activité médiatisée par </a:t>
            </a:r>
            <a:r>
              <a:rPr lang="fr-FR" sz="2400" i="1" u="sng" smtClean="0">
                <a:solidFill>
                  <a:schemeClr val="bg1"/>
                </a:solidFill>
              </a:rPr>
              <a:t>Facebook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400" smtClean="0">
                <a:solidFill>
                  <a:schemeClr val="bg1"/>
                </a:solidFill>
              </a:rPr>
              <a:t>	 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fr-FR" sz="2000" smtClean="0">
                <a:solidFill>
                  <a:schemeClr val="bg1"/>
                </a:solidFill>
                <a:ea typeface="DIN-Bold"/>
              </a:rPr>
              <a:t>	Une fois le thème abordé en classe, 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fr-FR" smtClean="0">
                <a:solidFill>
                  <a:schemeClr val="bg1"/>
                </a:solidFill>
                <a:ea typeface="DIN-Bold"/>
              </a:rPr>
              <a:t>   les élèves seront amenés à </a:t>
            </a:r>
            <a:r>
              <a:rPr lang="fr-FR" sz="3300" smtClean="0">
                <a:solidFill>
                  <a:schemeClr val="bg1"/>
                </a:solidFill>
                <a:ea typeface="DIN-Bold"/>
              </a:rPr>
              <a:t>développer</a:t>
            </a:r>
            <a:r>
              <a:rPr lang="fr-FR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3300" smtClean="0">
                <a:solidFill>
                  <a:schemeClr val="bg1"/>
                </a:solidFill>
                <a:ea typeface="DIN-Bold"/>
              </a:rPr>
              <a:t>ce thème</a:t>
            </a:r>
            <a:r>
              <a:rPr lang="fr-FR" smtClean="0">
                <a:solidFill>
                  <a:schemeClr val="bg1"/>
                </a:solidFill>
                <a:ea typeface="DIN-Bold"/>
              </a:rPr>
              <a:t> et </a:t>
            </a:r>
            <a:r>
              <a:rPr lang="fr-FR" sz="3300" smtClean="0">
                <a:solidFill>
                  <a:schemeClr val="bg1"/>
                </a:solidFill>
                <a:ea typeface="DIN-Bold"/>
              </a:rPr>
              <a:t>poursuivre la discussion</a:t>
            </a:r>
            <a:r>
              <a:rPr lang="fr-FR" smtClean="0">
                <a:solidFill>
                  <a:schemeClr val="bg1"/>
                </a:solidFill>
                <a:ea typeface="DIN-Bold"/>
              </a:rPr>
              <a:t> sur la page </a:t>
            </a:r>
            <a:r>
              <a:rPr lang="fr-FR" i="1" smtClean="0">
                <a:solidFill>
                  <a:schemeClr val="bg1"/>
                </a:solidFill>
                <a:ea typeface="DIN-Bold"/>
              </a:rPr>
              <a:t>Facebook</a:t>
            </a:r>
            <a:r>
              <a:rPr lang="fr-FR" sz="2000" smtClean="0">
                <a:solidFill>
                  <a:schemeClr val="bg1"/>
                </a:solidFill>
                <a:ea typeface="DIN-Bold"/>
              </a:rPr>
              <a:t> </a:t>
            </a:r>
          </a:p>
          <a:p>
            <a:pPr marL="742950" lvl="1" indent="-285750">
              <a:lnSpc>
                <a:spcPct val="90000"/>
              </a:lnSpc>
              <a:buFont typeface="Wingdings" pitchFamily="2" charset="2"/>
              <a:buNone/>
            </a:pPr>
            <a:r>
              <a:rPr lang="fr-FR" sz="2000" smtClean="0">
                <a:solidFill>
                  <a:schemeClr val="bg1"/>
                </a:solidFill>
                <a:ea typeface="DIN-Bold"/>
              </a:rPr>
              <a:t>	</a:t>
            </a:r>
            <a:r>
              <a:rPr lang="fr-FR" sz="2000" u="sng" smtClean="0">
                <a:solidFill>
                  <a:schemeClr val="bg1"/>
                </a:solidFill>
                <a:ea typeface="DIN-Bold"/>
              </a:rPr>
              <a:t>selon le modèle de forum dans « </a:t>
            </a:r>
            <a:r>
              <a:rPr lang="fr-FR" sz="2000" i="1" u="sng" smtClean="0">
                <a:solidFill>
                  <a:schemeClr val="bg1"/>
                </a:solidFill>
                <a:ea typeface="DIN-Bold"/>
              </a:rPr>
              <a:t>Adospère 3</a:t>
            </a:r>
            <a:r>
              <a:rPr lang="fr-FR" sz="2000" smtClean="0">
                <a:solidFill>
                  <a:schemeClr val="bg1"/>
                </a:solidFill>
                <a:ea typeface="DIN-Bold"/>
              </a:rPr>
              <a:t> » </a:t>
            </a:r>
            <a:r>
              <a:rPr lang="fr-FR" sz="2000" smtClean="0">
                <a:solidFill>
                  <a:srgbClr val="777777"/>
                </a:solidFill>
                <a:ea typeface="DIN-Bold"/>
              </a:rPr>
              <a:t>(cf. page14).</a:t>
            </a:r>
            <a:endParaRPr lang="et-EE" sz="3200" smtClean="0">
              <a:solidFill>
                <a:srgbClr val="777777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z="1800" smtClean="0">
              <a:solidFill>
                <a:srgbClr val="777777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fr-FR" sz="1800" smtClean="0">
                <a:solidFill>
                  <a:srgbClr val="008AC9"/>
                </a:solidFill>
                <a:ea typeface="DIN-Bold"/>
              </a:rPr>
              <a:t>                                                                                   </a:t>
            </a: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fr-FR" sz="1800" smtClean="0">
                <a:solidFill>
                  <a:schemeClr val="bg1"/>
                </a:solidFill>
                <a:ea typeface="DIN-Bold"/>
              </a:rPr>
              <a:t>                                                                                              </a:t>
            </a: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z="1800" smtClean="0">
              <a:solidFill>
                <a:srgbClr val="008AC9"/>
              </a:solidFill>
              <a:ea typeface="DIN-Bold"/>
            </a:endParaRPr>
          </a:p>
        </p:txBody>
      </p:sp>
      <p:pic>
        <p:nvPicPr>
          <p:cNvPr id="84998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57163"/>
            <a:ext cx="50403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2700" b="0" i="1" cap="none" smtClean="0"/>
              <a:t>   </a:t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>   </a:t>
            </a:r>
            <a:r>
              <a:rPr lang="fr-FR" sz="2700" b="0" i="1" cap="none" smtClean="0">
                <a:hlinkClick r:id="rId3"/>
              </a:rPr>
              <a:t>Exemple 1</a:t>
            </a: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400" i="1" cap="none" smtClean="0"/>
              <a:t>« La fan attitude, c’est grave ? »</a:t>
            </a:r>
          </a:p>
        </p:txBody>
      </p:sp>
      <p:sp>
        <p:nvSpPr>
          <p:cNvPr id="87043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55650" y="981075"/>
            <a:ext cx="8208963" cy="540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2463" indent="-533400">
              <a:lnSpc>
                <a:spcPct val="80000"/>
              </a:lnSpc>
              <a:buFont typeface="Wingdings" pitchFamily="2" charset="2"/>
              <a:buNone/>
            </a:pPr>
            <a:endParaRPr lang="fr-FR" sz="2000" smtClean="0">
              <a:solidFill>
                <a:srgbClr val="777777"/>
              </a:solidFill>
            </a:endParaRPr>
          </a:p>
          <a:p>
            <a:pPr marL="1295400" lvl="2" indent="-381000">
              <a:lnSpc>
                <a:spcPct val="80000"/>
              </a:lnSpc>
              <a:buFont typeface="Arial" charset="0"/>
              <a:buNone/>
            </a:pPr>
            <a:endParaRPr lang="fr-FR" sz="2000" smtClean="0">
              <a:solidFill>
                <a:schemeClr val="bg1"/>
              </a:solidFill>
              <a:ea typeface="DIN-Bold"/>
            </a:endParaRPr>
          </a:p>
          <a:p>
            <a:pPr marL="652463" indent="-533400">
              <a:lnSpc>
                <a:spcPct val="80000"/>
              </a:lnSpc>
              <a:buFont typeface="Wingdings" pitchFamily="2" charset="2"/>
              <a:buNone/>
            </a:pPr>
            <a:endParaRPr lang="fr-FR" sz="2000" smtClean="0">
              <a:solidFill>
                <a:schemeClr val="bg1"/>
              </a:solidFill>
            </a:endParaRPr>
          </a:p>
          <a:p>
            <a:pPr marL="652463" indent="-533400">
              <a:lnSpc>
                <a:spcPct val="80000"/>
              </a:lnSpc>
              <a:buFont typeface="Wingdings" pitchFamily="2" charset="2"/>
              <a:buNone/>
            </a:pPr>
            <a:r>
              <a:rPr lang="fr-FR" sz="2000" smtClean="0">
                <a:solidFill>
                  <a:schemeClr val="bg1"/>
                </a:solidFill>
              </a:rPr>
              <a:t>    	 </a:t>
            </a:r>
          </a:p>
          <a:p>
            <a:pPr marL="652463" indent="-533400">
              <a:lnSpc>
                <a:spcPct val="80000"/>
              </a:lnSpc>
              <a:buFont typeface="Wingdings" pitchFamily="2" charset="2"/>
              <a:buNone/>
            </a:pPr>
            <a:r>
              <a:rPr lang="fr-FR" sz="2000" smtClean="0">
                <a:solidFill>
                  <a:schemeClr val="bg1"/>
                </a:solidFill>
              </a:rPr>
              <a:t>	</a:t>
            </a:r>
          </a:p>
          <a:p>
            <a:pPr marL="652463" indent="-533400">
              <a:lnSpc>
                <a:spcPct val="80000"/>
              </a:lnSpc>
              <a:buFont typeface="Wingdings" pitchFamily="2" charset="2"/>
              <a:buNone/>
            </a:pPr>
            <a:r>
              <a:rPr lang="fr-FR" sz="2000" smtClean="0">
                <a:solidFill>
                  <a:schemeClr val="bg1"/>
                </a:solidFill>
              </a:rPr>
              <a:t>	</a:t>
            </a:r>
            <a:r>
              <a:rPr lang="fr-FR" sz="2800" u="sng" smtClean="0">
                <a:solidFill>
                  <a:schemeClr val="bg1"/>
                </a:solidFill>
              </a:rPr>
              <a:t>Déroulé de l’activité médiatisée par </a:t>
            </a:r>
            <a:r>
              <a:rPr lang="fr-FR" sz="2800" i="1" u="sng" smtClean="0">
                <a:solidFill>
                  <a:schemeClr val="bg1"/>
                </a:solidFill>
              </a:rPr>
              <a:t>Facebook</a:t>
            </a:r>
          </a:p>
          <a:p>
            <a:pPr marL="652463" indent="-533400">
              <a:lnSpc>
                <a:spcPct val="80000"/>
              </a:lnSpc>
              <a:buFont typeface="Wingdings" pitchFamily="2" charset="2"/>
              <a:buNone/>
            </a:pPr>
            <a:r>
              <a:rPr lang="fr-FR" sz="2000" smtClean="0">
                <a:solidFill>
                  <a:schemeClr val="bg1"/>
                </a:solidFill>
              </a:rPr>
              <a:t>	</a:t>
            </a:r>
          </a:p>
          <a:p>
            <a:pPr marL="652463" indent="-533400">
              <a:lnSpc>
                <a:spcPct val="80000"/>
              </a:lnSpc>
              <a:buFont typeface="Wingdings" pitchFamily="2" charset="2"/>
              <a:buNone/>
            </a:pPr>
            <a:r>
              <a:rPr lang="fr-FR" sz="2000" smtClean="0">
                <a:solidFill>
                  <a:schemeClr val="bg1"/>
                </a:solidFill>
              </a:rPr>
              <a:t>	</a:t>
            </a:r>
            <a:r>
              <a:rPr lang="fr-FR" sz="2500" smtClean="0">
                <a:solidFill>
                  <a:schemeClr val="bg1"/>
                </a:solidFill>
              </a:rPr>
              <a:t>Après le délai fixé</a:t>
            </a:r>
            <a:r>
              <a:rPr lang="fr-FR" sz="2000" smtClean="0">
                <a:solidFill>
                  <a:schemeClr val="bg1"/>
                </a:solidFill>
              </a:rPr>
              <a:t> :</a:t>
            </a:r>
          </a:p>
          <a:p>
            <a:pPr marL="652463" indent="-533400">
              <a:lnSpc>
                <a:spcPct val="80000"/>
              </a:lnSpc>
              <a:buFont typeface="Wingdings" pitchFamily="2" charset="2"/>
              <a:buNone/>
            </a:pPr>
            <a:endParaRPr lang="fr-FR" sz="1000" smtClean="0">
              <a:solidFill>
                <a:schemeClr val="bg1"/>
              </a:solidFill>
            </a:endParaRPr>
          </a:p>
          <a:p>
            <a:pPr marL="742950" lvl="1" indent="-285750">
              <a:lnSpc>
                <a:spcPct val="80000"/>
              </a:lnSpc>
            </a:pPr>
            <a:r>
              <a:rPr lang="fr-FR" sz="2700" smtClean="0">
                <a:solidFill>
                  <a:schemeClr val="bg1"/>
                </a:solidFill>
                <a:ea typeface="DIN-Bold"/>
              </a:rPr>
              <a:t>faire une correction linguistique des messages de réponse et des commentaires des publications d’autres élèves</a:t>
            </a:r>
            <a:r>
              <a:rPr lang="fr-FR" sz="2400" smtClean="0">
                <a:solidFill>
                  <a:schemeClr val="bg1"/>
                </a:solidFill>
                <a:ea typeface="DIN-Bold"/>
              </a:rPr>
              <a:t>; </a:t>
            </a:r>
          </a:p>
          <a:p>
            <a:pPr marL="742950" lvl="1" indent="-285750">
              <a:lnSpc>
                <a:spcPct val="80000"/>
              </a:lnSpc>
            </a:pPr>
            <a:endParaRPr lang="fr-FR" sz="800" smtClean="0">
              <a:solidFill>
                <a:schemeClr val="bg1"/>
              </a:solidFill>
              <a:ea typeface="DIN-Bold"/>
            </a:endParaRPr>
          </a:p>
          <a:p>
            <a:pPr marL="742950" lvl="1" indent="-285750">
              <a:lnSpc>
                <a:spcPct val="80000"/>
              </a:lnSpc>
            </a:pPr>
            <a:r>
              <a:rPr lang="fr-FR" sz="2700" smtClean="0">
                <a:solidFill>
                  <a:schemeClr val="bg1"/>
                </a:solidFill>
                <a:ea typeface="DIN-Bold"/>
              </a:rPr>
              <a:t>donner un retour sur la réalisation de l’activité et conseils pour l’avenir</a:t>
            </a:r>
            <a:r>
              <a:rPr lang="fr-FR" sz="2400" smtClean="0">
                <a:solidFill>
                  <a:schemeClr val="bg1"/>
                </a:solidFill>
                <a:ea typeface="DIN-Bold"/>
              </a:rPr>
              <a:t>. </a:t>
            </a:r>
          </a:p>
          <a:p>
            <a:pPr marL="742950" lvl="1" indent="-285750">
              <a:lnSpc>
                <a:spcPct val="80000"/>
              </a:lnSpc>
              <a:buFont typeface="Wingdings" pitchFamily="2" charset="2"/>
              <a:buNone/>
            </a:pPr>
            <a:r>
              <a:rPr lang="fr-FR" sz="1800" smtClean="0">
                <a:solidFill>
                  <a:schemeClr val="bg1"/>
                </a:solidFill>
                <a:ea typeface="DIN-Bold"/>
              </a:rPr>
              <a:t>	</a:t>
            </a:r>
          </a:p>
          <a:p>
            <a:pPr marL="1295400" lvl="2" indent="-381000">
              <a:lnSpc>
                <a:spcPct val="80000"/>
              </a:lnSpc>
              <a:buFont typeface="Arial" charset="0"/>
              <a:buNone/>
            </a:pPr>
            <a:r>
              <a:rPr lang="fr-FR" sz="1600" smtClean="0">
                <a:solidFill>
                  <a:srgbClr val="008AC9"/>
                </a:solidFill>
                <a:ea typeface="DIN-Bold"/>
              </a:rPr>
              <a:t>                                                                                   </a:t>
            </a:r>
          </a:p>
          <a:p>
            <a:pPr marL="1295400" lvl="2" indent="-381000">
              <a:lnSpc>
                <a:spcPct val="80000"/>
              </a:lnSpc>
              <a:buFont typeface="Arial" charset="0"/>
              <a:buNone/>
            </a:pPr>
            <a:r>
              <a:rPr lang="fr-FR" sz="1600" smtClean="0">
                <a:solidFill>
                  <a:schemeClr val="bg1"/>
                </a:solidFill>
                <a:ea typeface="DIN-Bold"/>
              </a:rPr>
              <a:t>                                                                                              </a:t>
            </a:r>
            <a:endParaRPr lang="et-EE" sz="16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80000"/>
              </a:lnSpc>
              <a:buFont typeface="Arial" charset="0"/>
              <a:buNone/>
            </a:pPr>
            <a:endParaRPr lang="fr-FR" sz="1600" smtClean="0">
              <a:solidFill>
                <a:srgbClr val="008AC9"/>
              </a:solidFill>
              <a:ea typeface="DIN-Bold"/>
            </a:endParaRPr>
          </a:p>
        </p:txBody>
      </p:sp>
      <p:pic>
        <p:nvPicPr>
          <p:cNvPr id="870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157163"/>
            <a:ext cx="5040313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2700" cap="none" smtClean="0"/>
              <a:t>Exemples d’activités </a:t>
            </a:r>
          </a:p>
        </p:txBody>
      </p:sp>
      <p:sp>
        <p:nvSpPr>
          <p:cNvPr id="39938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755650" y="981075"/>
            <a:ext cx="8208963" cy="540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300" smtClean="0">
                <a:solidFill>
                  <a:srgbClr val="777777"/>
                </a:solidFill>
              </a:rPr>
              <a:t>Public cible</a:t>
            </a:r>
            <a:r>
              <a:rPr lang="fr-FR" sz="2400" smtClean="0">
                <a:solidFill>
                  <a:srgbClr val="777777"/>
                </a:solidFill>
              </a:rPr>
              <a:t> :</a:t>
            </a:r>
            <a:r>
              <a:rPr lang="fr-FR" sz="2400" smtClean="0">
                <a:solidFill>
                  <a:schemeClr val="bg1"/>
                </a:solidFill>
              </a:rPr>
              <a:t> élèves </a:t>
            </a:r>
            <a:r>
              <a:rPr lang="en-US" sz="2400" smtClean="0">
                <a:solidFill>
                  <a:schemeClr val="bg1"/>
                </a:solidFill>
              </a:rPr>
              <a:t>de </a:t>
            </a:r>
            <a:r>
              <a:rPr lang="fr-FR" sz="2400" smtClean="0">
                <a:solidFill>
                  <a:schemeClr val="bg1"/>
                </a:solidFill>
              </a:rPr>
              <a:t>11 à 15 ans</a:t>
            </a:r>
            <a:r>
              <a:rPr lang="en-US" sz="2400" smtClean="0">
                <a:solidFill>
                  <a:schemeClr val="bg1"/>
                </a:solidFill>
              </a:rPr>
              <a:t> 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300" smtClean="0">
                <a:solidFill>
                  <a:srgbClr val="777777"/>
                </a:solidFill>
              </a:rPr>
              <a:t>Niveau</a:t>
            </a:r>
            <a:r>
              <a:rPr lang="fr-FR" sz="2400" smtClean="0">
                <a:solidFill>
                  <a:srgbClr val="777777"/>
                </a:solidFill>
              </a:rPr>
              <a:t> :</a:t>
            </a:r>
            <a:r>
              <a:rPr lang="fr-FR" sz="2400" smtClean="0">
                <a:solidFill>
                  <a:schemeClr val="bg1"/>
                </a:solidFill>
              </a:rPr>
              <a:t> A2.1 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en-US" sz="2300" smtClean="0">
                <a:solidFill>
                  <a:srgbClr val="777777"/>
                </a:solidFill>
              </a:rPr>
              <a:t>Méthode de référence:</a:t>
            </a:r>
            <a:r>
              <a:rPr lang="fr-FR" sz="2400" smtClean="0">
                <a:solidFill>
                  <a:schemeClr val="bg1"/>
                </a:solidFill>
              </a:rPr>
              <a:t> «Adosphère 3»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10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3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8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300" smtClean="0">
                <a:solidFill>
                  <a:srgbClr val="777777"/>
                </a:solidFill>
              </a:rPr>
              <a:t>Thème du cours</a:t>
            </a:r>
            <a:r>
              <a:rPr lang="fr-FR" sz="2400" smtClean="0">
                <a:solidFill>
                  <a:srgbClr val="777777"/>
                </a:solidFill>
              </a:rPr>
              <a:t> : </a:t>
            </a:r>
            <a:r>
              <a:rPr lang="fr-FR" sz="2400" i="1" smtClean="0">
                <a:solidFill>
                  <a:schemeClr val="bg1"/>
                </a:solidFill>
              </a:rPr>
              <a:t>« </a:t>
            </a:r>
            <a:r>
              <a:rPr lang="fr-FR" sz="2500" i="1" smtClean="0">
                <a:solidFill>
                  <a:schemeClr val="bg1"/>
                </a:solidFill>
              </a:rPr>
              <a:t>Changement radical</a:t>
            </a:r>
            <a:r>
              <a:rPr lang="fr-FR" sz="2400" i="1" smtClean="0">
                <a:solidFill>
                  <a:schemeClr val="bg1"/>
                </a:solidFill>
              </a:rPr>
              <a:t> »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800" smtClean="0">
              <a:solidFill>
                <a:srgbClr val="777777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r>
              <a:rPr lang="fr-FR" sz="2300" smtClean="0">
                <a:solidFill>
                  <a:srgbClr val="777777"/>
                </a:solidFill>
              </a:rPr>
              <a:t>Objectifs du cours</a:t>
            </a:r>
            <a:r>
              <a:rPr lang="fr-FR" sz="2400" smtClean="0">
                <a:solidFill>
                  <a:srgbClr val="777777"/>
                </a:solidFill>
              </a:rPr>
              <a:t> :</a:t>
            </a:r>
          </a:p>
          <a:p>
            <a:pPr marL="652463" indent="-533400">
              <a:lnSpc>
                <a:spcPct val="90000"/>
              </a:lnSpc>
            </a:pPr>
            <a:r>
              <a:rPr lang="fr-FR" sz="2600" smtClean="0">
                <a:solidFill>
                  <a:schemeClr val="bg1"/>
                </a:solidFill>
              </a:rPr>
              <a:t>Décrire la tenue d’un personnage </a:t>
            </a:r>
          </a:p>
          <a:p>
            <a:pPr marL="652463" indent="-533400">
              <a:lnSpc>
                <a:spcPct val="90000"/>
              </a:lnSpc>
            </a:pPr>
            <a:r>
              <a:rPr lang="fr-FR" sz="2600" smtClean="0">
                <a:solidFill>
                  <a:schemeClr val="bg1"/>
                </a:solidFill>
              </a:rPr>
              <a:t>Parler de changements de styles vestimentaires </a:t>
            </a: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fr-FR" sz="2600" smtClean="0">
              <a:solidFill>
                <a:schemeClr val="bg1"/>
              </a:solidFill>
            </a:endParaRPr>
          </a:p>
          <a:p>
            <a:pPr marL="652463" indent="-533400">
              <a:lnSpc>
                <a:spcPct val="90000"/>
              </a:lnSpc>
              <a:buFont typeface="Wingdings" pitchFamily="2" charset="2"/>
              <a:buNone/>
            </a:pPr>
            <a:endParaRPr lang="et-EE" sz="2400" smtClean="0">
              <a:solidFill>
                <a:schemeClr val="bg1"/>
              </a:solidFill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2700" smtClean="0">
              <a:solidFill>
                <a:schemeClr val="bg1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3200" i="1" smtClean="0">
              <a:solidFill>
                <a:schemeClr val="bg1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fr-FR" sz="1800" smtClean="0">
                <a:solidFill>
                  <a:srgbClr val="008AC9"/>
                </a:solidFill>
                <a:ea typeface="DIN-Bold"/>
              </a:rPr>
              <a:t>                                                                                   </a:t>
            </a: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r>
              <a:rPr lang="fr-FR" sz="1800" smtClean="0">
                <a:solidFill>
                  <a:schemeClr val="bg1"/>
                </a:solidFill>
                <a:ea typeface="DIN-Bold"/>
              </a:rPr>
              <a:t>                                                                                              </a:t>
            </a:r>
            <a:endParaRPr lang="et-EE" sz="18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lnSpc>
                <a:spcPct val="90000"/>
              </a:lnSpc>
              <a:buFont typeface="Arial" charset="0"/>
              <a:buNone/>
            </a:pPr>
            <a:endParaRPr lang="fr-FR" sz="1800" smtClean="0">
              <a:solidFill>
                <a:srgbClr val="008AC9"/>
              </a:solidFill>
              <a:ea typeface="DIN-Bold"/>
            </a:endParaRPr>
          </a:p>
        </p:txBody>
      </p:sp>
      <p:pic>
        <p:nvPicPr>
          <p:cNvPr id="39939" name="Picture 4" descr="9782011557117-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2825" y="115888"/>
            <a:ext cx="2871788" cy="39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2700" b="0" i="1" cap="none" smtClean="0"/>
              <a:t>   </a:t>
            </a:r>
            <a:br>
              <a:rPr lang="fr-FR" sz="2700" b="0" i="1" cap="none" smtClean="0"/>
            </a:br>
            <a:r>
              <a:rPr lang="fr-FR" sz="2700" b="0" i="1" cap="none" smtClean="0"/>
              <a:t>   </a:t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> </a:t>
            </a:r>
            <a:r>
              <a:rPr lang="fr-FR" sz="2700" b="0" i="1" cap="none" smtClean="0">
                <a:hlinkClick r:id="rId3"/>
              </a:rPr>
              <a:t>Exemple 2</a:t>
            </a: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700" b="0" i="1" cap="none" smtClean="0"/>
              <a:t/>
            </a:r>
            <a:br>
              <a:rPr lang="fr-FR" sz="2700" b="0" i="1" cap="none" smtClean="0"/>
            </a:br>
            <a:r>
              <a:rPr lang="fr-FR" sz="2400" i="1" cap="none" smtClean="0"/>
              <a:t>« Changement</a:t>
            </a:r>
            <a:br>
              <a:rPr lang="fr-FR" sz="2400" i="1" cap="none" smtClean="0"/>
            </a:br>
            <a:r>
              <a:rPr lang="fr-FR" sz="2400" i="1" cap="none" smtClean="0"/>
              <a:t>           radical »</a:t>
            </a:r>
          </a:p>
        </p:txBody>
      </p:sp>
      <p:sp>
        <p:nvSpPr>
          <p:cNvPr id="91139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457200" y="981075"/>
            <a:ext cx="8507413" cy="54006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marL="652463" indent="-533400">
              <a:buFont typeface="Wingdings" pitchFamily="2" charset="2"/>
              <a:buNone/>
            </a:pPr>
            <a:endParaRPr lang="fr-FR" sz="2800" smtClean="0">
              <a:solidFill>
                <a:srgbClr val="777777"/>
              </a:solidFill>
            </a:endParaRPr>
          </a:p>
          <a:p>
            <a:pPr marL="652463" indent="-533400">
              <a:buFont typeface="Wingdings" pitchFamily="2" charset="2"/>
              <a:buNone/>
            </a:pPr>
            <a:endParaRPr lang="fr-FR" sz="2800" smtClean="0">
              <a:solidFill>
                <a:schemeClr val="bg1"/>
              </a:solidFill>
            </a:endParaRPr>
          </a:p>
          <a:p>
            <a:pPr marL="652463" indent="-533400">
              <a:buFont typeface="Wingdings" pitchFamily="2" charset="2"/>
              <a:buNone/>
            </a:pPr>
            <a:r>
              <a:rPr lang="fr-FR" sz="2800" smtClean="0">
                <a:solidFill>
                  <a:schemeClr val="bg1"/>
                </a:solidFill>
              </a:rPr>
              <a:t>    	</a:t>
            </a:r>
            <a:endParaRPr lang="fr-FR" sz="2800" smtClean="0">
              <a:solidFill>
                <a:srgbClr val="008AC9"/>
              </a:solidFill>
            </a:endParaRPr>
          </a:p>
          <a:p>
            <a:pPr marL="1295400" lvl="2" indent="-381000">
              <a:buFont typeface="Arial" charset="0"/>
              <a:buNone/>
            </a:pPr>
            <a:endParaRPr lang="fr-FR" sz="20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buFont typeface="Arial" charset="0"/>
              <a:buNone/>
            </a:pPr>
            <a:endParaRPr lang="fr-FR" sz="20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buFont typeface="Arial" charset="0"/>
              <a:buNone/>
            </a:pPr>
            <a:r>
              <a:rPr lang="fr-FR" sz="2000" smtClean="0">
                <a:solidFill>
                  <a:srgbClr val="008AC9"/>
                </a:solidFill>
                <a:ea typeface="DIN-Bold"/>
              </a:rPr>
              <a:t>                                                                                   </a:t>
            </a:r>
            <a:r>
              <a:rPr lang="fr-FR" sz="2000" smtClean="0">
                <a:solidFill>
                  <a:schemeClr val="bg1"/>
                </a:solidFill>
                <a:ea typeface="DIN-Bold"/>
              </a:rPr>
              <a:t>                                                                                              </a:t>
            </a:r>
            <a:endParaRPr lang="et-EE" sz="2000" smtClean="0">
              <a:solidFill>
                <a:srgbClr val="008AC9"/>
              </a:solidFill>
              <a:ea typeface="DIN-Bold"/>
            </a:endParaRPr>
          </a:p>
          <a:p>
            <a:pPr marL="1295400" lvl="2" indent="-381000">
              <a:buFont typeface="Arial" charset="0"/>
              <a:buNone/>
            </a:pPr>
            <a:endParaRPr lang="fr-FR" sz="2000" smtClean="0">
              <a:solidFill>
                <a:srgbClr val="008AC9"/>
              </a:solidFill>
              <a:ea typeface="DIN-Bold"/>
            </a:endParaRPr>
          </a:p>
        </p:txBody>
      </p:sp>
      <p:pic>
        <p:nvPicPr>
          <p:cNvPr id="91141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16238" y="635000"/>
            <a:ext cx="6227762" cy="543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Rectangle 2"/>
          <p:cNvSpPr>
            <a:spLocks noChangeArrowheads="1"/>
          </p:cNvSpPr>
          <p:nvPr/>
        </p:nvSpPr>
        <p:spPr bwMode="auto">
          <a:xfrm>
            <a:off x="0" y="1655763"/>
            <a:ext cx="8964613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endParaRPr lang="et-EE" sz="1000" b="1">
              <a:solidFill>
                <a:srgbClr val="008AC9"/>
              </a:solidFill>
            </a:endParaRPr>
          </a:p>
          <a:p>
            <a:pPr algn="ctr"/>
            <a:r>
              <a:rPr lang="fr-FR" sz="3200" b="1">
                <a:solidFill>
                  <a:srgbClr val="008AC9"/>
                </a:solidFill>
              </a:rPr>
              <a:t>« UTILISER « </a:t>
            </a:r>
            <a:r>
              <a:rPr lang="fr-FR" sz="3400" b="1">
                <a:solidFill>
                  <a:srgbClr val="008AC9"/>
                </a:solidFill>
              </a:rPr>
              <a:t>F</a:t>
            </a:r>
            <a:r>
              <a:rPr lang="fr-FR" sz="3200" b="1">
                <a:solidFill>
                  <a:srgbClr val="008AC9"/>
                </a:solidFill>
              </a:rPr>
              <a:t>ACEBOOK »</a:t>
            </a:r>
            <a:r>
              <a:rPr lang="et-EE" sz="3200" b="1">
                <a:solidFill>
                  <a:srgbClr val="008AC9"/>
                </a:solidFill>
              </a:rPr>
              <a:t> </a:t>
            </a:r>
            <a:r>
              <a:rPr lang="fr-FR" sz="3200" b="1">
                <a:solidFill>
                  <a:srgbClr val="008AC9"/>
                </a:solidFill>
              </a:rPr>
              <a:t>EN CLASSE </a:t>
            </a:r>
          </a:p>
          <a:p>
            <a:pPr algn="ctr"/>
            <a:r>
              <a:rPr lang="fr-FR" sz="3200" b="1">
                <a:solidFill>
                  <a:srgbClr val="008AC9"/>
                </a:solidFill>
              </a:rPr>
              <a:t>DE FRANCAIS LANGUE </a:t>
            </a:r>
            <a:r>
              <a:rPr lang="en-US" sz="3200" b="1">
                <a:solidFill>
                  <a:srgbClr val="008AC9"/>
                </a:solidFill>
              </a:rPr>
              <a:t>É</a:t>
            </a:r>
            <a:r>
              <a:rPr lang="fr-FR" sz="3200" b="1">
                <a:solidFill>
                  <a:srgbClr val="008AC9"/>
                </a:solidFill>
              </a:rPr>
              <a:t>TRANG</a:t>
            </a:r>
            <a:r>
              <a:rPr lang="en-US" sz="3200" b="1">
                <a:solidFill>
                  <a:srgbClr val="008AC9"/>
                </a:solidFill>
              </a:rPr>
              <a:t>ÈR</a:t>
            </a:r>
            <a:r>
              <a:rPr lang="fr-FR" sz="3200" b="1">
                <a:solidFill>
                  <a:srgbClr val="008AC9"/>
                </a:solidFill>
              </a:rPr>
              <a:t>E »</a:t>
            </a:r>
            <a:endParaRPr lang="et-EE" sz="3200" b="1">
              <a:solidFill>
                <a:srgbClr val="008AC9"/>
              </a:solidFill>
            </a:endParaRPr>
          </a:p>
          <a:p>
            <a:pPr algn="ctr"/>
            <a:endParaRPr lang="et-EE" sz="3200" b="1">
              <a:solidFill>
                <a:srgbClr val="008AC9"/>
              </a:solidFill>
            </a:endParaRPr>
          </a:p>
          <a:p>
            <a:pPr algn="ctr"/>
            <a:r>
              <a:rPr lang="fr-FR" b="1">
                <a:solidFill>
                  <a:schemeClr val="bg1"/>
                </a:solidFill>
              </a:rPr>
              <a:t>Atelier animé </a:t>
            </a:r>
            <a:r>
              <a:rPr lang="fr-FR" sz="2600" b="1">
                <a:solidFill>
                  <a:schemeClr val="bg1"/>
                </a:solidFill>
              </a:rPr>
              <a:t>par</a:t>
            </a:r>
            <a:r>
              <a:rPr lang="fr-FR" b="1">
                <a:solidFill>
                  <a:schemeClr val="bg1"/>
                </a:solidFill>
              </a:rPr>
              <a:t> Allan Kaljakin</a:t>
            </a:r>
          </a:p>
          <a:p>
            <a:pPr algn="ctr"/>
            <a:r>
              <a:rPr lang="et-EE" sz="2400" i="1">
                <a:solidFill>
                  <a:schemeClr val="bg1"/>
                </a:solidFill>
              </a:rPr>
              <a:t>                              </a:t>
            </a:r>
            <a:r>
              <a:rPr lang="fr-FR" sz="2400" i="1">
                <a:solidFill>
                  <a:schemeClr val="bg1"/>
                </a:solidFill>
                <a:hlinkClick r:id="rId2"/>
              </a:rPr>
              <a:t>allan.kaljakin@institut-francais.lv</a:t>
            </a:r>
            <a:r>
              <a:rPr lang="fr-FR" i="1">
                <a:solidFill>
                  <a:schemeClr val="bg1"/>
                </a:solidFill>
              </a:rPr>
              <a:t> </a:t>
            </a:r>
            <a:r>
              <a:rPr lang="fr-FR"/>
              <a:t> </a:t>
            </a:r>
          </a:p>
          <a:p>
            <a:pPr algn="ctr" eaLnBrk="0" hangingPunct="0">
              <a:buClr>
                <a:srgbClr val="008AC9"/>
              </a:buClr>
              <a:buSzPct val="80000"/>
              <a:buFont typeface="Wingdings" pitchFamily="2" charset="2"/>
              <a:buNone/>
            </a:pPr>
            <a:endParaRPr lang="fr-FR">
              <a:solidFill>
                <a:schemeClr val="bg1"/>
              </a:solidFill>
            </a:endParaRPr>
          </a:p>
          <a:p>
            <a:pPr algn="ctr"/>
            <a:endParaRPr lang="fr-FR" sz="900">
              <a:solidFill>
                <a:schemeClr val="bg1"/>
              </a:solidFill>
            </a:endParaRPr>
          </a:p>
          <a:p>
            <a:pPr algn="ctr"/>
            <a:endParaRPr lang="et-EE" sz="8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1116013" y="1628775"/>
            <a:ext cx="7920037" cy="12954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fr-FR" sz="4000" cap="none" smtClean="0">
                <a:solidFill>
                  <a:schemeClr val="bg1"/>
                </a:solidFill>
              </a:rPr>
              <a:t>Merci pour votre attention !</a:t>
            </a:r>
            <a:r>
              <a:rPr lang="fr-FR" sz="3600" cap="none" smtClean="0"/>
              <a:t> </a:t>
            </a:r>
            <a:br>
              <a:rPr lang="fr-FR" sz="3600" cap="none" smtClean="0"/>
            </a:br>
            <a:r>
              <a:rPr lang="fr-FR" sz="3200" i="1" cap="none" smtClean="0"/>
              <a:t>À</a:t>
            </a:r>
            <a:r>
              <a:rPr lang="fr-FR" sz="3600" i="1" cap="none" smtClean="0"/>
              <a:t> bientôt à l’Institut français !</a:t>
            </a:r>
          </a:p>
        </p:txBody>
      </p:sp>
      <p:sp>
        <p:nvSpPr>
          <p:cNvPr id="74754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116013" y="2924175"/>
            <a:ext cx="8027987" cy="244951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fr-FR" sz="2800" b="1" smtClean="0">
                <a:solidFill>
                  <a:srgbClr val="585864"/>
                </a:solidFill>
                <a:latin typeface="Verdana" pitchFamily="34" charset="0"/>
              </a:rPr>
              <a:t> </a:t>
            </a:r>
            <a:r>
              <a:rPr lang="fr-FR" sz="2800" b="1" smtClean="0">
                <a:latin typeface="Verdana" pitchFamily="34" charset="0"/>
              </a:rPr>
              <a:t> </a:t>
            </a:r>
          </a:p>
          <a:p>
            <a:pPr algn="ctr">
              <a:buFont typeface="Wingdings" pitchFamily="2" charset="2"/>
              <a:buNone/>
            </a:pPr>
            <a:r>
              <a:rPr lang="fr-FR" sz="3000" smtClean="0">
                <a:solidFill>
                  <a:schemeClr val="bg1"/>
                </a:solidFill>
                <a:latin typeface="Verdana" pitchFamily="34" charset="0"/>
                <a:hlinkClick r:id="rId2"/>
              </a:rPr>
              <a:t>www.institut-francais.lv</a:t>
            </a:r>
            <a:r>
              <a:rPr lang="fr-FR" sz="2800" smtClean="0">
                <a:solidFill>
                  <a:schemeClr val="bg1"/>
                </a:solidFill>
              </a:rPr>
              <a:t> </a:t>
            </a:r>
          </a:p>
          <a:p>
            <a:pPr algn="ctr">
              <a:buFont typeface="Wingdings" pitchFamily="2" charset="2"/>
              <a:buNone/>
            </a:pPr>
            <a:endParaRPr lang="fr-FR" sz="900" smtClean="0">
              <a:solidFill>
                <a:schemeClr val="bg1"/>
              </a:solidFill>
            </a:endParaRPr>
          </a:p>
          <a:p>
            <a:pPr algn="ctr">
              <a:buFont typeface="Wingdings" pitchFamily="2" charset="2"/>
              <a:buNone/>
            </a:pPr>
            <a:r>
              <a:rPr lang="fr-FR" smtClean="0">
                <a:solidFill>
                  <a:schemeClr val="bg1"/>
                </a:solidFill>
              </a:rPr>
              <a:t>Elizabetes iela 59, Rīga</a:t>
            </a:r>
          </a:p>
          <a:p>
            <a:pPr>
              <a:buFont typeface="Wingdings" pitchFamily="2" charset="2"/>
              <a:buNone/>
            </a:pPr>
            <a:endParaRPr lang="fr-FR" sz="2800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755650" y="274638"/>
            <a:ext cx="8229600" cy="70643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et-EE" cap="none" smtClean="0"/>
              <a:t>Objectifs de l</a:t>
            </a:r>
            <a:r>
              <a:rPr lang="fr-FR" cap="none" smtClean="0"/>
              <a:t>’</a:t>
            </a:r>
            <a:r>
              <a:rPr lang="et-EE" cap="none" smtClean="0"/>
              <a:t>atelier </a:t>
            </a:r>
            <a:endParaRPr lang="fr-FR" cap="none" smtClean="0"/>
          </a:p>
        </p:txBody>
      </p:sp>
      <p:sp>
        <p:nvSpPr>
          <p:cNvPr id="15362" name="Rectangle 5"/>
          <p:cNvSpPr>
            <a:spLocks noGrp="1" noChangeArrowheads="1"/>
          </p:cNvSpPr>
          <p:nvPr>
            <p:ph type="body" sz="half" idx="4294967295"/>
          </p:nvPr>
        </p:nvSpPr>
        <p:spPr bwMode="auto">
          <a:xfrm>
            <a:off x="1042988" y="1125538"/>
            <a:ext cx="7942262" cy="5183187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t-EE" sz="700" smtClean="0">
                <a:solidFill>
                  <a:schemeClr val="bg1"/>
                </a:solidFill>
              </a:rPr>
              <a:t>   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t-EE" sz="2000" smtClean="0">
                <a:solidFill>
                  <a:schemeClr val="bg1"/>
                </a:solidFill>
              </a:rPr>
              <a:t>    </a:t>
            </a:r>
            <a:r>
              <a:rPr lang="fr-FR" smtClean="0">
                <a:solidFill>
                  <a:schemeClr val="bg1"/>
                </a:solidFill>
              </a:rPr>
              <a:t>Se familiariser avec le réseau social </a:t>
            </a:r>
            <a:r>
              <a:rPr lang="fr-FR" i="1" smtClean="0">
                <a:solidFill>
                  <a:schemeClr val="bg1"/>
                </a:solidFill>
              </a:rPr>
              <a:t>Facebook</a:t>
            </a:r>
            <a:endParaRPr lang="fr-FR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endParaRPr lang="fr-FR" sz="24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	</a:t>
            </a:r>
            <a:r>
              <a:rPr lang="fr-FR" smtClean="0">
                <a:solidFill>
                  <a:schemeClr val="bg1"/>
                </a:solidFill>
              </a:rPr>
              <a:t>Réfléchir pourquoi et comment intégrer ce réseau social en classe de FLE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  	</a:t>
            </a: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	</a:t>
            </a:r>
            <a:r>
              <a:rPr lang="fr-FR" smtClean="0">
                <a:solidFill>
                  <a:schemeClr val="bg1"/>
                </a:solidFill>
              </a:rPr>
              <a:t>Suggérer </a:t>
            </a:r>
            <a:r>
              <a:rPr lang="et-EE" smtClean="0">
                <a:solidFill>
                  <a:schemeClr val="bg1"/>
                </a:solidFill>
              </a:rPr>
              <a:t>des </a:t>
            </a:r>
            <a:r>
              <a:rPr lang="fr-FR" smtClean="0">
                <a:solidFill>
                  <a:schemeClr val="bg1"/>
                </a:solidFill>
              </a:rPr>
              <a:t>pistes</a:t>
            </a:r>
            <a:r>
              <a:rPr lang="et-EE" smtClean="0">
                <a:solidFill>
                  <a:schemeClr val="bg1"/>
                </a:solidFill>
              </a:rPr>
              <a:t> </a:t>
            </a:r>
            <a:r>
              <a:rPr lang="fr-FR" smtClean="0">
                <a:solidFill>
                  <a:schemeClr val="bg1"/>
                </a:solidFill>
              </a:rPr>
              <a:t>d’activités d’interactions médiatisées par </a:t>
            </a:r>
            <a:r>
              <a:rPr lang="fr-FR" i="1" smtClean="0">
                <a:solidFill>
                  <a:schemeClr val="bg1"/>
                </a:solidFill>
              </a:rPr>
              <a:t>Facebook</a:t>
            </a:r>
            <a:endParaRPr lang="et-EE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et-EE" sz="2800" smtClean="0">
                <a:solidFill>
                  <a:schemeClr val="bg1"/>
                </a:solidFill>
              </a:rPr>
              <a:t>   </a:t>
            </a:r>
            <a:endParaRPr lang="fr-FR" sz="2800" smtClean="0">
              <a:solidFill>
                <a:schemeClr val="bg1"/>
              </a:solidFill>
            </a:endParaRPr>
          </a:p>
          <a:p>
            <a:pPr eaLnBrk="1" hangingPunct="1">
              <a:lnSpc>
                <a:spcPct val="90000"/>
              </a:lnSpc>
              <a:buClrTx/>
              <a:buSzTx/>
              <a:buFontTx/>
              <a:buNone/>
            </a:pPr>
            <a:r>
              <a:rPr lang="fr-FR" sz="2800" smtClean="0">
                <a:solidFill>
                  <a:schemeClr val="bg1"/>
                </a:solidFill>
              </a:rPr>
              <a:t>	</a:t>
            </a:r>
            <a:r>
              <a:rPr lang="fr-FR" smtClean="0">
                <a:solidFill>
                  <a:schemeClr val="bg1"/>
                </a:solidFill>
              </a:rPr>
              <a:t>Concevoir, en petits groupes, d’autres activités possibles pour </a:t>
            </a:r>
            <a:r>
              <a:rPr lang="fr-FR" i="1" smtClean="0">
                <a:solidFill>
                  <a:schemeClr val="bg1"/>
                </a:solidFill>
              </a:rPr>
              <a:t>Facebook</a:t>
            </a:r>
            <a:endParaRPr lang="fr-FR" smtClean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900" i="1" cap="none" smtClean="0">
                <a:solidFill>
                  <a:schemeClr val="tx1"/>
                </a:solidFill>
              </a:rPr>
              <a:t> </a:t>
            </a:r>
            <a:r>
              <a:rPr lang="fr-FR" cap="none" smtClean="0"/>
              <a:t>Introduction</a:t>
            </a:r>
            <a:r>
              <a:rPr lang="et-EE" cap="none" smtClean="0"/>
              <a:t> </a:t>
            </a:r>
            <a:endParaRPr lang="en-US" cap="none" smtClean="0"/>
          </a:p>
        </p:txBody>
      </p:sp>
      <p:sp>
        <p:nvSpPr>
          <p:cNvPr id="16386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196975"/>
            <a:ext cx="8229600" cy="4929188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>
              <a:buFont typeface="Arial" charset="0"/>
              <a:buNone/>
            </a:pPr>
            <a:r>
              <a:rPr lang="fr-FR" sz="3600" i="1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5600" i="1" smtClean="0">
                <a:solidFill>
                  <a:schemeClr val="bg1"/>
                </a:solidFill>
                <a:ea typeface="DIN-Bold"/>
              </a:rPr>
              <a:t>« Facebook », qu’est-ce que c’est ?</a:t>
            </a:r>
            <a:endParaRPr lang="en-US" sz="5600" i="1" smtClean="0">
              <a:solidFill>
                <a:schemeClr val="bg1"/>
              </a:solidFill>
              <a:ea typeface="DIN-Bold"/>
            </a:endParaRPr>
          </a:p>
        </p:txBody>
      </p:sp>
      <p:pic>
        <p:nvPicPr>
          <p:cNvPr id="16387" name="Picture 9" descr="P283-297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60963" y="2997200"/>
            <a:ext cx="3525837" cy="356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100" cap="none" smtClean="0"/>
              <a:t>                                     </a:t>
            </a:r>
            <a:br>
              <a:rPr lang="fr-FR" sz="3100" cap="none" smtClean="0"/>
            </a:br>
            <a:r>
              <a:rPr lang="fr-FR" sz="3100" cap="none" smtClean="0"/>
              <a:t>                                     qu’est-ce que c’est ?</a:t>
            </a:r>
            <a:r>
              <a:rPr lang="en-US" sz="3100" cap="none" smtClean="0"/>
              <a:t/>
            </a:r>
            <a:br>
              <a:rPr lang="en-US" sz="3100" cap="none" smtClean="0"/>
            </a:br>
            <a:endParaRPr lang="en-US" sz="3100" cap="none" smtClean="0"/>
          </a:p>
        </p:txBody>
      </p:sp>
      <p:sp>
        <p:nvSpPr>
          <p:cNvPr id="1741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0" y="1600200"/>
            <a:ext cx="86868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>
              <a:buFont typeface="Arial" charset="0"/>
              <a:buNone/>
            </a:pPr>
            <a:r>
              <a:rPr lang="fr-FR" sz="3600" i="1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2800" i="1" smtClean="0">
                <a:ea typeface="DIN-Bold"/>
              </a:rPr>
              <a:t> </a:t>
            </a:r>
            <a:r>
              <a:rPr lang="fr-FR" smtClean="0">
                <a:ea typeface="DIN-Bold"/>
              </a:rPr>
              <a:t>Introduction</a:t>
            </a:r>
            <a:endParaRPr lang="en-US" sz="1400" i="1" smtClean="0">
              <a:solidFill>
                <a:schemeClr val="bg1"/>
              </a:solidFill>
              <a:ea typeface="DIN-Bold"/>
            </a:endParaRPr>
          </a:p>
        </p:txBody>
      </p:sp>
      <p:pic>
        <p:nvPicPr>
          <p:cNvPr id="17411" name="Picture 5" descr="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542925"/>
            <a:ext cx="28082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6"/>
          <p:cNvSpPr>
            <a:spLocks noChangeArrowheads="1"/>
          </p:cNvSpPr>
          <p:nvPr/>
        </p:nvSpPr>
        <p:spPr bwMode="auto">
          <a:xfrm>
            <a:off x="1692275" y="1600200"/>
            <a:ext cx="74517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14400"/>
            <a:endParaRPr lang="fr-FR" sz="3200">
              <a:solidFill>
                <a:schemeClr val="bg1"/>
              </a:solidFill>
            </a:endParaRPr>
          </a:p>
          <a:p>
            <a:pPr defTabSz="914400"/>
            <a:r>
              <a:rPr lang="fr-FR" sz="3200">
                <a:solidFill>
                  <a:schemeClr val="bg1"/>
                </a:solidFill>
              </a:rPr>
              <a:t>C’est un réseau social </a:t>
            </a:r>
            <a:r>
              <a:rPr lang="fr-FR" sz="3200" b="1">
                <a:solidFill>
                  <a:schemeClr val="bg1"/>
                </a:solidFill>
              </a:rPr>
              <a:t>interactif</a:t>
            </a:r>
            <a:r>
              <a:rPr lang="fr-FR" sz="3200">
                <a:solidFill>
                  <a:schemeClr val="bg1"/>
                </a:solidFill>
              </a:rPr>
              <a:t> </a:t>
            </a:r>
          </a:p>
          <a:p>
            <a:pPr defTabSz="914400"/>
            <a:r>
              <a:rPr lang="fr-FR" sz="3200">
                <a:solidFill>
                  <a:schemeClr val="bg1"/>
                </a:solidFill>
              </a:rPr>
              <a:t>faisant partie de la routine quotidienne </a:t>
            </a:r>
          </a:p>
          <a:p>
            <a:pPr defTabSz="914400"/>
            <a:r>
              <a:rPr lang="fr-FR" sz="3200">
                <a:solidFill>
                  <a:schemeClr val="bg1"/>
                </a:solidFill>
              </a:rPr>
              <a:t>de beaucoup d’individus </a:t>
            </a:r>
          </a:p>
          <a:p>
            <a:pPr defTabSz="914400"/>
            <a:endParaRPr lang="fr-FR" sz="800">
              <a:solidFill>
                <a:schemeClr val="bg1"/>
              </a:solidFill>
            </a:endParaRPr>
          </a:p>
          <a:p>
            <a:pPr defTabSz="914400"/>
            <a:r>
              <a:rPr lang="fr-FR" sz="3000">
                <a:solidFill>
                  <a:srgbClr val="777777"/>
                </a:solidFill>
              </a:rPr>
              <a:t>- plus que 850 millions d’utilisateurs actifs</a:t>
            </a:r>
            <a:r>
              <a:rPr lang="fr-FR" sz="3200">
                <a:solidFill>
                  <a:srgbClr val="777777"/>
                </a:solidFill>
              </a:rPr>
              <a:t> -</a:t>
            </a:r>
            <a:r>
              <a:rPr lang="fr-FR" sz="3200">
                <a:solidFill>
                  <a:schemeClr val="bg1"/>
                </a:solidFill>
              </a:rPr>
              <a:t> </a:t>
            </a:r>
          </a:p>
          <a:p>
            <a:pPr defTabSz="914400"/>
            <a:endParaRPr lang="fr-FR" sz="800">
              <a:solidFill>
                <a:schemeClr val="bg1"/>
              </a:solidFill>
            </a:endParaRPr>
          </a:p>
          <a:p>
            <a:pPr defTabSz="914400"/>
            <a:r>
              <a:rPr lang="fr-FR" sz="3200">
                <a:solidFill>
                  <a:schemeClr val="bg1"/>
                </a:solidFill>
              </a:rPr>
              <a:t>qu’ils soient enseignants ou élèves.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100" cap="none" smtClean="0"/>
              <a:t>                                     </a:t>
            </a:r>
            <a:br>
              <a:rPr lang="fr-FR" sz="3100" cap="none" smtClean="0"/>
            </a:br>
            <a:r>
              <a:rPr lang="fr-FR" sz="3100" cap="none" smtClean="0"/>
              <a:t>                                     qu’est-ce que c’est ?</a:t>
            </a:r>
            <a:r>
              <a:rPr lang="en-US" sz="3100" cap="none" smtClean="0"/>
              <a:t/>
            </a:r>
            <a:br>
              <a:rPr lang="en-US" sz="3100" cap="none" smtClean="0"/>
            </a:br>
            <a:endParaRPr lang="en-US" sz="3100" cap="none" smtClean="0"/>
          </a:p>
        </p:txBody>
      </p:sp>
      <p:sp>
        <p:nvSpPr>
          <p:cNvPr id="18434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>
              <a:buFont typeface="Arial" charset="0"/>
              <a:buNone/>
            </a:pPr>
            <a:r>
              <a:rPr lang="fr-FR" sz="3600" i="1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2800" i="1" smtClean="0">
                <a:ea typeface="DIN-Bold"/>
              </a:rPr>
              <a:t> </a:t>
            </a:r>
            <a:r>
              <a:rPr lang="fr-FR" smtClean="0">
                <a:ea typeface="DIN-Bold"/>
              </a:rPr>
              <a:t>Introduction</a:t>
            </a:r>
            <a:endParaRPr lang="en-US" sz="1400" i="1" smtClean="0">
              <a:solidFill>
                <a:schemeClr val="bg1"/>
              </a:solidFill>
              <a:ea typeface="DIN-Bold"/>
            </a:endParaRPr>
          </a:p>
        </p:txBody>
      </p:sp>
      <p:pic>
        <p:nvPicPr>
          <p:cNvPr id="18435" name="Picture 4" descr="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542925"/>
            <a:ext cx="28082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Rectangle 5"/>
          <p:cNvSpPr>
            <a:spLocks noChangeArrowheads="1"/>
          </p:cNvSpPr>
          <p:nvPr/>
        </p:nvSpPr>
        <p:spPr bwMode="auto">
          <a:xfrm>
            <a:off x="1692275" y="1600200"/>
            <a:ext cx="7704138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 sz="3200">
              <a:solidFill>
                <a:schemeClr val="bg1"/>
              </a:solidFill>
            </a:endParaRPr>
          </a:p>
          <a:p>
            <a:r>
              <a:rPr lang="fr-FR" sz="3200">
                <a:solidFill>
                  <a:schemeClr val="bg1"/>
                </a:solidFill>
              </a:rPr>
              <a:t>Un outil technologique, une application d’Internet </a:t>
            </a:r>
            <a:r>
              <a:rPr lang="fr-FR" sz="3200">
                <a:solidFill>
                  <a:srgbClr val="777777"/>
                </a:solidFill>
              </a:rPr>
              <a:t>– </a:t>
            </a:r>
            <a:r>
              <a:rPr lang="fr-FR" sz="3100">
                <a:solidFill>
                  <a:srgbClr val="777777"/>
                </a:solidFill>
              </a:rPr>
              <a:t>comme </a:t>
            </a:r>
            <a:r>
              <a:rPr lang="fr-FR" sz="3100" i="1">
                <a:solidFill>
                  <a:srgbClr val="777777"/>
                </a:solidFill>
              </a:rPr>
              <a:t>Google+</a:t>
            </a:r>
            <a:r>
              <a:rPr lang="fr-FR" sz="3100">
                <a:solidFill>
                  <a:srgbClr val="777777"/>
                </a:solidFill>
              </a:rPr>
              <a:t>, </a:t>
            </a:r>
            <a:r>
              <a:rPr lang="fr-FR" sz="3100" i="1">
                <a:solidFill>
                  <a:srgbClr val="777777"/>
                </a:solidFill>
              </a:rPr>
              <a:t>MySpace</a:t>
            </a:r>
            <a:r>
              <a:rPr lang="fr-FR" sz="3100">
                <a:solidFill>
                  <a:srgbClr val="777777"/>
                </a:solidFill>
              </a:rPr>
              <a:t>, </a:t>
            </a:r>
            <a:r>
              <a:rPr lang="fr-FR" sz="3100" i="1">
                <a:solidFill>
                  <a:srgbClr val="777777"/>
                </a:solidFill>
              </a:rPr>
              <a:t>Twitter</a:t>
            </a:r>
            <a:r>
              <a:rPr lang="fr-FR" sz="3100">
                <a:solidFill>
                  <a:srgbClr val="777777"/>
                </a:solidFill>
              </a:rPr>
              <a:t>, </a:t>
            </a:r>
            <a:r>
              <a:rPr lang="fr-FR" sz="3100" i="1">
                <a:solidFill>
                  <a:srgbClr val="777777"/>
                </a:solidFill>
              </a:rPr>
              <a:t>Draugiem</a:t>
            </a:r>
            <a:r>
              <a:rPr lang="fr-FR" sz="3200">
                <a:solidFill>
                  <a:srgbClr val="777777"/>
                </a:solidFill>
              </a:rPr>
              <a:t> –</a:t>
            </a:r>
            <a:r>
              <a:rPr lang="fr-FR" sz="3200">
                <a:solidFill>
                  <a:schemeClr val="bg1"/>
                </a:solidFill>
              </a:rPr>
              <a:t> permettant à ses utilisateurs d’</a:t>
            </a:r>
            <a:r>
              <a:rPr lang="fr-FR" sz="3200" b="1">
                <a:solidFill>
                  <a:schemeClr val="bg1"/>
                </a:solidFill>
              </a:rPr>
              <a:t>être reliés entre eux</a:t>
            </a:r>
            <a:r>
              <a:rPr lang="fr-FR" sz="3200">
                <a:solidFill>
                  <a:schemeClr val="bg1"/>
                </a:solidFill>
              </a:rPr>
              <a:t> </a:t>
            </a:r>
          </a:p>
          <a:p>
            <a:r>
              <a:rPr lang="fr-FR" sz="3200">
                <a:solidFill>
                  <a:schemeClr val="bg1"/>
                </a:solidFill>
              </a:rPr>
              <a:t>grâce à ses différentes fonctionnalités.</a:t>
            </a:r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100" cap="none" smtClean="0"/>
              <a:t>                                     </a:t>
            </a:r>
            <a:br>
              <a:rPr lang="fr-FR" sz="3100" cap="none" smtClean="0"/>
            </a:br>
            <a:r>
              <a:rPr lang="fr-FR" sz="3100" cap="none" smtClean="0"/>
              <a:t>                                     qu’est-ce que c’est ?</a:t>
            </a:r>
            <a:r>
              <a:rPr lang="en-US" sz="3100" cap="none" smtClean="0"/>
              <a:t/>
            </a:r>
            <a:br>
              <a:rPr lang="en-US" sz="3100" cap="none" smtClean="0"/>
            </a:br>
            <a:endParaRPr lang="en-US" sz="3100" cap="none" smtClean="0"/>
          </a:p>
        </p:txBody>
      </p:sp>
      <p:sp>
        <p:nvSpPr>
          <p:cNvPr id="19458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>
              <a:buFont typeface="Arial" charset="0"/>
              <a:buNone/>
            </a:pPr>
            <a:r>
              <a:rPr lang="fr-FR" sz="3600" i="1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2800" i="1" smtClean="0">
                <a:ea typeface="DIN-Bold"/>
              </a:rPr>
              <a:t> </a:t>
            </a:r>
            <a:r>
              <a:rPr lang="fr-FR" smtClean="0">
                <a:ea typeface="DIN-Bold"/>
              </a:rPr>
              <a:t>Introduction</a:t>
            </a:r>
            <a:endParaRPr lang="en-US" sz="1400" i="1" smtClean="0">
              <a:solidFill>
                <a:schemeClr val="bg1"/>
              </a:solidFill>
              <a:ea typeface="DIN-Bold"/>
            </a:endParaRPr>
          </a:p>
        </p:txBody>
      </p:sp>
      <p:pic>
        <p:nvPicPr>
          <p:cNvPr id="19459" name="Picture 4" descr="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360363"/>
            <a:ext cx="280828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0" name="Rectangle 5"/>
          <p:cNvSpPr>
            <a:spLocks noChangeArrowheads="1"/>
          </p:cNvSpPr>
          <p:nvPr/>
        </p:nvSpPr>
        <p:spPr bwMode="auto">
          <a:xfrm>
            <a:off x="1692275" y="1600200"/>
            <a:ext cx="7704138" cy="493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>
                <a:solidFill>
                  <a:schemeClr val="bg1"/>
                </a:solidFill>
              </a:rPr>
              <a:t>Un </a:t>
            </a:r>
            <a:r>
              <a:rPr lang="fr-FR" sz="3200" b="1">
                <a:solidFill>
                  <a:schemeClr val="bg1"/>
                </a:solidFill>
              </a:rPr>
              <a:t>espace d’interactions en ligne</a:t>
            </a:r>
            <a:r>
              <a:rPr lang="fr-FR" sz="3200">
                <a:solidFill>
                  <a:schemeClr val="bg1"/>
                </a:solidFill>
              </a:rPr>
              <a:t> permettant à ses utilisateurs :</a:t>
            </a:r>
          </a:p>
          <a:p>
            <a:endParaRPr lang="fr-FR" sz="100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fr-FR" sz="3200">
                <a:solidFill>
                  <a:schemeClr val="bg1"/>
                </a:solidFill>
              </a:rPr>
              <a:t> d’</a:t>
            </a:r>
            <a:r>
              <a:rPr lang="fr-FR" sz="3200" b="1">
                <a:solidFill>
                  <a:schemeClr val="bg1"/>
                </a:solidFill>
              </a:rPr>
              <a:t>échanger </a:t>
            </a:r>
            <a:r>
              <a:rPr lang="fr-FR" sz="3200">
                <a:solidFill>
                  <a:schemeClr val="bg1"/>
                </a:solidFill>
              </a:rPr>
              <a:t>des opinions sur des   sujets divers; </a:t>
            </a:r>
          </a:p>
          <a:p>
            <a:pPr lvl="1">
              <a:buFontTx/>
              <a:buChar char="-"/>
            </a:pPr>
            <a:endParaRPr lang="fr-FR" sz="100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fr-FR" sz="3200">
                <a:solidFill>
                  <a:schemeClr val="bg1"/>
                </a:solidFill>
              </a:rPr>
              <a:t> de </a:t>
            </a:r>
            <a:r>
              <a:rPr lang="fr-FR" sz="3200" b="1">
                <a:solidFill>
                  <a:schemeClr val="bg1"/>
                </a:solidFill>
              </a:rPr>
              <a:t>partager</a:t>
            </a:r>
            <a:r>
              <a:rPr lang="fr-FR" sz="3200">
                <a:solidFill>
                  <a:schemeClr val="bg1"/>
                </a:solidFill>
              </a:rPr>
              <a:t> des messages, liens, documents, vidéos, photos, etc.</a:t>
            </a:r>
          </a:p>
          <a:p>
            <a:pPr lvl="1">
              <a:buFontTx/>
              <a:buChar char="-"/>
            </a:pPr>
            <a:endParaRPr lang="fr-FR" sz="1000">
              <a:solidFill>
                <a:schemeClr val="bg1"/>
              </a:solidFill>
            </a:endParaRPr>
          </a:p>
          <a:p>
            <a:pPr lvl="1">
              <a:buFontTx/>
              <a:buChar char="-"/>
            </a:pPr>
            <a:r>
              <a:rPr lang="fr-FR" sz="3200">
                <a:solidFill>
                  <a:schemeClr val="bg1"/>
                </a:solidFill>
              </a:rPr>
              <a:t>d’</a:t>
            </a:r>
            <a:r>
              <a:rPr lang="fr-FR" sz="3200" b="1">
                <a:solidFill>
                  <a:schemeClr val="bg1"/>
                </a:solidFill>
              </a:rPr>
              <a:t>interagir </a:t>
            </a:r>
            <a:r>
              <a:rPr lang="fr-FR" sz="3200">
                <a:solidFill>
                  <a:schemeClr val="bg1"/>
                </a:solidFill>
              </a:rPr>
              <a:t>facilement</a:t>
            </a:r>
            <a:r>
              <a:rPr lang="fr-FR" sz="3200" b="1">
                <a:solidFill>
                  <a:schemeClr val="bg1"/>
                </a:solidFill>
              </a:rPr>
              <a:t> </a:t>
            </a:r>
            <a:r>
              <a:rPr lang="fr-FR" sz="3200">
                <a:solidFill>
                  <a:schemeClr val="bg1"/>
                </a:solidFill>
              </a:rPr>
              <a:t>à des questions thématiques.</a:t>
            </a:r>
          </a:p>
          <a:p>
            <a:endParaRPr lang="en-US" sz="320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/>
          <p:cNvSpPr>
            <a:spLocks noGrp="1" noChangeArrowheads="1"/>
          </p:cNvSpPr>
          <p:nvPr>
            <p:ph type="title" idx="4294967295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r>
              <a:rPr lang="fr-FR" sz="3100" cap="none" smtClean="0"/>
              <a:t>Usages de                           par les jeunes</a:t>
            </a:r>
            <a:r>
              <a:rPr lang="en-US" sz="3100" cap="none" smtClean="0"/>
              <a:t/>
            </a:r>
            <a:br>
              <a:rPr lang="en-US" sz="3100" cap="none" smtClean="0"/>
            </a:br>
            <a:endParaRPr lang="en-US" sz="3100" cap="none" smtClean="0"/>
          </a:p>
        </p:txBody>
      </p:sp>
      <p:sp>
        <p:nvSpPr>
          <p:cNvPr id="20482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323850" y="1600200"/>
            <a:ext cx="8569325" cy="4525963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lvl="2">
              <a:buFont typeface="Arial" charset="0"/>
              <a:buNone/>
            </a:pPr>
            <a:r>
              <a:rPr lang="fr-FR" sz="3600" i="1" smtClean="0">
                <a:solidFill>
                  <a:schemeClr val="bg1"/>
                </a:solidFill>
                <a:ea typeface="DIN-Bold"/>
              </a:rPr>
              <a:t>    </a:t>
            </a:r>
            <a:r>
              <a:rPr lang="fr-FR" sz="2800" i="1" smtClean="0">
                <a:ea typeface="DIN-Bold"/>
              </a:rPr>
              <a:t> </a:t>
            </a:r>
            <a:r>
              <a:rPr lang="fr-FR" smtClean="0">
                <a:ea typeface="DIN-Bold"/>
              </a:rPr>
              <a:t>Introduction</a:t>
            </a:r>
            <a:endParaRPr lang="en-US" sz="1400" i="1" smtClean="0">
              <a:solidFill>
                <a:schemeClr val="bg1"/>
              </a:solidFill>
              <a:ea typeface="DIN-Bold"/>
            </a:endParaRPr>
          </a:p>
        </p:txBody>
      </p:sp>
      <p:pic>
        <p:nvPicPr>
          <p:cNvPr id="20483" name="Picture 4" descr="faceboo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313" y="227013"/>
            <a:ext cx="2736850" cy="898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4" name="Rectangle 5"/>
          <p:cNvSpPr>
            <a:spLocks noChangeArrowheads="1"/>
          </p:cNvSpPr>
          <p:nvPr/>
        </p:nvSpPr>
        <p:spPr bwMode="auto">
          <a:xfrm>
            <a:off x="1476375" y="1600200"/>
            <a:ext cx="7667625" cy="4087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>
                <a:solidFill>
                  <a:schemeClr val="bg1"/>
                </a:solidFill>
              </a:rPr>
              <a:t>- </a:t>
            </a:r>
            <a:r>
              <a:rPr lang="fr-FR" sz="3300">
                <a:solidFill>
                  <a:schemeClr val="bg1"/>
                </a:solidFill>
              </a:rPr>
              <a:t>maintenir le contact avec les amis</a:t>
            </a:r>
          </a:p>
          <a:p>
            <a:pPr>
              <a:buFontTx/>
              <a:buChar char="-"/>
            </a:pPr>
            <a:endParaRPr lang="fr-FR" sz="8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3300">
                <a:solidFill>
                  <a:schemeClr val="bg1"/>
                </a:solidFill>
              </a:rPr>
              <a:t> passer du bon temps entre amis</a:t>
            </a:r>
          </a:p>
          <a:p>
            <a:pPr>
              <a:buFontTx/>
              <a:buChar char="-"/>
            </a:pPr>
            <a:endParaRPr lang="fr-FR" sz="8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3300">
                <a:solidFill>
                  <a:schemeClr val="bg1"/>
                </a:solidFill>
              </a:rPr>
              <a:t> écrire une information sur son mur</a:t>
            </a:r>
          </a:p>
          <a:p>
            <a:pPr>
              <a:buFontTx/>
              <a:buChar char="-"/>
            </a:pPr>
            <a:endParaRPr lang="fr-FR" sz="8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3300">
                <a:solidFill>
                  <a:schemeClr val="bg1"/>
                </a:solidFill>
              </a:rPr>
              <a:t> </a:t>
            </a:r>
            <a:r>
              <a:rPr lang="fr-FR" sz="3000">
                <a:solidFill>
                  <a:schemeClr val="bg1"/>
                </a:solidFill>
              </a:rPr>
              <a:t>écrire un commentaire sur le mur des amis</a:t>
            </a:r>
          </a:p>
          <a:p>
            <a:pPr>
              <a:buFontTx/>
              <a:buChar char="-"/>
            </a:pPr>
            <a:endParaRPr lang="fr-FR" sz="80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fr-FR" sz="3300">
                <a:solidFill>
                  <a:schemeClr val="bg1"/>
                </a:solidFill>
              </a:rPr>
              <a:t> </a:t>
            </a:r>
            <a:r>
              <a:rPr lang="fr-FR" sz="3200">
                <a:solidFill>
                  <a:schemeClr val="bg1"/>
                </a:solidFill>
              </a:rPr>
              <a:t>signifier un ami qu’on aime </a:t>
            </a:r>
          </a:p>
          <a:p>
            <a:r>
              <a:rPr lang="fr-FR" sz="3200">
                <a:solidFill>
                  <a:schemeClr val="bg1"/>
                </a:solidFill>
              </a:rPr>
              <a:t>  son publication</a:t>
            </a:r>
            <a:r>
              <a:rPr lang="fr-FR" sz="3300">
                <a:solidFill>
                  <a:schemeClr val="bg1"/>
                </a:solidFill>
              </a:rPr>
              <a:t> </a:t>
            </a:r>
          </a:p>
          <a:p>
            <a:endParaRPr lang="en-US" sz="3200">
              <a:solidFill>
                <a:schemeClr val="bg1"/>
              </a:solidFill>
            </a:endParaRPr>
          </a:p>
        </p:txBody>
      </p:sp>
      <p:pic>
        <p:nvPicPr>
          <p:cNvPr id="20486" name="Picture 6" descr="ob_2d6b3e_fb-j-ai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97688" y="4851400"/>
            <a:ext cx="1789112" cy="1274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sque_IF_2011">
  <a:themeElements>
    <a:clrScheme name="ThemeBle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47AAD5"/>
      </a:accent2>
      <a:accent3>
        <a:srgbClr val="0000FF"/>
      </a:accent3>
      <a:accent4>
        <a:srgbClr val="0064A2"/>
      </a:accent4>
      <a:accent5>
        <a:srgbClr val="4BACC6"/>
      </a:accent5>
      <a:accent6>
        <a:srgbClr val="0BE2FF"/>
      </a:accent6>
      <a:hlink>
        <a:srgbClr val="0000FF"/>
      </a:hlink>
      <a:folHlink>
        <a:srgbClr val="800080"/>
      </a:folHlink>
    </a:clrScheme>
    <a:fontScheme name="Fonderie">
      <a:maj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ＭＳ 明朝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solidFill>
          <a:schemeClr val="bg1">
            <a:alpha val="70000"/>
          </a:schemeClr>
        </a:solidFill>
      </a:spPr>
      <a:bodyPr/>
      <a:lstStyle>
        <a:defPPr marL="438150" marR="0" indent="-319088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8AC9"/>
          </a:buClr>
          <a:buSzPct val="80000"/>
          <a:buFont typeface="Wingdings" charset="2"/>
          <a:buChar char="§"/>
          <a:tabLst/>
          <a:defRPr kumimoji="0" sz="3200" b="0" i="0" u="none" strike="noStrike" kern="1200" cap="none" spc="0" normalizeH="0" baseline="0" noProof="0" smtClean="0">
            <a:ln>
              <a:noFill/>
            </a:ln>
            <a:solidFill>
              <a:schemeClr val="tx1"/>
            </a:solidFill>
            <a:effectLst/>
            <a:uLnTx/>
            <a:uFillTx/>
            <a:latin typeface="DIN-Medium"/>
            <a:ea typeface="ＭＳ Ｐゴシック" charset="-128"/>
            <a:cs typeface="DIN-Medium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Override1.xml><?xml version="1.0" encoding="utf-8"?>
<a:themeOverride xmlns:a="http://schemas.openxmlformats.org/drawingml/2006/main">
  <a:clrScheme name="ThemeBleu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47AAD5"/>
    </a:accent2>
    <a:accent3>
      <a:srgbClr val="0000FF"/>
    </a:accent3>
    <a:accent4>
      <a:srgbClr val="0064A2"/>
    </a:accent4>
    <a:accent5>
      <a:srgbClr val="4BACC6"/>
    </a:accent5>
    <a:accent6>
      <a:srgbClr val="0BE2FF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4621</TotalTime>
  <Words>1139</Words>
  <Application>Microsoft Office PowerPoint</Application>
  <PresentationFormat>Ekraaniseanss (4:3)</PresentationFormat>
  <Paragraphs>326</Paragraphs>
  <Slides>30</Slides>
  <Notes>7</Notes>
  <HiddenSlides>0</HiddenSlides>
  <MMClips>0</MMClips>
  <ScaleCrop>false</ScaleCrop>
  <HeadingPairs>
    <vt:vector size="6" baseType="variant">
      <vt:variant>
        <vt:lpstr>Kasutatud fondid</vt:lpstr>
      </vt:variant>
      <vt:variant>
        <vt:i4>12</vt:i4>
      </vt:variant>
      <vt:variant>
        <vt:lpstr>Kujundus</vt:lpstr>
      </vt:variant>
      <vt:variant>
        <vt:i4>1</vt:i4>
      </vt:variant>
      <vt:variant>
        <vt:lpstr>Slaidipealkirjad</vt:lpstr>
      </vt:variant>
      <vt:variant>
        <vt:i4>30</vt:i4>
      </vt:variant>
    </vt:vector>
  </HeadingPairs>
  <TitlesOfParts>
    <vt:vector size="43" baseType="lpstr">
      <vt:lpstr>ＭＳ Ｐゴシック</vt:lpstr>
      <vt:lpstr>ＭＳ Ｐゴシック</vt:lpstr>
      <vt:lpstr>Arial</vt:lpstr>
      <vt:lpstr>Calibri</vt:lpstr>
      <vt:lpstr>DIN</vt:lpstr>
      <vt:lpstr>DIN-Bold</vt:lpstr>
      <vt:lpstr>DIN-Light</vt:lpstr>
      <vt:lpstr>DIN-Medium</vt:lpstr>
      <vt:lpstr>Rockwell</vt:lpstr>
      <vt:lpstr>Verdana</vt:lpstr>
      <vt:lpstr>Wingdings</vt:lpstr>
      <vt:lpstr>Wingdings 2</vt:lpstr>
      <vt:lpstr>Masque_IF_2011</vt:lpstr>
      <vt:lpstr>PowerPointi esitlus</vt:lpstr>
      <vt:lpstr>PowerPointi esitlus</vt:lpstr>
      <vt:lpstr>PowerPointi esitlus</vt:lpstr>
      <vt:lpstr>Objectifs de l’atelier </vt:lpstr>
      <vt:lpstr> Introduction </vt:lpstr>
      <vt:lpstr>                                                                           qu’est-ce que c’est ? </vt:lpstr>
      <vt:lpstr>                                                                           qu’est-ce que c’est ? </vt:lpstr>
      <vt:lpstr>                                                                           qu’est-ce que c’est ? </vt:lpstr>
      <vt:lpstr>Usages de                           par les jeunes </vt:lpstr>
      <vt:lpstr>                                                                           qu’est-ce que c’est ? </vt:lpstr>
      <vt:lpstr>Premiers pas sur</vt:lpstr>
      <vt:lpstr> </vt:lpstr>
      <vt:lpstr>Pourquoi ?</vt:lpstr>
      <vt:lpstr>Pourquoi ?</vt:lpstr>
      <vt:lpstr>                                     </vt:lpstr>
      <vt:lpstr>Comment ?</vt:lpstr>
      <vt:lpstr>Comment ?</vt:lpstr>
      <vt:lpstr>Comment ?</vt:lpstr>
      <vt:lpstr>Rôle de l’enseignant ?</vt:lpstr>
      <vt:lpstr>Rôle de l’enseignant ?</vt:lpstr>
      <vt:lpstr>Rôle des élèves ?</vt:lpstr>
      <vt:lpstr>Quel est l’intérêt ?</vt:lpstr>
      <vt:lpstr>Activités médiatisées par Facebook</vt:lpstr>
      <vt:lpstr>Exemples d’activités </vt:lpstr>
      <vt:lpstr>               Exemple 1  « La fan attitude,    c’est grave ? »</vt:lpstr>
      <vt:lpstr>         Exemple 1 « La fan attitude, c’est grave ? »</vt:lpstr>
      <vt:lpstr>         Exemple 1 « La fan attitude, c’est grave ? »</vt:lpstr>
      <vt:lpstr>Exemples d’activités </vt:lpstr>
      <vt:lpstr>           Exemple 2  « Changement            radical »</vt:lpstr>
      <vt:lpstr>Merci pour votre attention !  À bientôt à l’Institut français !</vt:lpstr>
    </vt:vector>
  </TitlesOfParts>
  <Company>H2o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Edouard Hooreman</dc:creator>
  <cp:lastModifiedBy>Allan Kaljakin</cp:lastModifiedBy>
  <cp:revision>126</cp:revision>
  <dcterms:created xsi:type="dcterms:W3CDTF">2011-07-06T09:52:54Z</dcterms:created>
  <dcterms:modified xsi:type="dcterms:W3CDTF">2021-03-07T12:21:14Z</dcterms:modified>
</cp:coreProperties>
</file>