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63" r:id="rId4"/>
    <p:sldId id="296" r:id="rId5"/>
    <p:sldId id="297" r:id="rId6"/>
    <p:sldId id="282" r:id="rId7"/>
    <p:sldId id="283" r:id="rId8"/>
    <p:sldId id="264" r:id="rId9"/>
    <p:sldId id="267" r:id="rId10"/>
    <p:sldId id="294" r:id="rId11"/>
    <p:sldId id="295" r:id="rId12"/>
    <p:sldId id="265" r:id="rId13"/>
    <p:sldId id="287" r:id="rId14"/>
    <p:sldId id="290" r:id="rId15"/>
    <p:sldId id="303" r:id="rId16"/>
    <p:sldId id="291" r:id="rId17"/>
    <p:sldId id="292" r:id="rId18"/>
    <p:sldId id="293" r:id="rId19"/>
    <p:sldId id="285" r:id="rId20"/>
    <p:sldId id="298" r:id="rId21"/>
    <p:sldId id="299" r:id="rId22"/>
    <p:sldId id="304" r:id="rId23"/>
    <p:sldId id="300" r:id="rId24"/>
    <p:sldId id="286" r:id="rId25"/>
    <p:sldId id="301" r:id="rId26"/>
    <p:sldId id="302" r:id="rId27"/>
    <p:sldId id="305" r:id="rId28"/>
    <p:sldId id="280" r:id="rId29"/>
  </p:sldIdLst>
  <p:sldSz cx="12192000" cy="6858000"/>
  <p:notesSz cx="7315200" cy="96012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EBB12E-B140-4115-8EFB-D77872F2234E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BB3247-4B17-4C85-B4D8-7A0C218B0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E7584F-EB73-44B8-84E9-DC25244393D0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39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EE5F15-4AAE-4021-8542-84F3F4D6D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4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070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2028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7419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5840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5840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E5F15-4AAE-4021-8542-84F3F4D6DA2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27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3961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E5F15-4AAE-4021-8542-84F3F4D6DA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7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E5F15-4AAE-4021-8542-84F3F4D6DA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7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E5F15-4AAE-4021-8542-84F3F4D6DA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584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1477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E5F15-4AAE-4021-8542-84F3F4D6DA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27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E5F15-4AAE-4021-8542-84F3F4D6DA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27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3961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E5F15-4AAE-4021-8542-84F3F4D6DA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7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5840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E5F15-4AAE-4021-8542-84F3F4D6DA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7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E5F15-4AAE-4021-8542-84F3F4D6DA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679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679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679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679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6791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202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396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C51F-15EB-4F21-BCFA-C483A12C3A2A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4BCA-9C7D-48E2-B2B3-5622942CEF5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8993-C0FB-48D3-9219-C89944D8B17C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E9D6-453E-4176-8925-F3110B6EEE9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0DBB-D25B-48E1-8834-1B4567DB15EC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06FE-91C0-470D-B012-5D4647D871F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DCA1-0569-4C5A-85ED-E316319C4212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C53E-55BA-4492-8E0F-4F1422000FC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E176-E3BF-4266-9C09-EE74BE543E9D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B4C-90AB-435A-BBC3-3EC0BB60072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3C69-7A07-4DDE-AB75-3CB7E2CD364D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DDE2-CD2C-44D1-883A-F60D18FF698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EBDE-5CE2-4918-BFD6-465E6051CDEB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D4A8-7D26-4596-987A-96B58EB1862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471C-2E4F-4258-9EB1-95654334F34C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834A-1B75-41FE-B1EB-C4DFC426D86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3686-8C77-4D8B-BA25-6595CEDF1C62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D747-4A27-4D6A-8E7B-503ABE74ADE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363D-1787-4CB9-956F-754E5B90DC42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D082-D188-4307-93B8-7DB2AF0CA30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EC5C-2A38-4169-9A98-AD8E9A588182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8C2E-7216-45C3-B8A4-3E958BCCD65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8542-2B28-42C0-A88A-DFC8F54F9A9D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24B0-728A-441A-8A13-DE77D002FBC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FAF0-F5C5-414F-8B38-F7307B41C4BF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A059-CE3B-44BD-AA60-EAD108474A0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78D4-E9FA-4F70-91A7-51EA207E2FA5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1145-08D8-4389-8414-4E1D0B5CB2F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E671-B989-4B70-B350-798329DC02B2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DF62-CF5A-4C52-9666-090749CA4EC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F6E59-4410-4508-A0AB-DE38809384C1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08DE-4FF6-460F-A639-F77C0A66B09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8D08-E1D0-4727-9AEE-3FAB9B752275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DD43-E604-4ABE-8C37-A9F53A76807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B933B5-8B16-4F3F-AD30-42A647C19412}" type="datetimeFigureOut">
              <a:rPr lang="et-EE"/>
              <a:pPr>
                <a:defRPr/>
              </a:pPr>
              <a:t>7.06.2016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D2BEF-A393-40FC-8EA6-1BA5D184DC1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92" r:id="rId3"/>
    <p:sldLayoutId id="2147483791" r:id="rId4"/>
    <p:sldLayoutId id="2147483790" r:id="rId5"/>
    <p:sldLayoutId id="2147483789" r:id="rId6"/>
    <p:sldLayoutId id="2147483788" r:id="rId7"/>
    <p:sldLayoutId id="2147483787" r:id="rId8"/>
    <p:sldLayoutId id="2147483786" r:id="rId9"/>
    <p:sldLayoutId id="2147483785" r:id="rId10"/>
    <p:sldLayoutId id="2147483795" r:id="rId11"/>
    <p:sldLayoutId id="2147483784" r:id="rId12"/>
    <p:sldLayoutId id="2147483796" r:id="rId13"/>
    <p:sldLayoutId id="2147483783" r:id="rId14"/>
    <p:sldLayoutId id="2147483782" r:id="rId15"/>
    <p:sldLayoutId id="2147483781" r:id="rId16"/>
    <p:sldLayoutId id="2147483780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iiu@opetajatemaja.e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ida@opetajatemaja.e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erike@opetajatemaja.e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@opetajatemaja.e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iiu@opetajatemaja.e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stitutfrancais-lituanie.com/category/lituanie/cours-de-francais/enfants-et-adolescents/?lang=fr#ancre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iiu@opetajatemaja.e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roosi.ee/Pildigalerii_175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aida@opetajatemaja.e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roosi.ee/Pildigalerii_175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erike@opetajatemaja.e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@opetajatemaja.e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roosi.ee/Pildigalerii_175.ht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84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30696" y="805965"/>
            <a:ext cx="10954837" cy="3502988"/>
          </a:xfrm>
        </p:spPr>
        <p:txBody>
          <a:bodyPr/>
          <a:lstStyle/>
          <a:p>
            <a:pPr algn="ctr" eaLnBrk="1" hangingPunct="1"/>
            <a:r>
              <a:rPr lang="et-EE" sz="6500" i="1" dirty="0" smtClean="0"/>
              <a:t>Tallinna Õpetajate Maja tööseminar 8.juunil Palmses  </a:t>
            </a:r>
            <a:endParaRPr lang="et-EE" sz="6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2" y="514066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4300" dirty="0" smtClean="0"/>
              <a:t>Tegevusvaldkonnad</a:t>
            </a:r>
            <a:endParaRPr lang="et-EE" sz="4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50" y="1465545"/>
            <a:ext cx="11674257" cy="4876257"/>
          </a:xfrm>
        </p:spPr>
        <p:txBody>
          <a:bodyPr rtlCol="0">
            <a:no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4000" dirty="0" smtClean="0"/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4500" dirty="0" smtClean="0"/>
              <a:t>SUUR LIIKUV  BÄNNER PILTIDEGA ÕPETAJATE MAJA RUUMIDEST NING KURSUSTEST</a:t>
            </a:r>
            <a:endParaRPr lang="et-EE" sz="45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t-EE" sz="4000" dirty="0"/>
              <a:t> </a:t>
            </a:r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4800" dirty="0" smtClean="0"/>
          </a:p>
        </p:txBody>
      </p:sp>
    </p:spTree>
    <p:extLst>
      <p:ext uri="{BB962C8B-B14F-4D97-AF65-F5344CB8AC3E}">
        <p14:creationId xmlns:p14="http://schemas.microsoft.com/office/powerpoint/2010/main" val="2142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3" y="500418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6000" dirty="0" smtClean="0"/>
              <a:t>Uudisnupukesed</a:t>
            </a:r>
            <a:endParaRPr lang="et-EE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0443" y="1392071"/>
            <a:ext cx="10963676" cy="464023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t-EE" sz="4800" dirty="0" smtClean="0"/>
              <a:t>Uudisnupukesed (nt 4) praeguse asemel:</a:t>
            </a:r>
          </a:p>
          <a:p>
            <a:pPr eaLnBrk="1" fontAlgn="auto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t-EE" sz="4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t-EE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335"/>
            <a:ext cx="12192000" cy="55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6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33" y="514066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5300" dirty="0" smtClean="0"/>
              <a:t>Kitsaskohad</a:t>
            </a:r>
            <a:endParaRPr lang="et-EE" sz="5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521" y="1390388"/>
            <a:ext cx="10981042" cy="6087650"/>
          </a:xfrm>
        </p:spPr>
        <p:txBody>
          <a:bodyPr rtlCol="0">
            <a:no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4800" dirty="0" smtClean="0"/>
              <a:t>Puudub rubriik „huvikursused“ ja või „meeskonnakoolitused“</a:t>
            </a:r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4800" dirty="0" smtClean="0"/>
              <a:t>Nupp </a:t>
            </a:r>
            <a:r>
              <a:rPr lang="et-EE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call </a:t>
            </a:r>
            <a:r>
              <a:rPr lang="et-EE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</a:t>
            </a:r>
            <a:r>
              <a:rPr lang="et-EE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action</a:t>
            </a:r>
            <a:r>
              <a:rPr lang="et-EE" sz="4800" dirty="0" smtClean="0"/>
              <a:t> nt </a:t>
            </a:r>
            <a:r>
              <a:rPr lang="et-EE" sz="4800" dirty="0" smtClean="0"/>
              <a:t>„Registreeru </a:t>
            </a:r>
            <a:r>
              <a:rPr lang="et-EE" sz="4800" dirty="0"/>
              <a:t>kursusele“ peab </a:t>
            </a:r>
            <a:r>
              <a:rPr lang="et-EE" sz="4800" dirty="0" smtClean="0"/>
              <a:t>olema eraldi mitte rubriik omaette!</a:t>
            </a:r>
            <a:endParaRPr lang="et-EE" sz="4800" dirty="0" smtClean="0"/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4800" dirty="0" smtClean="0"/>
              <a:t>SEGADUS terminitega!</a:t>
            </a:r>
            <a:endParaRPr lang="et-EE" sz="48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t-EE" sz="4800" dirty="0"/>
              <a:t> </a:t>
            </a:r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33" y="514066"/>
            <a:ext cx="8596312" cy="714375"/>
          </a:xfrm>
        </p:spPr>
        <p:txBody>
          <a:bodyPr rtlCol="0">
            <a:noAutofit/>
          </a:bodyPr>
          <a:lstStyle/>
          <a:p>
            <a:pPr marL="685800" indent="-685800" eaLnBrk="1" fontAlgn="auto" hangingPunct="1">
              <a:spcAft>
                <a:spcPts val="0"/>
              </a:spcAft>
              <a:defRPr/>
            </a:pPr>
            <a:r>
              <a:rPr lang="et-EE" sz="4000" dirty="0" smtClean="0"/>
              <a:t>„Registreeru </a:t>
            </a:r>
            <a:r>
              <a:rPr lang="et-EE" sz="4000" dirty="0"/>
              <a:t>kursusele</a:t>
            </a:r>
            <a:r>
              <a:rPr lang="et-EE" sz="4000" dirty="0" smtClean="0"/>
              <a:t>“ + kontaktid</a:t>
            </a:r>
            <a:r>
              <a:rPr lang="et-EE" sz="4000" dirty="0"/>
              <a:t>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90389"/>
            <a:ext cx="11231563" cy="56313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t-EE" sz="4800" dirty="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" y="1155295"/>
            <a:ext cx="11374023" cy="639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1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7" y="609600"/>
            <a:ext cx="8823238" cy="1320800"/>
          </a:xfrm>
        </p:spPr>
        <p:txBody>
          <a:bodyPr/>
          <a:lstStyle/>
          <a:p>
            <a:r>
              <a:rPr lang="et-EE" sz="4000" dirty="0">
                <a:solidFill>
                  <a:srgbClr val="90C226"/>
                </a:solidFill>
              </a:rPr>
              <a:t>„Registreeru kursusele“ + kontaktid 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069" y="1522155"/>
            <a:ext cx="5937997" cy="576262"/>
          </a:xfrm>
        </p:spPr>
        <p:txBody>
          <a:bodyPr/>
          <a:lstStyle/>
          <a:p>
            <a:r>
              <a:rPr lang="et-EE" dirty="0" smtClean="0"/>
              <a:t>nt</a:t>
            </a:r>
            <a:r>
              <a:rPr lang="et-EE" sz="4500" dirty="0" smtClean="0"/>
              <a:t> „Huvikursused“</a:t>
            </a:r>
            <a:endParaRPr lang="et-EE" sz="4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89731" y="1202499"/>
            <a:ext cx="4496843" cy="481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Küsi lisainformatsiooni meie projektijuhtidelt:</a:t>
            </a:r>
          </a:p>
          <a:p>
            <a:pPr marL="0" indent="0">
              <a:buNone/>
            </a:pPr>
            <a:r>
              <a:rPr lang="et-EE" sz="3000" dirty="0" smtClean="0"/>
              <a:t>   </a:t>
            </a:r>
            <a:r>
              <a:rPr lang="et-EE" sz="3000" b="1" dirty="0" smtClean="0"/>
              <a:t>Tiiu Paas</a:t>
            </a:r>
          </a:p>
          <a:p>
            <a:pPr marL="0" indent="0">
              <a:buNone/>
            </a:pPr>
            <a:r>
              <a:rPr lang="et-EE" sz="3000" dirty="0"/>
              <a:t> </a:t>
            </a:r>
            <a:r>
              <a:rPr lang="et-EE" sz="2000" dirty="0" smtClean="0">
                <a:hlinkClick r:id="rId3"/>
              </a:rPr>
              <a:t>tiiu@opetajatemaja.ee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>
                <a:latin typeface="tahoma"/>
              </a:rPr>
              <a:t>  </a:t>
            </a:r>
            <a:r>
              <a:rPr lang="de-DE" sz="2000" dirty="0" smtClean="0">
                <a:latin typeface="tahoma"/>
              </a:rPr>
              <a:t>615</a:t>
            </a:r>
            <a:r>
              <a:rPr lang="de-DE" sz="2000" dirty="0">
                <a:latin typeface="tahoma"/>
              </a:rPr>
              <a:t> </a:t>
            </a:r>
            <a:r>
              <a:rPr lang="de-DE" sz="2000" dirty="0" smtClean="0">
                <a:latin typeface="tahoma"/>
              </a:rPr>
              <a:t>5162</a:t>
            </a:r>
            <a:r>
              <a:rPr lang="et-EE" sz="2000" dirty="0" smtClean="0">
                <a:latin typeface="tahoma"/>
              </a:rPr>
              <a:t> / </a:t>
            </a:r>
            <a:r>
              <a:rPr lang="de-DE" sz="2000" dirty="0" smtClean="0">
                <a:latin typeface="tahoma"/>
              </a:rPr>
              <a:t>554 8856</a:t>
            </a:r>
            <a:endParaRPr lang="et-EE" sz="2000" dirty="0" smtClean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/>
              <a:t>  Kristel Sarnet</a:t>
            </a:r>
          </a:p>
          <a:p>
            <a:pPr marL="0" indent="0">
              <a:buNone/>
            </a:pPr>
            <a:r>
              <a:rPr lang="et-EE" sz="2000" dirty="0" smtClean="0">
                <a:hlinkClick r:id="rId3"/>
              </a:rPr>
              <a:t>kristel@opetajatemaja.ee </a:t>
            </a:r>
            <a:endParaRPr lang="et-EE" sz="2000" dirty="0" smtClean="0"/>
          </a:p>
          <a:p>
            <a:pPr marL="0" indent="0">
              <a:buNone/>
            </a:pPr>
            <a:r>
              <a:rPr lang="de-DE" sz="2000" dirty="0">
                <a:latin typeface="tahoma"/>
              </a:rPr>
              <a:t>615 </a:t>
            </a:r>
            <a:r>
              <a:rPr lang="de-DE" sz="2000" dirty="0" smtClean="0">
                <a:latin typeface="tahoma"/>
              </a:rPr>
              <a:t>516</a:t>
            </a:r>
            <a:r>
              <a:rPr lang="et-EE" sz="2000" dirty="0" smtClean="0">
                <a:latin typeface="tahoma"/>
              </a:rPr>
              <a:t>3 </a:t>
            </a:r>
            <a:r>
              <a:rPr lang="et-EE" sz="2000" dirty="0">
                <a:latin typeface="tahoma"/>
              </a:rPr>
              <a:t>/ </a:t>
            </a:r>
            <a:r>
              <a:rPr lang="de-DE" sz="2000" dirty="0" smtClean="0">
                <a:latin typeface="tahoma"/>
              </a:rPr>
              <a:t>55</a:t>
            </a:r>
            <a:r>
              <a:rPr lang="et-EE" sz="2000" dirty="0" smtClean="0">
                <a:latin typeface="tahoma"/>
              </a:rPr>
              <a:t>6 54</a:t>
            </a:r>
            <a:r>
              <a:rPr lang="de-DE" sz="2000" dirty="0" smtClean="0">
                <a:latin typeface="tahoma"/>
              </a:rPr>
              <a:t>86</a:t>
            </a:r>
            <a:endParaRPr lang="et-EE" sz="2000" dirty="0" smtClean="0">
              <a:latin typeface="tahoma"/>
            </a:endParaRPr>
          </a:p>
          <a:p>
            <a:pPr marL="0" indent="0">
              <a:buNone/>
            </a:pPr>
            <a:endParaRPr lang="et-EE" sz="900" dirty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„Registreeru kursusele“</a:t>
            </a:r>
            <a:endParaRPr lang="et-EE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1" y="1941534"/>
            <a:ext cx="6757102" cy="383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4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37" y="555009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t-EE" sz="4800" dirty="0"/>
          </a:p>
        </p:txBody>
      </p:sp>
      <p:sp>
        <p:nvSpPr>
          <p:cNvPr id="35842" name="Text Placeholder 3"/>
          <p:cNvSpPr>
            <a:spLocks noGrp="1"/>
          </p:cNvSpPr>
          <p:nvPr>
            <p:ph type="body" idx="1"/>
          </p:nvPr>
        </p:nvSpPr>
        <p:spPr>
          <a:xfrm>
            <a:off x="300038" y="1677917"/>
            <a:ext cx="10153650" cy="2552700"/>
          </a:xfrm>
        </p:spPr>
        <p:txBody>
          <a:bodyPr/>
          <a:lstStyle/>
          <a:p>
            <a:pPr marL="685800" indent="-685800" eaLnBrk="1" hangingPunct="1"/>
            <a:endParaRPr lang="et-EE" dirty="0" smtClean="0">
              <a:solidFill>
                <a:srgbClr val="404040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79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7" y="609600"/>
            <a:ext cx="8823238" cy="1320800"/>
          </a:xfrm>
        </p:spPr>
        <p:txBody>
          <a:bodyPr/>
          <a:lstStyle/>
          <a:p>
            <a:r>
              <a:rPr lang="et-EE" sz="4000" dirty="0" smtClean="0">
                <a:solidFill>
                  <a:srgbClr val="90C226"/>
                </a:solidFill>
              </a:rPr>
              <a:t>„Küsi pakkumist“ </a:t>
            </a:r>
            <a:r>
              <a:rPr lang="et-EE" sz="4000" dirty="0">
                <a:solidFill>
                  <a:srgbClr val="90C226"/>
                </a:solidFill>
              </a:rPr>
              <a:t>+ kontaktid 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069" y="1522155"/>
            <a:ext cx="5937997" cy="576262"/>
          </a:xfrm>
        </p:spPr>
        <p:txBody>
          <a:bodyPr/>
          <a:lstStyle/>
          <a:p>
            <a:r>
              <a:rPr lang="et-EE" dirty="0" smtClean="0"/>
              <a:t>nt</a:t>
            </a:r>
            <a:r>
              <a:rPr lang="et-EE" sz="4500" dirty="0" smtClean="0"/>
              <a:t> „Ruumide rent“</a:t>
            </a:r>
            <a:endParaRPr lang="et-EE" sz="4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89731" y="1202499"/>
            <a:ext cx="4496843" cy="481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Küsi lisa informatsiooni meie teenuste üksuse juhilt:</a:t>
            </a:r>
          </a:p>
          <a:p>
            <a:pPr marL="0" indent="0">
              <a:buNone/>
            </a:pPr>
            <a:r>
              <a:rPr lang="et-EE" sz="3000" dirty="0" smtClean="0"/>
              <a:t>   </a:t>
            </a:r>
            <a:r>
              <a:rPr lang="et-EE" sz="3000" b="1" dirty="0" smtClean="0"/>
              <a:t>Kaida Kooli</a:t>
            </a:r>
          </a:p>
          <a:p>
            <a:pPr marL="0" indent="0">
              <a:buNone/>
            </a:pPr>
            <a:r>
              <a:rPr lang="et-EE" sz="3000" dirty="0"/>
              <a:t> </a:t>
            </a:r>
            <a:r>
              <a:rPr lang="et-EE" sz="2000" dirty="0" smtClean="0">
                <a:hlinkClick r:id="rId3"/>
              </a:rPr>
              <a:t>kaida@opetajatemaja.ee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>
                <a:latin typeface="tahoma"/>
              </a:rPr>
              <a:t>  </a:t>
            </a:r>
            <a:r>
              <a:rPr lang="de-DE" sz="2000" dirty="0" smtClean="0">
                <a:latin typeface="tahoma"/>
              </a:rPr>
              <a:t>615</a:t>
            </a:r>
            <a:r>
              <a:rPr lang="de-DE" sz="2000" dirty="0">
                <a:latin typeface="tahoma"/>
              </a:rPr>
              <a:t> </a:t>
            </a:r>
            <a:r>
              <a:rPr lang="de-DE" sz="2000" dirty="0" smtClean="0">
                <a:latin typeface="tahoma"/>
              </a:rPr>
              <a:t>516</a:t>
            </a:r>
            <a:r>
              <a:rPr lang="et-EE" sz="2000" dirty="0" smtClean="0">
                <a:latin typeface="tahoma"/>
              </a:rPr>
              <a:t>5 / </a:t>
            </a:r>
            <a:r>
              <a:rPr lang="de-DE" sz="2000" dirty="0" smtClean="0">
                <a:latin typeface="tahoma"/>
              </a:rPr>
              <a:t>554 885</a:t>
            </a:r>
            <a:r>
              <a:rPr lang="et-EE" sz="2000" dirty="0" smtClean="0">
                <a:latin typeface="tahoma"/>
              </a:rPr>
              <a:t>4</a:t>
            </a:r>
          </a:p>
          <a:p>
            <a:pPr marL="0" indent="0">
              <a:buNone/>
            </a:pPr>
            <a:r>
              <a:rPr lang="et-EE" sz="3000" b="1" dirty="0" smtClean="0"/>
              <a:t>  </a:t>
            </a:r>
            <a:endParaRPr lang="et-EE" sz="900" dirty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„Küsi pakkumist“</a:t>
            </a:r>
            <a:endParaRPr lang="et-EE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" y="2091844"/>
            <a:ext cx="6998979" cy="393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8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21" y="609600"/>
            <a:ext cx="9023654" cy="1320800"/>
          </a:xfrm>
        </p:spPr>
        <p:txBody>
          <a:bodyPr/>
          <a:lstStyle/>
          <a:p>
            <a:r>
              <a:rPr lang="et-EE" sz="4000" dirty="0" smtClean="0">
                <a:solidFill>
                  <a:srgbClr val="90C226"/>
                </a:solidFill>
              </a:rPr>
              <a:t>„Küsi lisainformatsiooni“ </a:t>
            </a:r>
            <a:r>
              <a:rPr lang="et-EE" sz="4000" dirty="0">
                <a:solidFill>
                  <a:srgbClr val="90C226"/>
                </a:solidFill>
              </a:rPr>
              <a:t>+ kontaktid 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522155"/>
            <a:ext cx="7114784" cy="576262"/>
          </a:xfrm>
        </p:spPr>
        <p:txBody>
          <a:bodyPr/>
          <a:lstStyle/>
          <a:p>
            <a:r>
              <a:rPr lang="et-EE" dirty="0" smtClean="0"/>
              <a:t> nt </a:t>
            </a:r>
            <a:r>
              <a:rPr lang="et-EE" sz="4100" dirty="0" smtClean="0"/>
              <a:t>„Õpetajate täiendkoolitus“</a:t>
            </a:r>
            <a:endParaRPr lang="et-EE" sz="4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89731" y="1202499"/>
            <a:ext cx="4496843" cy="481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Küsi lisa informatsiooni meie projektijuhilt:</a:t>
            </a:r>
          </a:p>
          <a:p>
            <a:pPr marL="0" indent="0">
              <a:buNone/>
            </a:pPr>
            <a:r>
              <a:rPr lang="et-EE" sz="3000" dirty="0" smtClean="0"/>
              <a:t>   </a:t>
            </a:r>
            <a:r>
              <a:rPr lang="et-EE" sz="3000" b="1" dirty="0" smtClean="0"/>
              <a:t>Merike Palts</a:t>
            </a:r>
          </a:p>
          <a:p>
            <a:pPr marL="0" indent="0">
              <a:buNone/>
            </a:pPr>
            <a:r>
              <a:rPr lang="et-EE" sz="3000" dirty="0"/>
              <a:t> </a:t>
            </a:r>
            <a:r>
              <a:rPr lang="et-EE" sz="2000" dirty="0" smtClean="0">
                <a:hlinkClick r:id="rId3"/>
              </a:rPr>
              <a:t>merike@opetajatemaja.ee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>
                <a:latin typeface="tahoma"/>
              </a:rPr>
              <a:t>  </a:t>
            </a:r>
            <a:r>
              <a:rPr lang="de-DE" sz="2000" dirty="0" smtClean="0">
                <a:latin typeface="tahoma"/>
              </a:rPr>
              <a:t>615</a:t>
            </a:r>
            <a:r>
              <a:rPr lang="de-DE" sz="2000" dirty="0">
                <a:latin typeface="tahoma"/>
              </a:rPr>
              <a:t> </a:t>
            </a:r>
            <a:r>
              <a:rPr lang="de-DE" sz="2000" dirty="0" smtClean="0">
                <a:latin typeface="tahoma"/>
              </a:rPr>
              <a:t>516</a:t>
            </a:r>
            <a:r>
              <a:rPr lang="et-EE" sz="2000" dirty="0" smtClean="0">
                <a:latin typeface="tahoma"/>
              </a:rPr>
              <a:t>4 / </a:t>
            </a:r>
            <a:r>
              <a:rPr lang="de-DE" sz="2000" dirty="0" smtClean="0">
                <a:latin typeface="tahoma"/>
              </a:rPr>
              <a:t>554 885</a:t>
            </a:r>
            <a:r>
              <a:rPr lang="et-EE" sz="2000" dirty="0" smtClean="0">
                <a:latin typeface="tahoma"/>
              </a:rPr>
              <a:t>7</a:t>
            </a:r>
          </a:p>
          <a:p>
            <a:pPr marL="0" indent="0">
              <a:buNone/>
            </a:pPr>
            <a:r>
              <a:rPr lang="et-EE" sz="3000" b="1" dirty="0" smtClean="0"/>
              <a:t>  </a:t>
            </a:r>
            <a:endParaRPr lang="et-EE" sz="900" dirty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„Vaata koolituspäevade ajakava“</a:t>
            </a:r>
            <a:endParaRPr lang="et-EE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" y="2091844"/>
            <a:ext cx="6998979" cy="393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7" y="609600"/>
            <a:ext cx="8823238" cy="1320800"/>
          </a:xfrm>
        </p:spPr>
        <p:txBody>
          <a:bodyPr/>
          <a:lstStyle/>
          <a:p>
            <a:r>
              <a:rPr lang="et-EE" sz="4000" dirty="0" smtClean="0">
                <a:solidFill>
                  <a:srgbClr val="90C226"/>
                </a:solidFill>
              </a:rPr>
              <a:t>„Küsi pakkumist“ </a:t>
            </a:r>
            <a:r>
              <a:rPr lang="et-EE" sz="4000" dirty="0">
                <a:solidFill>
                  <a:srgbClr val="90C226"/>
                </a:solidFill>
              </a:rPr>
              <a:t>+ kontaktid 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069" y="1522155"/>
            <a:ext cx="5937997" cy="576262"/>
          </a:xfrm>
        </p:spPr>
        <p:txBody>
          <a:bodyPr/>
          <a:lstStyle/>
          <a:p>
            <a:r>
              <a:rPr lang="et-EE" dirty="0" smtClean="0"/>
              <a:t>nt</a:t>
            </a:r>
            <a:r>
              <a:rPr lang="et-EE" sz="4500" dirty="0" smtClean="0"/>
              <a:t> „Kunstigalerii“</a:t>
            </a:r>
            <a:endParaRPr lang="et-EE" sz="4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89731" y="1202499"/>
            <a:ext cx="4496843" cy="481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Küsi lisa informatsiooni meie kommunikatsioonijuhilt:</a:t>
            </a:r>
          </a:p>
          <a:p>
            <a:pPr marL="0" indent="0">
              <a:buNone/>
            </a:pPr>
            <a:r>
              <a:rPr lang="et-EE" sz="3000" dirty="0" smtClean="0"/>
              <a:t>   </a:t>
            </a:r>
            <a:r>
              <a:rPr lang="et-EE" sz="3000" b="1" dirty="0" smtClean="0"/>
              <a:t>Marina Laidla</a:t>
            </a:r>
          </a:p>
          <a:p>
            <a:pPr marL="0" indent="0">
              <a:buNone/>
            </a:pPr>
            <a:r>
              <a:rPr lang="et-EE" sz="3000" dirty="0"/>
              <a:t> </a:t>
            </a:r>
            <a:r>
              <a:rPr lang="et-EE" sz="2000" dirty="0" smtClean="0">
                <a:hlinkClick r:id="rId3"/>
              </a:rPr>
              <a:t>marina@opetajatemaja.ee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>
                <a:latin typeface="tahoma"/>
              </a:rPr>
              <a:t>  </a:t>
            </a:r>
            <a:r>
              <a:rPr lang="de-DE" sz="2000" dirty="0" smtClean="0">
                <a:latin typeface="tahoma"/>
              </a:rPr>
              <a:t>615</a:t>
            </a:r>
            <a:r>
              <a:rPr lang="de-DE" sz="2000" dirty="0">
                <a:latin typeface="tahoma"/>
              </a:rPr>
              <a:t> </a:t>
            </a:r>
            <a:r>
              <a:rPr lang="de-DE" sz="2000" dirty="0" smtClean="0">
                <a:latin typeface="tahoma"/>
              </a:rPr>
              <a:t>516</a:t>
            </a:r>
            <a:r>
              <a:rPr lang="et-EE" sz="2000" dirty="0" smtClean="0">
                <a:latin typeface="tahoma"/>
              </a:rPr>
              <a:t>8 / </a:t>
            </a:r>
            <a:r>
              <a:rPr lang="de-DE" sz="2000" dirty="0" smtClean="0">
                <a:latin typeface="tahoma"/>
              </a:rPr>
              <a:t>554 88</a:t>
            </a:r>
            <a:r>
              <a:rPr lang="et-EE" sz="2000" dirty="0" smtClean="0">
                <a:latin typeface="tahoma"/>
              </a:rPr>
              <a:t>60</a:t>
            </a:r>
          </a:p>
          <a:p>
            <a:pPr marL="0" indent="0">
              <a:buNone/>
            </a:pPr>
            <a:r>
              <a:rPr lang="et-EE" sz="3000" b="1" dirty="0" smtClean="0"/>
              <a:t>  </a:t>
            </a:r>
            <a:endParaRPr lang="et-EE" sz="900" dirty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„Toimunud näitused”  või “Võta ühendust“</a:t>
            </a:r>
            <a:endParaRPr lang="et-EE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" y="2091844"/>
            <a:ext cx="6998979" cy="393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33" y="514066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5300" dirty="0" smtClean="0"/>
              <a:t>Kitsaskohad</a:t>
            </a:r>
            <a:endParaRPr lang="et-EE" sz="5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90389"/>
            <a:ext cx="12075090" cy="56313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4800" dirty="0" smtClean="0"/>
              <a:t>  </a:t>
            </a:r>
            <a:r>
              <a:rPr lang="et-EE" sz="4800" dirty="0" smtClean="0">
                <a:solidFill>
                  <a:srgbClr val="FF0000"/>
                </a:solidFill>
              </a:rPr>
              <a:t>SEGADUS terminitega:</a:t>
            </a:r>
          </a:p>
          <a:p>
            <a:pPr marL="685800" indent="-6858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t-EE" sz="4800" dirty="0" smtClean="0"/>
              <a:t>Kursus </a:t>
            </a:r>
            <a:r>
              <a:rPr lang="et-EE" sz="5400" b="1" dirty="0" smtClean="0">
                <a:solidFill>
                  <a:srgbClr val="FF0000"/>
                </a:solidFill>
              </a:rPr>
              <a:t>≠ </a:t>
            </a:r>
            <a:r>
              <a:rPr lang="et-EE" sz="4800" dirty="0" smtClean="0"/>
              <a:t>koolitus</a:t>
            </a:r>
            <a:r>
              <a:rPr lang="et-EE" sz="4800" b="1" dirty="0" smtClean="0">
                <a:solidFill>
                  <a:srgbClr val="FF0000"/>
                </a:solidFill>
              </a:rPr>
              <a:t> </a:t>
            </a:r>
            <a:r>
              <a:rPr lang="et-EE" sz="4800" b="1" dirty="0">
                <a:solidFill>
                  <a:srgbClr val="FF0000"/>
                </a:solidFill>
              </a:rPr>
              <a:t>≠ </a:t>
            </a:r>
            <a:r>
              <a:rPr lang="et-EE" sz="4800" dirty="0" smtClean="0"/>
              <a:t>üritus</a:t>
            </a:r>
            <a:r>
              <a:rPr lang="et-EE" sz="5400" b="1" dirty="0">
                <a:solidFill>
                  <a:srgbClr val="FF0000"/>
                </a:solidFill>
              </a:rPr>
              <a:t> ≠ </a:t>
            </a:r>
            <a:r>
              <a:rPr lang="et-EE" sz="4800" dirty="0" smtClean="0"/>
              <a:t>projekt</a:t>
            </a:r>
            <a:r>
              <a:rPr lang="et-EE" sz="4800" dirty="0" smtClean="0"/>
              <a:t>?</a:t>
            </a:r>
          </a:p>
          <a:p>
            <a:pPr marL="685800" indent="-6858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t-EE" sz="4800" dirty="0" smtClean="0"/>
              <a:t>Huvikursus või huviõppekursus?</a:t>
            </a:r>
          </a:p>
          <a:p>
            <a:pPr marL="685800" indent="-6858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t-EE" sz="4800" dirty="0" smtClean="0"/>
              <a:t>Meeskonnakoolitused / koolitused / meelelahutslikud projektid gruppidele</a:t>
            </a:r>
            <a:r>
              <a:rPr lang="et-EE" sz="4800" dirty="0" smtClean="0"/>
              <a:t>?</a:t>
            </a:r>
            <a:endParaRPr lang="et-EE" sz="48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t-EE" sz="4800" dirty="0"/>
              <a:t> </a:t>
            </a:r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4800" dirty="0" smtClean="0"/>
          </a:p>
        </p:txBody>
      </p:sp>
    </p:spTree>
    <p:extLst>
      <p:ext uri="{BB962C8B-B14F-4D97-AF65-F5344CB8AC3E}">
        <p14:creationId xmlns:p14="http://schemas.microsoft.com/office/powerpoint/2010/main" val="35439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04" y="432179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4800" dirty="0" smtClean="0"/>
              <a:t>Tööseminari eesmärk</a:t>
            </a:r>
            <a:endParaRPr lang="et-EE" sz="4800" dirty="0"/>
          </a:p>
        </p:txBody>
      </p:sp>
      <p:sp>
        <p:nvSpPr>
          <p:cNvPr id="25602" name="Text Placeholder 2"/>
          <p:cNvSpPr>
            <a:spLocks noGrp="1"/>
          </p:cNvSpPr>
          <p:nvPr>
            <p:ph type="body" idx="1"/>
          </p:nvPr>
        </p:nvSpPr>
        <p:spPr>
          <a:xfrm>
            <a:off x="259307" y="1733266"/>
            <a:ext cx="11628533" cy="5124734"/>
          </a:xfrm>
        </p:spPr>
        <p:txBody>
          <a:bodyPr>
            <a:normAutofit/>
          </a:bodyPr>
          <a:lstStyle/>
          <a:p>
            <a:pPr marL="857250" indent="-8572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t-EE" sz="6500" dirty="0" smtClean="0">
                <a:solidFill>
                  <a:srgbClr val="404040"/>
                </a:solidFill>
              </a:rPr>
              <a:t>arutada uue kodulehe </a:t>
            </a:r>
            <a:r>
              <a:rPr lang="et-EE" sz="6500" b="1" dirty="0" smtClean="0">
                <a:solidFill>
                  <a:srgbClr val="404040"/>
                </a:solidFill>
              </a:rPr>
              <a:t>konseptsiooni</a:t>
            </a:r>
            <a:r>
              <a:rPr lang="et-EE" sz="6500" dirty="0" smtClean="0">
                <a:solidFill>
                  <a:srgbClr val="404040"/>
                </a:solidFill>
              </a:rPr>
              <a:t> </a:t>
            </a:r>
          </a:p>
          <a:p>
            <a:pPr marL="857250" indent="-8572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t-EE" sz="6500" dirty="0" smtClean="0">
                <a:solidFill>
                  <a:srgbClr val="404040"/>
                </a:solidFill>
              </a:rPr>
              <a:t>kokku leppida selle struktuuri ülesehituses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t-EE" sz="440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7" y="609600"/>
            <a:ext cx="8823238" cy="1320800"/>
          </a:xfrm>
        </p:spPr>
        <p:txBody>
          <a:bodyPr/>
          <a:lstStyle/>
          <a:p>
            <a:r>
              <a:rPr lang="et-EE" sz="4000" dirty="0" smtClean="0">
                <a:solidFill>
                  <a:srgbClr val="90C226"/>
                </a:solidFill>
              </a:rPr>
              <a:t>Alamenüü struktuur</a:t>
            </a:r>
            <a:r>
              <a:rPr lang="et-EE" sz="4000" dirty="0">
                <a:solidFill>
                  <a:srgbClr val="90C226"/>
                </a:solidFill>
              </a:rPr>
              <a:t> 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069" y="1522155"/>
            <a:ext cx="5937997" cy="576262"/>
          </a:xfrm>
        </p:spPr>
        <p:txBody>
          <a:bodyPr/>
          <a:lstStyle/>
          <a:p>
            <a:r>
              <a:rPr lang="et-EE" sz="4500" dirty="0" smtClean="0"/>
              <a:t>„Huvikursused“</a:t>
            </a:r>
            <a:endParaRPr lang="et-EE" sz="4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89731" y="1202499"/>
            <a:ext cx="4496843" cy="481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Küsi lisainformatsiooni meie projektijuhtidelt:</a:t>
            </a:r>
          </a:p>
          <a:p>
            <a:pPr marL="0" indent="0">
              <a:buNone/>
            </a:pPr>
            <a:r>
              <a:rPr lang="et-EE" sz="3000" dirty="0" smtClean="0"/>
              <a:t>   </a:t>
            </a:r>
            <a:r>
              <a:rPr lang="et-EE" sz="3000" b="1" dirty="0" smtClean="0"/>
              <a:t>Tiiu Paas</a:t>
            </a:r>
          </a:p>
          <a:p>
            <a:pPr marL="0" indent="0">
              <a:buNone/>
            </a:pPr>
            <a:r>
              <a:rPr lang="et-EE" sz="3000" dirty="0"/>
              <a:t> </a:t>
            </a:r>
            <a:r>
              <a:rPr lang="et-EE" sz="2000" dirty="0" smtClean="0">
                <a:hlinkClick r:id="rId3"/>
              </a:rPr>
              <a:t>tiiu@opetajatemaja.ee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>
                <a:latin typeface="tahoma"/>
              </a:rPr>
              <a:t>  </a:t>
            </a:r>
            <a:r>
              <a:rPr lang="de-DE" sz="2000" dirty="0" smtClean="0">
                <a:latin typeface="tahoma"/>
              </a:rPr>
              <a:t>615</a:t>
            </a:r>
            <a:r>
              <a:rPr lang="de-DE" sz="2000" dirty="0">
                <a:latin typeface="tahoma"/>
              </a:rPr>
              <a:t> </a:t>
            </a:r>
            <a:r>
              <a:rPr lang="de-DE" sz="2000" dirty="0" smtClean="0">
                <a:latin typeface="tahoma"/>
              </a:rPr>
              <a:t>5162</a:t>
            </a:r>
            <a:r>
              <a:rPr lang="et-EE" sz="2000" dirty="0" smtClean="0">
                <a:latin typeface="tahoma"/>
              </a:rPr>
              <a:t> / </a:t>
            </a:r>
            <a:r>
              <a:rPr lang="de-DE" sz="2000" dirty="0" smtClean="0">
                <a:latin typeface="tahoma"/>
              </a:rPr>
              <a:t>554 8856</a:t>
            </a:r>
            <a:endParaRPr lang="et-EE" sz="2000" dirty="0" smtClean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/>
              <a:t>  Kristel Sarnet</a:t>
            </a:r>
          </a:p>
          <a:p>
            <a:pPr marL="0" indent="0">
              <a:buNone/>
            </a:pPr>
            <a:r>
              <a:rPr lang="et-EE" sz="2000" dirty="0" smtClean="0">
                <a:hlinkClick r:id="rId3"/>
              </a:rPr>
              <a:t>kristel@opetajatemaja.ee </a:t>
            </a:r>
            <a:endParaRPr lang="et-EE" sz="2000" dirty="0" smtClean="0"/>
          </a:p>
          <a:p>
            <a:pPr marL="0" indent="0">
              <a:buNone/>
            </a:pPr>
            <a:r>
              <a:rPr lang="de-DE" sz="2000" dirty="0">
                <a:latin typeface="tahoma"/>
              </a:rPr>
              <a:t>615 </a:t>
            </a:r>
            <a:r>
              <a:rPr lang="de-DE" sz="2000" dirty="0" smtClean="0">
                <a:latin typeface="tahoma"/>
              </a:rPr>
              <a:t>516</a:t>
            </a:r>
            <a:r>
              <a:rPr lang="et-EE" sz="2000" dirty="0" smtClean="0">
                <a:latin typeface="tahoma"/>
              </a:rPr>
              <a:t>3 </a:t>
            </a:r>
            <a:r>
              <a:rPr lang="et-EE" sz="2000" dirty="0">
                <a:latin typeface="tahoma"/>
              </a:rPr>
              <a:t>/ </a:t>
            </a:r>
            <a:r>
              <a:rPr lang="de-DE" sz="2000" dirty="0" smtClean="0">
                <a:latin typeface="tahoma"/>
              </a:rPr>
              <a:t>55</a:t>
            </a:r>
            <a:r>
              <a:rPr lang="et-EE" sz="2000" dirty="0" smtClean="0">
                <a:latin typeface="tahoma"/>
              </a:rPr>
              <a:t>6 54</a:t>
            </a:r>
            <a:r>
              <a:rPr lang="de-DE" sz="2000" dirty="0" smtClean="0">
                <a:latin typeface="tahoma"/>
              </a:rPr>
              <a:t>86</a:t>
            </a:r>
            <a:endParaRPr lang="et-EE" sz="2000" dirty="0" smtClean="0">
              <a:latin typeface="tahoma"/>
            </a:endParaRPr>
          </a:p>
          <a:p>
            <a:pPr marL="0" indent="0">
              <a:buNone/>
            </a:pPr>
            <a:endParaRPr lang="et-EE" sz="900" dirty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„Registreeru kursusele“</a:t>
            </a:r>
            <a:endParaRPr lang="et-EE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1041" y="2104373"/>
            <a:ext cx="6463430" cy="4208745"/>
          </a:xfrm>
        </p:spPr>
        <p:txBody>
          <a:bodyPr>
            <a:normAutofit/>
          </a:bodyPr>
          <a:lstStyle/>
          <a:p>
            <a:r>
              <a:rPr lang="et-EE" sz="2600" b="1" dirty="0" smtClean="0"/>
              <a:t>Üldinformatsioon</a:t>
            </a:r>
            <a:r>
              <a:rPr lang="et-EE" sz="2600" dirty="0" smtClean="0"/>
              <a:t> </a:t>
            </a:r>
            <a:r>
              <a:rPr lang="et-EE" sz="2600" i="1" dirty="0" smtClean="0">
                <a:solidFill>
                  <a:srgbClr val="0070C0"/>
                </a:solidFill>
              </a:rPr>
              <a:t>(bännerid iga kursuse kohta, millele klikkides avaneb </a:t>
            </a:r>
            <a:r>
              <a:rPr lang="et-EE" sz="2600" i="1" dirty="0" smtClean="0">
                <a:solidFill>
                  <a:srgbClr val="0070C0"/>
                </a:solidFill>
                <a:hlinkClick r:id="rId4"/>
              </a:rPr>
              <a:t>pop-up</a:t>
            </a:r>
            <a:r>
              <a:rPr lang="et-EE" sz="2600" i="1" dirty="0" smtClean="0">
                <a:solidFill>
                  <a:srgbClr val="0070C0"/>
                </a:solidFill>
              </a:rPr>
              <a:t> aken rohkema informatsiooniga konkreetse kursuse kohta + võimalusel pildid eelmiste hooaegade kursustest)</a:t>
            </a:r>
          </a:p>
          <a:p>
            <a:r>
              <a:rPr lang="et-EE" sz="2600" b="1" dirty="0" smtClean="0"/>
              <a:t> Tingimused </a:t>
            </a:r>
            <a:r>
              <a:rPr lang="et-EE" sz="2600" i="1" dirty="0" smtClean="0">
                <a:solidFill>
                  <a:srgbClr val="0070C0"/>
                </a:solidFill>
              </a:rPr>
              <a:t>(=huviõppekursuste korraldus; soodustused, nupuke tulumaksu mitte-tagastuse kohta)</a:t>
            </a:r>
          </a:p>
          <a:p>
            <a:r>
              <a:rPr lang="et-EE" sz="2600" b="1" dirty="0" smtClean="0"/>
              <a:t> Tagasiside klientidelt+tagasisidevorm</a:t>
            </a:r>
            <a:endParaRPr lang="et-EE" sz="2600" dirty="0" smtClean="0"/>
          </a:p>
          <a:p>
            <a:pPr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04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7" y="609600"/>
            <a:ext cx="8823238" cy="1320800"/>
          </a:xfrm>
        </p:spPr>
        <p:txBody>
          <a:bodyPr/>
          <a:lstStyle/>
          <a:p>
            <a:r>
              <a:rPr lang="et-EE" sz="4000" dirty="0" smtClean="0">
                <a:solidFill>
                  <a:srgbClr val="90C226"/>
                </a:solidFill>
              </a:rPr>
              <a:t>Alamenüü struktuur</a:t>
            </a:r>
            <a:r>
              <a:rPr lang="et-EE" sz="4000" dirty="0">
                <a:solidFill>
                  <a:srgbClr val="90C226"/>
                </a:solidFill>
              </a:rPr>
              <a:t> 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069" y="1522155"/>
            <a:ext cx="6288726" cy="576262"/>
          </a:xfrm>
        </p:spPr>
        <p:txBody>
          <a:bodyPr/>
          <a:lstStyle/>
          <a:p>
            <a:r>
              <a:rPr lang="et-EE" sz="4500" dirty="0" smtClean="0"/>
              <a:t>„Meeskonnakoolitused“</a:t>
            </a:r>
            <a:endParaRPr lang="et-EE" sz="4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89731" y="1202499"/>
            <a:ext cx="4772417" cy="481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Küsi lisainformatsiooni meie projektijuhtidelt:</a:t>
            </a:r>
          </a:p>
          <a:p>
            <a:pPr marL="0" indent="0">
              <a:buNone/>
            </a:pPr>
            <a:r>
              <a:rPr lang="et-EE" sz="3000" dirty="0" smtClean="0"/>
              <a:t>   </a:t>
            </a:r>
            <a:r>
              <a:rPr lang="et-EE" sz="3000" b="1" dirty="0" smtClean="0"/>
              <a:t>Tiiu Paas</a:t>
            </a:r>
          </a:p>
          <a:p>
            <a:pPr marL="0" indent="0">
              <a:buNone/>
            </a:pPr>
            <a:r>
              <a:rPr lang="et-EE" sz="3000" dirty="0"/>
              <a:t> </a:t>
            </a:r>
            <a:r>
              <a:rPr lang="et-EE" sz="2000" dirty="0" smtClean="0">
                <a:hlinkClick r:id="rId3"/>
              </a:rPr>
              <a:t>tiiu@opetajatemaja.ee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>
                <a:latin typeface="tahoma"/>
              </a:rPr>
              <a:t>  </a:t>
            </a:r>
            <a:r>
              <a:rPr lang="de-DE" sz="2000" dirty="0" smtClean="0">
                <a:latin typeface="tahoma"/>
              </a:rPr>
              <a:t>615</a:t>
            </a:r>
            <a:r>
              <a:rPr lang="de-DE" sz="2000" dirty="0">
                <a:latin typeface="tahoma"/>
              </a:rPr>
              <a:t> </a:t>
            </a:r>
            <a:r>
              <a:rPr lang="de-DE" sz="2000" dirty="0" smtClean="0">
                <a:latin typeface="tahoma"/>
              </a:rPr>
              <a:t>5162</a:t>
            </a:r>
            <a:r>
              <a:rPr lang="et-EE" sz="2000" dirty="0" smtClean="0">
                <a:latin typeface="tahoma"/>
              </a:rPr>
              <a:t> / </a:t>
            </a:r>
            <a:r>
              <a:rPr lang="de-DE" sz="2000" dirty="0" smtClean="0">
                <a:latin typeface="tahoma"/>
              </a:rPr>
              <a:t>554 8856</a:t>
            </a:r>
            <a:endParaRPr lang="et-EE" sz="2000" dirty="0" smtClean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/>
              <a:t>  Kristel Sarnet</a:t>
            </a:r>
          </a:p>
          <a:p>
            <a:pPr marL="0" indent="0">
              <a:buNone/>
            </a:pPr>
            <a:r>
              <a:rPr lang="et-EE" sz="2000" dirty="0" smtClean="0">
                <a:hlinkClick r:id="rId3"/>
              </a:rPr>
              <a:t>kristel@opetajatemaja.ee </a:t>
            </a:r>
            <a:endParaRPr lang="et-EE" sz="2000" dirty="0" smtClean="0"/>
          </a:p>
          <a:p>
            <a:pPr marL="0" indent="0">
              <a:buNone/>
            </a:pPr>
            <a:r>
              <a:rPr lang="de-DE" sz="2000" dirty="0">
                <a:latin typeface="tahoma"/>
              </a:rPr>
              <a:t>615 </a:t>
            </a:r>
            <a:r>
              <a:rPr lang="de-DE" sz="2000" dirty="0" smtClean="0">
                <a:latin typeface="tahoma"/>
              </a:rPr>
              <a:t>516</a:t>
            </a:r>
            <a:r>
              <a:rPr lang="et-EE" sz="2000" dirty="0" smtClean="0">
                <a:latin typeface="tahoma"/>
              </a:rPr>
              <a:t>3 </a:t>
            </a:r>
            <a:r>
              <a:rPr lang="et-EE" sz="2000" dirty="0">
                <a:latin typeface="tahoma"/>
              </a:rPr>
              <a:t>/ </a:t>
            </a:r>
            <a:r>
              <a:rPr lang="de-DE" sz="2000" dirty="0" smtClean="0">
                <a:latin typeface="tahoma"/>
              </a:rPr>
              <a:t>55</a:t>
            </a:r>
            <a:r>
              <a:rPr lang="et-EE" sz="2000" dirty="0" smtClean="0">
                <a:latin typeface="tahoma"/>
              </a:rPr>
              <a:t>6 54</a:t>
            </a:r>
            <a:r>
              <a:rPr lang="de-DE" sz="2000" dirty="0" smtClean="0">
                <a:latin typeface="tahoma"/>
              </a:rPr>
              <a:t>86</a:t>
            </a:r>
            <a:endParaRPr lang="et-EE" sz="2000" dirty="0" smtClean="0">
              <a:latin typeface="tahoma"/>
            </a:endParaRPr>
          </a:p>
          <a:p>
            <a:pPr marL="0" indent="0">
              <a:buNone/>
            </a:pPr>
            <a:endParaRPr lang="et-EE" sz="900" dirty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„Küsi koolituspakkumist“</a:t>
            </a:r>
            <a:endParaRPr lang="et-EE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1041" y="2104373"/>
            <a:ext cx="6463430" cy="4208745"/>
          </a:xfrm>
        </p:spPr>
        <p:txBody>
          <a:bodyPr>
            <a:normAutofit/>
          </a:bodyPr>
          <a:lstStyle/>
          <a:p>
            <a:r>
              <a:rPr lang="et-EE" sz="2600" b="1" dirty="0" smtClean="0"/>
              <a:t>Üldinformatsioon</a:t>
            </a:r>
            <a:r>
              <a:rPr lang="et-EE" sz="2600" dirty="0" smtClean="0"/>
              <a:t> </a:t>
            </a:r>
            <a:r>
              <a:rPr lang="et-EE" sz="2600" i="1" dirty="0" smtClean="0">
                <a:solidFill>
                  <a:srgbClr val="0070C0"/>
                </a:solidFill>
              </a:rPr>
              <a:t>(bännerid iga koolituse või meelehahutusliku projekti kohta, millele klikkides avaneb pop-up aken rohkema informatsiaooniga + võimalusel </a:t>
            </a:r>
            <a:r>
              <a:rPr lang="et-EE" sz="2600" i="1" dirty="0" smtClean="0">
                <a:solidFill>
                  <a:srgbClr val="0070C0"/>
                </a:solidFill>
                <a:hlinkClick r:id="rId4"/>
              </a:rPr>
              <a:t>pildid toimunud üritustest</a:t>
            </a:r>
            <a:r>
              <a:rPr lang="et-EE" sz="2600" i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t-EE" sz="2600" b="1" dirty="0" smtClean="0"/>
              <a:t> Tingimused </a:t>
            </a:r>
            <a:r>
              <a:rPr lang="et-EE" sz="2600" i="1" dirty="0" smtClean="0">
                <a:solidFill>
                  <a:srgbClr val="0070C0"/>
                </a:solidFill>
              </a:rPr>
              <a:t>(=meeskonnakoolituste korraldus jm)</a:t>
            </a:r>
          </a:p>
          <a:p>
            <a:r>
              <a:rPr lang="et-EE" sz="2600" b="1" dirty="0" smtClean="0"/>
              <a:t> Tagasiside klientidelt+tagasisidevorm</a:t>
            </a:r>
            <a:endParaRPr lang="et-EE" sz="2600" dirty="0" smtClean="0"/>
          </a:p>
          <a:p>
            <a:pPr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04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37" y="555009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t-EE" sz="4800" dirty="0"/>
          </a:p>
        </p:txBody>
      </p:sp>
      <p:sp>
        <p:nvSpPr>
          <p:cNvPr id="35842" name="Text Placeholder 3"/>
          <p:cNvSpPr>
            <a:spLocks noGrp="1"/>
          </p:cNvSpPr>
          <p:nvPr>
            <p:ph type="body" idx="1"/>
          </p:nvPr>
        </p:nvSpPr>
        <p:spPr>
          <a:xfrm>
            <a:off x="300038" y="1677917"/>
            <a:ext cx="10153650" cy="2552700"/>
          </a:xfrm>
        </p:spPr>
        <p:txBody>
          <a:bodyPr/>
          <a:lstStyle/>
          <a:p>
            <a:pPr marL="685800" indent="-685800" eaLnBrk="1" hangingPunct="1"/>
            <a:endParaRPr lang="et-EE" dirty="0" smtClean="0">
              <a:solidFill>
                <a:srgbClr val="404040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9867" y="-939451"/>
            <a:ext cx="14500962" cy="7515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79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7" y="609600"/>
            <a:ext cx="8823238" cy="1320800"/>
          </a:xfrm>
        </p:spPr>
        <p:txBody>
          <a:bodyPr/>
          <a:lstStyle/>
          <a:p>
            <a:r>
              <a:rPr lang="et-EE" sz="4000" dirty="0" smtClean="0">
                <a:solidFill>
                  <a:srgbClr val="90C226"/>
                </a:solidFill>
              </a:rPr>
              <a:t>Alamenüü struktuur </a:t>
            </a:r>
            <a:r>
              <a:rPr lang="et-EE" sz="4000" dirty="0">
                <a:solidFill>
                  <a:srgbClr val="90C226"/>
                </a:solidFill>
              </a:rPr>
              <a:t> 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069" y="1522155"/>
            <a:ext cx="5937997" cy="576262"/>
          </a:xfrm>
        </p:spPr>
        <p:txBody>
          <a:bodyPr/>
          <a:lstStyle/>
          <a:p>
            <a:r>
              <a:rPr lang="et-EE" sz="4500" dirty="0" smtClean="0"/>
              <a:t> „Ruumide rent“</a:t>
            </a:r>
            <a:endParaRPr lang="et-EE" sz="4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89731" y="1202499"/>
            <a:ext cx="4496843" cy="481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Küsi lisa informatsiooni meie teenuste üksuse juhilt:</a:t>
            </a:r>
          </a:p>
          <a:p>
            <a:pPr marL="0" indent="0">
              <a:buNone/>
            </a:pPr>
            <a:r>
              <a:rPr lang="et-EE" sz="3000" dirty="0" smtClean="0"/>
              <a:t>   </a:t>
            </a:r>
            <a:r>
              <a:rPr lang="et-EE" sz="3000" b="1" dirty="0" smtClean="0"/>
              <a:t>Kaida Kooli</a:t>
            </a:r>
          </a:p>
          <a:p>
            <a:pPr marL="0" indent="0">
              <a:buNone/>
            </a:pPr>
            <a:r>
              <a:rPr lang="et-EE" sz="3000" dirty="0"/>
              <a:t> </a:t>
            </a:r>
            <a:r>
              <a:rPr lang="et-EE" sz="2000" dirty="0" smtClean="0">
                <a:hlinkClick r:id="rId3"/>
              </a:rPr>
              <a:t>kaida@opetajatemaja.ee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>
                <a:latin typeface="tahoma"/>
              </a:rPr>
              <a:t>  </a:t>
            </a:r>
            <a:r>
              <a:rPr lang="de-DE" sz="2000" dirty="0" smtClean="0">
                <a:latin typeface="tahoma"/>
              </a:rPr>
              <a:t>615</a:t>
            </a:r>
            <a:r>
              <a:rPr lang="de-DE" sz="2000" dirty="0">
                <a:latin typeface="tahoma"/>
              </a:rPr>
              <a:t> </a:t>
            </a:r>
            <a:r>
              <a:rPr lang="de-DE" sz="2000" dirty="0" smtClean="0">
                <a:latin typeface="tahoma"/>
              </a:rPr>
              <a:t>516</a:t>
            </a:r>
            <a:r>
              <a:rPr lang="et-EE" sz="2000" dirty="0" smtClean="0">
                <a:latin typeface="tahoma"/>
              </a:rPr>
              <a:t>5 / </a:t>
            </a:r>
            <a:r>
              <a:rPr lang="de-DE" sz="2000" dirty="0" smtClean="0">
                <a:latin typeface="tahoma"/>
              </a:rPr>
              <a:t>554 885</a:t>
            </a:r>
            <a:r>
              <a:rPr lang="et-EE" sz="2000" dirty="0" smtClean="0">
                <a:latin typeface="tahoma"/>
              </a:rPr>
              <a:t>4</a:t>
            </a:r>
          </a:p>
          <a:p>
            <a:pPr marL="0" indent="0">
              <a:buNone/>
            </a:pPr>
            <a:r>
              <a:rPr lang="et-EE" sz="3000" b="1" dirty="0" smtClean="0"/>
              <a:t>  </a:t>
            </a:r>
            <a:endParaRPr lang="et-EE" sz="900" dirty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„Küsi pakkumist“</a:t>
            </a:r>
            <a:endParaRPr lang="et-EE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5745" y="2054268"/>
            <a:ext cx="6363882" cy="4484317"/>
          </a:xfrm>
        </p:spPr>
        <p:txBody>
          <a:bodyPr>
            <a:normAutofit fontScale="92500" lnSpcReduction="10000"/>
          </a:bodyPr>
          <a:lstStyle/>
          <a:p>
            <a:r>
              <a:rPr lang="et-EE" sz="2800" b="1" dirty="0" smtClean="0"/>
              <a:t>Üldinformatsioon ja galerii</a:t>
            </a:r>
            <a:r>
              <a:rPr lang="et-EE" sz="2800" dirty="0" smtClean="0"/>
              <a:t> </a:t>
            </a:r>
            <a:r>
              <a:rPr lang="et-EE" sz="2600" i="1" dirty="0" smtClean="0">
                <a:solidFill>
                  <a:srgbClr val="0070C0"/>
                </a:solidFill>
              </a:rPr>
              <a:t>(bännerid iga ruumi kohta, millele klikkides avaneb pop-up aken rohkema informatsiooniga konkreetse ruumi kohta: m</a:t>
            </a:r>
            <a:r>
              <a:rPr lang="et-EE" sz="2600" i="1" baseline="30000" dirty="0" smtClean="0">
                <a:solidFill>
                  <a:srgbClr val="0070C0"/>
                </a:solidFill>
              </a:rPr>
              <a:t>2</a:t>
            </a:r>
            <a:r>
              <a:rPr lang="et-EE" sz="2600" i="1" dirty="0" smtClean="0">
                <a:solidFill>
                  <a:srgbClr val="0070C0"/>
                </a:solidFill>
              </a:rPr>
              <a:t>, min /max inimeste arv + </a:t>
            </a:r>
            <a:r>
              <a:rPr lang="et-EE" sz="2600" i="1" dirty="0" smtClean="0">
                <a:solidFill>
                  <a:srgbClr val="0070C0"/>
                </a:solidFill>
                <a:hlinkClick r:id="rId4"/>
              </a:rPr>
              <a:t>pildigalerii</a:t>
            </a:r>
            <a:r>
              <a:rPr lang="et-EE" sz="2600" i="1" dirty="0" smtClean="0">
                <a:solidFill>
                  <a:srgbClr val="0070C0"/>
                </a:solidFill>
              </a:rPr>
              <a:t>)</a:t>
            </a:r>
            <a:endParaRPr lang="et-EE" sz="2600" dirty="0" smtClean="0">
              <a:solidFill>
                <a:srgbClr val="0070C0"/>
              </a:solidFill>
            </a:endParaRPr>
          </a:p>
          <a:p>
            <a:r>
              <a:rPr lang="et-EE" sz="2600" b="1" dirty="0" smtClean="0"/>
              <a:t>Tingimused </a:t>
            </a:r>
            <a:r>
              <a:rPr lang="et-EE" sz="2800" dirty="0" smtClean="0"/>
              <a:t>(renditasu arvestus, tasumine, rendist loobumine...)</a:t>
            </a:r>
            <a:endParaRPr lang="et-EE" sz="2600" dirty="0" smtClean="0"/>
          </a:p>
          <a:p>
            <a:r>
              <a:rPr lang="et-EE" sz="2600" b="1" dirty="0" smtClean="0"/>
              <a:t>Parkimisvõimalused </a:t>
            </a:r>
          </a:p>
          <a:p>
            <a:r>
              <a:rPr lang="et-EE" sz="2600" b="1" dirty="0" smtClean="0"/>
              <a:t>Kinnistule juurdepääsu lubade väljastamine </a:t>
            </a:r>
            <a:endParaRPr lang="et-EE" sz="2600" dirty="0" smtClean="0"/>
          </a:p>
          <a:p>
            <a:r>
              <a:rPr lang="et-EE" sz="2600" b="1" dirty="0" smtClean="0"/>
              <a:t>Tagasiside klientidelt + tagasisidevorm</a:t>
            </a:r>
            <a:endParaRPr lang="et-EE" sz="2600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98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33" y="514066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5300" dirty="0" smtClean="0"/>
              <a:t>Kitsaskohad</a:t>
            </a:r>
            <a:endParaRPr lang="et-EE" sz="5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254" y="1164921"/>
            <a:ext cx="11711835" cy="58568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4800" dirty="0" smtClean="0">
                <a:solidFill>
                  <a:schemeClr val="tx1"/>
                </a:solidFill>
              </a:rPr>
              <a:t>Kellele on mõeldud rubriik „AÜ/AV“?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t-EE" sz="4800" dirty="0" smtClean="0"/>
              <a:t>Asendada </a:t>
            </a:r>
            <a:r>
              <a:rPr lang="et-EE" sz="4800" dirty="0" smtClean="0">
                <a:solidFill>
                  <a:srgbClr val="FF0000"/>
                </a:solidFill>
              </a:rPr>
              <a:t>„aineühendused“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t-EE" sz="4800" dirty="0" smtClean="0"/>
              <a:t> üldsusele paremini arusaadavama    terminiga „</a:t>
            </a:r>
            <a:r>
              <a:rPr lang="et-EE" sz="4800" b="1" dirty="0" smtClean="0"/>
              <a:t>õpetajate täiendkoolitus</a:t>
            </a:r>
            <a:r>
              <a:rPr lang="et-EE" sz="4800" dirty="0" smtClean="0"/>
              <a:t>“     + „</a:t>
            </a:r>
            <a:r>
              <a:rPr lang="et-EE" sz="4800" b="1" dirty="0" smtClean="0"/>
              <a:t>ainevõistlused</a:t>
            </a:r>
            <a:r>
              <a:rPr lang="et-EE" sz="4800" dirty="0" smtClean="0"/>
              <a:t>“ ?!</a:t>
            </a:r>
            <a:endParaRPr lang="et-EE" sz="4800" dirty="0"/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4800" dirty="0" smtClean="0"/>
          </a:p>
        </p:txBody>
      </p:sp>
    </p:spTree>
    <p:extLst>
      <p:ext uri="{BB962C8B-B14F-4D97-AF65-F5344CB8AC3E}">
        <p14:creationId xmlns:p14="http://schemas.microsoft.com/office/powerpoint/2010/main" val="17504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21" y="609600"/>
            <a:ext cx="9023654" cy="1320800"/>
          </a:xfrm>
        </p:spPr>
        <p:txBody>
          <a:bodyPr/>
          <a:lstStyle/>
          <a:p>
            <a:r>
              <a:rPr lang="et-EE" sz="4000" dirty="0" smtClean="0">
                <a:solidFill>
                  <a:srgbClr val="90C226"/>
                </a:solidFill>
              </a:rPr>
              <a:t>Alamenüü struktuur </a:t>
            </a:r>
            <a:r>
              <a:rPr lang="et-EE" sz="4000" dirty="0">
                <a:solidFill>
                  <a:srgbClr val="90C226"/>
                </a:solidFill>
              </a:rPr>
              <a:t> 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522155"/>
            <a:ext cx="7114784" cy="576262"/>
          </a:xfrm>
        </p:spPr>
        <p:txBody>
          <a:bodyPr/>
          <a:lstStyle/>
          <a:p>
            <a:r>
              <a:rPr lang="et-EE" dirty="0" smtClean="0"/>
              <a:t>  </a:t>
            </a:r>
            <a:r>
              <a:rPr lang="et-EE" sz="4100" dirty="0" smtClean="0"/>
              <a:t>„Õpetajate täiendkoolitus“</a:t>
            </a:r>
            <a:endParaRPr lang="et-EE" sz="4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89731" y="1202499"/>
            <a:ext cx="4496843" cy="481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Küsi lisa informatsiooni meie projektijuhilt:</a:t>
            </a:r>
          </a:p>
          <a:p>
            <a:pPr marL="0" indent="0">
              <a:buNone/>
            </a:pPr>
            <a:r>
              <a:rPr lang="et-EE" sz="3000" dirty="0" smtClean="0"/>
              <a:t>   </a:t>
            </a:r>
            <a:r>
              <a:rPr lang="et-EE" sz="3000" b="1" dirty="0" smtClean="0"/>
              <a:t>Merike Palts</a:t>
            </a:r>
          </a:p>
          <a:p>
            <a:pPr marL="0" indent="0">
              <a:buNone/>
            </a:pPr>
            <a:r>
              <a:rPr lang="et-EE" sz="3000" dirty="0"/>
              <a:t> </a:t>
            </a:r>
            <a:r>
              <a:rPr lang="et-EE" sz="2000" dirty="0" smtClean="0">
                <a:hlinkClick r:id="rId3"/>
              </a:rPr>
              <a:t>merike@opetajatemaja.ee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>
                <a:latin typeface="tahoma"/>
              </a:rPr>
              <a:t>  </a:t>
            </a:r>
            <a:r>
              <a:rPr lang="de-DE" sz="2000" dirty="0" smtClean="0">
                <a:latin typeface="tahoma"/>
              </a:rPr>
              <a:t>615</a:t>
            </a:r>
            <a:r>
              <a:rPr lang="de-DE" sz="2000" dirty="0">
                <a:latin typeface="tahoma"/>
              </a:rPr>
              <a:t> </a:t>
            </a:r>
            <a:r>
              <a:rPr lang="de-DE" sz="2000" dirty="0" smtClean="0">
                <a:latin typeface="tahoma"/>
              </a:rPr>
              <a:t>516</a:t>
            </a:r>
            <a:r>
              <a:rPr lang="et-EE" sz="2000" dirty="0" smtClean="0">
                <a:latin typeface="tahoma"/>
              </a:rPr>
              <a:t>4 / </a:t>
            </a:r>
            <a:r>
              <a:rPr lang="de-DE" sz="2000" dirty="0" smtClean="0">
                <a:latin typeface="tahoma"/>
              </a:rPr>
              <a:t>554 885</a:t>
            </a:r>
            <a:r>
              <a:rPr lang="et-EE" sz="2000" dirty="0" smtClean="0">
                <a:latin typeface="tahoma"/>
              </a:rPr>
              <a:t>7</a:t>
            </a:r>
          </a:p>
          <a:p>
            <a:pPr marL="0" indent="0">
              <a:buNone/>
            </a:pPr>
            <a:r>
              <a:rPr lang="et-EE" sz="3000" b="1" dirty="0" smtClean="0"/>
              <a:t>  </a:t>
            </a:r>
            <a:endParaRPr lang="et-EE" sz="900" dirty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„Vaata koolituspäevade ajakava“</a:t>
            </a:r>
            <a:endParaRPr lang="et-EE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3359" y="2392472"/>
            <a:ext cx="6313118" cy="3824256"/>
          </a:xfrm>
        </p:spPr>
        <p:txBody>
          <a:bodyPr/>
          <a:lstStyle/>
          <a:p>
            <a:r>
              <a:rPr lang="et-EE" sz="2600" b="1" dirty="0" smtClean="0"/>
              <a:t>Üldinformatsioon õpetajate täiendkoolituste kohta </a:t>
            </a:r>
            <a:endParaRPr lang="et-EE" sz="2600" dirty="0" smtClean="0"/>
          </a:p>
          <a:p>
            <a:r>
              <a:rPr lang="et-EE" sz="2600" b="1" dirty="0" smtClean="0"/>
              <a:t>Aineühenduste </a:t>
            </a:r>
            <a:r>
              <a:rPr lang="et-EE" sz="2600" b="1" dirty="0" smtClean="0"/>
              <a:t>ajagraafik</a:t>
            </a:r>
            <a:endParaRPr lang="et-EE" sz="2600" dirty="0" smtClean="0"/>
          </a:p>
          <a:p>
            <a:r>
              <a:rPr lang="et-EE" sz="2600" b="1" dirty="0" smtClean="0"/>
              <a:t>Toimunud õppepäevad koos galeriiga</a:t>
            </a:r>
            <a:endParaRPr lang="et-EE" sz="2600" dirty="0" smtClean="0"/>
          </a:p>
          <a:p>
            <a:r>
              <a:rPr lang="et-EE" sz="2600" b="1" dirty="0" smtClean="0"/>
              <a:t>Üldinformatsioon õpilaste ainevõistluste kohta </a:t>
            </a:r>
            <a:endParaRPr lang="et-EE" sz="2600" dirty="0" smtClean="0"/>
          </a:p>
          <a:p>
            <a:r>
              <a:rPr lang="et-EE" sz="2600" b="1" dirty="0" smtClean="0"/>
              <a:t>Ainevõistluste tulemused</a:t>
            </a:r>
            <a:endParaRPr lang="et-EE" sz="2600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7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7" y="609600"/>
            <a:ext cx="8823238" cy="1320800"/>
          </a:xfrm>
        </p:spPr>
        <p:txBody>
          <a:bodyPr/>
          <a:lstStyle/>
          <a:p>
            <a:r>
              <a:rPr lang="et-EE" sz="4000" dirty="0" smtClean="0">
                <a:solidFill>
                  <a:srgbClr val="90C226"/>
                </a:solidFill>
              </a:rPr>
              <a:t>Alamenüü struktuur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069" y="1522155"/>
            <a:ext cx="5937997" cy="576262"/>
          </a:xfrm>
        </p:spPr>
        <p:txBody>
          <a:bodyPr/>
          <a:lstStyle/>
          <a:p>
            <a:r>
              <a:rPr lang="et-EE" sz="4500" dirty="0" smtClean="0"/>
              <a:t>„Kunstigalerii“</a:t>
            </a:r>
            <a:endParaRPr lang="et-EE" sz="4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89731" y="1202499"/>
            <a:ext cx="4496843" cy="481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Küsi lisa informatsiooni meie kommunikatsioonijuhilt:</a:t>
            </a:r>
          </a:p>
          <a:p>
            <a:pPr marL="0" indent="0">
              <a:buNone/>
            </a:pPr>
            <a:r>
              <a:rPr lang="et-EE" sz="3000" dirty="0" smtClean="0"/>
              <a:t>   </a:t>
            </a:r>
            <a:r>
              <a:rPr lang="et-EE" sz="3000" b="1" dirty="0" smtClean="0"/>
              <a:t>Marina Laidla</a:t>
            </a:r>
          </a:p>
          <a:p>
            <a:pPr marL="0" indent="0">
              <a:buNone/>
            </a:pPr>
            <a:r>
              <a:rPr lang="et-EE" sz="3000" dirty="0"/>
              <a:t> </a:t>
            </a:r>
            <a:r>
              <a:rPr lang="et-EE" sz="2000" dirty="0" smtClean="0">
                <a:hlinkClick r:id="rId3"/>
              </a:rPr>
              <a:t>marina@opetajatemaja.ee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>
                <a:latin typeface="tahoma"/>
              </a:rPr>
              <a:t>  </a:t>
            </a:r>
            <a:r>
              <a:rPr lang="de-DE" sz="2000" dirty="0" smtClean="0">
                <a:latin typeface="tahoma"/>
              </a:rPr>
              <a:t>615</a:t>
            </a:r>
            <a:r>
              <a:rPr lang="de-DE" sz="2000" dirty="0">
                <a:latin typeface="tahoma"/>
              </a:rPr>
              <a:t> </a:t>
            </a:r>
            <a:r>
              <a:rPr lang="de-DE" sz="2000" dirty="0" smtClean="0">
                <a:latin typeface="tahoma"/>
              </a:rPr>
              <a:t>516</a:t>
            </a:r>
            <a:r>
              <a:rPr lang="et-EE" sz="2000" dirty="0" smtClean="0">
                <a:latin typeface="tahoma"/>
              </a:rPr>
              <a:t>8 / </a:t>
            </a:r>
            <a:r>
              <a:rPr lang="de-DE" sz="2000" dirty="0" smtClean="0">
                <a:latin typeface="tahoma"/>
              </a:rPr>
              <a:t>554 88</a:t>
            </a:r>
            <a:r>
              <a:rPr lang="et-EE" sz="2000" dirty="0" smtClean="0">
                <a:latin typeface="tahoma"/>
              </a:rPr>
              <a:t>60</a:t>
            </a:r>
          </a:p>
          <a:p>
            <a:pPr marL="0" indent="0">
              <a:buNone/>
            </a:pPr>
            <a:r>
              <a:rPr lang="et-EE" sz="3000" b="1" dirty="0" smtClean="0"/>
              <a:t>  </a:t>
            </a:r>
            <a:endParaRPr lang="et-EE" sz="900" dirty="0">
              <a:latin typeface="tahoma"/>
            </a:endParaRPr>
          </a:p>
          <a:p>
            <a:pPr marL="0" indent="0">
              <a:buNone/>
            </a:pPr>
            <a:r>
              <a:rPr lang="et-E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„Võta ühendust“</a:t>
            </a:r>
            <a:endParaRPr lang="et-EE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5745" y="2041742"/>
            <a:ext cx="6088310" cy="4359057"/>
          </a:xfrm>
        </p:spPr>
        <p:txBody>
          <a:bodyPr/>
          <a:lstStyle/>
          <a:p>
            <a:r>
              <a:rPr lang="et-EE" sz="2600" b="1" dirty="0" smtClean="0"/>
              <a:t>Hetkel galeriis</a:t>
            </a:r>
            <a:endParaRPr lang="et-EE" sz="2600" dirty="0" smtClean="0"/>
          </a:p>
          <a:p>
            <a:r>
              <a:rPr lang="et-EE" sz="2600" b="1" dirty="0" smtClean="0"/>
              <a:t>Toimunud näitused </a:t>
            </a:r>
            <a:r>
              <a:rPr lang="et-EE" sz="2600" dirty="0" smtClean="0"/>
              <a:t>(</a:t>
            </a:r>
            <a:r>
              <a:rPr lang="et-EE" sz="2600" i="1" dirty="0" smtClean="0"/>
              <a:t>bännerid iga toimunud näituse kohta, millele klikkides avaneb pop-up aken rohkema informatsiooniga antud näituse kohta + </a:t>
            </a:r>
            <a:r>
              <a:rPr lang="et-EE" sz="2600" i="1" dirty="0" smtClean="0">
                <a:hlinkClick r:id="rId4"/>
              </a:rPr>
              <a:t>galerii</a:t>
            </a:r>
            <a:r>
              <a:rPr lang="et-EE" sz="2600" dirty="0" smtClean="0"/>
              <a:t>)</a:t>
            </a:r>
          </a:p>
          <a:p>
            <a:r>
              <a:rPr lang="et-EE" sz="2600" b="1" dirty="0" smtClean="0"/>
              <a:t>Üldinformatsioon</a:t>
            </a:r>
            <a:endParaRPr lang="et-EE" sz="2600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7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/>
          </p:cNvSpPr>
          <p:nvPr>
            <p:ph type="ctrTitle" idx="4294967295"/>
          </p:nvPr>
        </p:nvSpPr>
        <p:spPr>
          <a:xfrm>
            <a:off x="740889" y="1761936"/>
            <a:ext cx="10987087" cy="1470025"/>
          </a:xfrm>
        </p:spPr>
        <p:txBody>
          <a:bodyPr/>
          <a:lstStyle/>
          <a:p>
            <a:r>
              <a:rPr lang="et-EE" sz="6000" dirty="0" smtClean="0"/>
              <a:t>Kommentaarid, </a:t>
            </a:r>
            <a:br>
              <a:rPr lang="et-EE" sz="6000" dirty="0" smtClean="0"/>
            </a:br>
            <a:r>
              <a:rPr lang="et-EE" sz="6000" dirty="0" smtClean="0"/>
              <a:t>mõtted,</a:t>
            </a:r>
            <a:br>
              <a:rPr lang="et-EE" sz="6000" dirty="0" smtClean="0"/>
            </a:br>
            <a:r>
              <a:rPr lang="et-EE" sz="6000" dirty="0" smtClean="0"/>
              <a:t>ettepanekud?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37093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/>
          </p:cNvSpPr>
          <p:nvPr>
            <p:ph type="ctrTitle" idx="4294967295"/>
          </p:nvPr>
        </p:nvSpPr>
        <p:spPr>
          <a:xfrm>
            <a:off x="740889" y="1761936"/>
            <a:ext cx="10987087" cy="1470025"/>
          </a:xfrm>
        </p:spPr>
        <p:txBody>
          <a:bodyPr/>
          <a:lstStyle/>
          <a:p>
            <a:r>
              <a:rPr lang="et-EE" sz="6000" dirty="0" smtClean="0"/>
              <a:t/>
            </a:r>
            <a:br>
              <a:rPr lang="et-EE" sz="6000" dirty="0" smtClean="0"/>
            </a:br>
            <a:r>
              <a:rPr lang="et-EE" sz="6000" dirty="0" smtClean="0"/>
              <a:t>Edu meile kodulehe arendamisel!</a:t>
            </a:r>
            <a:endParaRPr lang="en-US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2" y="486771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4800" dirty="0" smtClean="0"/>
              <a:t>Küsimused aruteluks</a:t>
            </a:r>
            <a:endParaRPr lang="et-EE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61083"/>
            <a:ext cx="11231563" cy="3922713"/>
          </a:xfrm>
        </p:spPr>
        <p:txBody>
          <a:bodyPr rtlCol="0">
            <a:no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6500" dirty="0" smtClean="0"/>
              <a:t>Mis on kodulehe eesmärk? </a:t>
            </a:r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800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t-EE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2" y="486771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4800" dirty="0" smtClean="0"/>
              <a:t>Küsimused aruteluks</a:t>
            </a:r>
            <a:endParaRPr lang="et-EE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61083"/>
            <a:ext cx="11231563" cy="3922713"/>
          </a:xfrm>
        </p:spPr>
        <p:txBody>
          <a:bodyPr rtlCol="0">
            <a:no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6500" dirty="0" smtClean="0"/>
              <a:t>Kas kodulehe arendamise kallal töötamine on üldse vajalik? </a:t>
            </a:r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800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t-EE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2" y="486771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4800" dirty="0" smtClean="0"/>
              <a:t>Küsimused aruteluks</a:t>
            </a:r>
            <a:endParaRPr lang="et-EE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61083"/>
            <a:ext cx="11231563" cy="3922713"/>
          </a:xfrm>
        </p:spPr>
        <p:txBody>
          <a:bodyPr rtlCol="0">
            <a:no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6500" dirty="0" smtClean="0"/>
              <a:t>Mis juhtub kui me seda     </a:t>
            </a:r>
            <a:r>
              <a:rPr lang="et-EE" sz="6500" u="sng" dirty="0" smtClean="0"/>
              <a:t>ei tee</a:t>
            </a:r>
            <a:r>
              <a:rPr lang="et-EE" sz="6500" dirty="0" smtClean="0"/>
              <a:t>? </a:t>
            </a:r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800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t-EE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2" y="486771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4800" dirty="0" smtClean="0"/>
              <a:t>Küsimused aruteluks</a:t>
            </a:r>
            <a:endParaRPr lang="et-EE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61083"/>
            <a:ext cx="11231563" cy="3922713"/>
          </a:xfrm>
        </p:spPr>
        <p:txBody>
          <a:bodyPr rtlCol="0">
            <a:no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6500" dirty="0" smtClean="0"/>
              <a:t>Millist informatsiooni kliendid kodulehelt soovivad leida?</a:t>
            </a:r>
            <a:endParaRPr lang="et-EE" sz="65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t-EE" sz="4800" dirty="0"/>
          </a:p>
        </p:txBody>
      </p:sp>
    </p:spTree>
    <p:extLst>
      <p:ext uri="{BB962C8B-B14F-4D97-AF65-F5344CB8AC3E}">
        <p14:creationId xmlns:p14="http://schemas.microsoft.com/office/powerpoint/2010/main" val="17779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2" y="486771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4800" dirty="0" smtClean="0"/>
              <a:t>Küsimused aruteluks</a:t>
            </a:r>
            <a:endParaRPr lang="et-EE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61083"/>
            <a:ext cx="11231563" cy="3922713"/>
          </a:xfrm>
        </p:spPr>
        <p:txBody>
          <a:bodyPr rtlCol="0">
            <a:no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6500" dirty="0" smtClean="0"/>
              <a:t>Informatsiooni Õpetajate Maja peamiste tegevusvaldkondade kohta?</a:t>
            </a:r>
            <a:endParaRPr lang="et-EE" sz="65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t-EE" sz="4800" dirty="0"/>
          </a:p>
        </p:txBody>
      </p:sp>
    </p:spTree>
    <p:extLst>
      <p:ext uri="{BB962C8B-B14F-4D97-AF65-F5344CB8AC3E}">
        <p14:creationId xmlns:p14="http://schemas.microsoft.com/office/powerpoint/2010/main" val="25799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2" y="514066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4300" dirty="0" smtClean="0"/>
              <a:t>Tegevusvaldkonnad</a:t>
            </a:r>
            <a:endParaRPr lang="et-EE" sz="4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50" y="1465545"/>
            <a:ext cx="11674257" cy="4876257"/>
          </a:xfrm>
        </p:spPr>
        <p:txBody>
          <a:bodyPr rtlCol="0">
            <a:no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4000" dirty="0" smtClean="0"/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4500" dirty="0" smtClean="0"/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4500" dirty="0" smtClean="0"/>
              <a:t>Huvikursused täiskasvanutele</a:t>
            </a:r>
            <a:endParaRPr lang="et-EE" sz="4500" dirty="0"/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4200" dirty="0" smtClean="0"/>
              <a:t>Ürituste korraldamine/meeskonnakoolitused</a:t>
            </a:r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4500" dirty="0" smtClean="0"/>
              <a:t>Ruumide rent </a:t>
            </a:r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4200" dirty="0" smtClean="0"/>
              <a:t>Õpetajate</a:t>
            </a:r>
            <a:r>
              <a:rPr lang="et-EE" sz="4500" dirty="0" smtClean="0"/>
              <a:t> täiendkoolitus/ainevõistlused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4500" dirty="0" smtClean="0"/>
              <a:t> Kunstigalerii</a:t>
            </a:r>
            <a:endParaRPr lang="et-EE" sz="45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t-EE" sz="4000" dirty="0"/>
              <a:t> </a:t>
            </a:r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37" y="555009"/>
            <a:ext cx="8596312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t-EE" sz="4800" dirty="0"/>
          </a:p>
        </p:txBody>
      </p:sp>
      <p:sp>
        <p:nvSpPr>
          <p:cNvPr id="35842" name="Text Placeholder 3"/>
          <p:cNvSpPr>
            <a:spLocks noGrp="1"/>
          </p:cNvSpPr>
          <p:nvPr>
            <p:ph type="body" idx="1"/>
          </p:nvPr>
        </p:nvSpPr>
        <p:spPr>
          <a:xfrm>
            <a:off x="300038" y="1677917"/>
            <a:ext cx="10153650" cy="2552700"/>
          </a:xfrm>
        </p:spPr>
        <p:txBody>
          <a:bodyPr/>
          <a:lstStyle/>
          <a:p>
            <a:pPr marL="685800" indent="-685800" eaLnBrk="1" hangingPunct="1"/>
            <a:endParaRPr lang="et-EE" dirty="0" smtClean="0">
              <a:solidFill>
                <a:srgbClr val="404040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937</TotalTime>
  <Words>519</Words>
  <Application>Microsoft Office PowerPoint</Application>
  <PresentationFormat>Custom</PresentationFormat>
  <Paragraphs>157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Tallinna Õpetajate Maja tööseminar 8.juunil Palmses  </vt:lpstr>
      <vt:lpstr>Tööseminari eesmärk</vt:lpstr>
      <vt:lpstr>Küsimused aruteluks</vt:lpstr>
      <vt:lpstr>Küsimused aruteluks</vt:lpstr>
      <vt:lpstr>Küsimused aruteluks</vt:lpstr>
      <vt:lpstr>Küsimused aruteluks</vt:lpstr>
      <vt:lpstr>Küsimused aruteluks</vt:lpstr>
      <vt:lpstr>Tegevusvaldkonnad</vt:lpstr>
      <vt:lpstr>PowerPoint Presentation</vt:lpstr>
      <vt:lpstr>Tegevusvaldkonnad</vt:lpstr>
      <vt:lpstr>Uudisnupukesed</vt:lpstr>
      <vt:lpstr>Kitsaskohad</vt:lpstr>
      <vt:lpstr>„Registreeru kursusele“ + kontaktid </vt:lpstr>
      <vt:lpstr>„Registreeru kursusele“ + kontaktid </vt:lpstr>
      <vt:lpstr>PowerPoint Presentation</vt:lpstr>
      <vt:lpstr>„Küsi pakkumist“ + kontaktid </vt:lpstr>
      <vt:lpstr>„Küsi lisainformatsiooni“ + kontaktid </vt:lpstr>
      <vt:lpstr>„Küsi pakkumist“ + kontaktid </vt:lpstr>
      <vt:lpstr>Kitsaskohad</vt:lpstr>
      <vt:lpstr>Alamenüü struktuur </vt:lpstr>
      <vt:lpstr>Alamenüü struktuur </vt:lpstr>
      <vt:lpstr>PowerPoint Presentation</vt:lpstr>
      <vt:lpstr>Alamenüü struktuur  </vt:lpstr>
      <vt:lpstr>Kitsaskohad</vt:lpstr>
      <vt:lpstr>Alamenüü struktuur  </vt:lpstr>
      <vt:lpstr>Alamenüü struktuur</vt:lpstr>
      <vt:lpstr>Kommentaarid,  mõtted, ettepanekud?</vt:lpstr>
      <vt:lpstr> Edu meile kodulehe arendamisel!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Allani lõputöö pealkiri</dc:title>
  <dc:creator>Allan Kaljakin</dc:creator>
  <cp:lastModifiedBy>virgopress</cp:lastModifiedBy>
  <cp:revision>71</cp:revision>
  <dcterms:created xsi:type="dcterms:W3CDTF">2015-08-18T05:24:49Z</dcterms:created>
  <dcterms:modified xsi:type="dcterms:W3CDTF">2016-06-07T19:06:06Z</dcterms:modified>
</cp:coreProperties>
</file>