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4"/>
  </p:sldMasterIdLst>
  <p:notesMasterIdLst>
    <p:notesMasterId r:id="rId56"/>
  </p:notesMasterIdLst>
  <p:handoutMasterIdLst>
    <p:handoutMasterId r:id="rId57"/>
  </p:handoutMasterIdLst>
  <p:sldIdLst>
    <p:sldId id="657" r:id="rId5"/>
    <p:sldId id="604" r:id="rId6"/>
    <p:sldId id="662" r:id="rId7"/>
    <p:sldId id="332" r:id="rId8"/>
    <p:sldId id="685" r:id="rId9"/>
    <p:sldId id="688" r:id="rId10"/>
    <p:sldId id="363" r:id="rId11"/>
    <p:sldId id="368" r:id="rId12"/>
    <p:sldId id="287" r:id="rId13"/>
    <p:sldId id="284" r:id="rId14"/>
    <p:sldId id="679" r:id="rId15"/>
    <p:sldId id="293" r:id="rId16"/>
    <p:sldId id="365" r:id="rId17"/>
    <p:sldId id="680" r:id="rId18"/>
    <p:sldId id="544" r:id="rId19"/>
    <p:sldId id="545" r:id="rId20"/>
    <p:sldId id="546" r:id="rId21"/>
    <p:sldId id="547" r:id="rId22"/>
    <p:sldId id="686" r:id="rId23"/>
    <p:sldId id="661" r:id="rId24"/>
    <p:sldId id="687" r:id="rId25"/>
    <p:sldId id="579" r:id="rId26"/>
    <p:sldId id="375" r:id="rId27"/>
    <p:sldId id="376" r:id="rId28"/>
    <p:sldId id="377" r:id="rId29"/>
    <p:sldId id="380" r:id="rId30"/>
    <p:sldId id="381" r:id="rId31"/>
    <p:sldId id="382" r:id="rId32"/>
    <p:sldId id="401" r:id="rId33"/>
    <p:sldId id="422" r:id="rId34"/>
    <p:sldId id="744" r:id="rId35"/>
    <p:sldId id="745" r:id="rId36"/>
    <p:sldId id="746" r:id="rId37"/>
    <p:sldId id="678" r:id="rId38"/>
    <p:sldId id="595" r:id="rId39"/>
    <p:sldId id="570" r:id="rId40"/>
    <p:sldId id="551" r:id="rId41"/>
    <p:sldId id="552" r:id="rId42"/>
    <p:sldId id="553" r:id="rId43"/>
    <p:sldId id="554" r:id="rId44"/>
    <p:sldId id="555" r:id="rId45"/>
    <p:sldId id="556" r:id="rId46"/>
    <p:sldId id="557" r:id="rId47"/>
    <p:sldId id="558" r:id="rId48"/>
    <p:sldId id="559" r:id="rId49"/>
    <p:sldId id="560" r:id="rId50"/>
    <p:sldId id="561" r:id="rId51"/>
    <p:sldId id="562" r:id="rId52"/>
    <p:sldId id="563" r:id="rId53"/>
    <p:sldId id="564" r:id="rId54"/>
    <p:sldId id="567" r:id="rId55"/>
  </p:sldIdLst>
  <p:sldSz cx="9144000" cy="5143500" type="screen16x9"/>
  <p:notesSz cx="6735763" cy="9866313"/>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08">
          <p15:clr>
            <a:srgbClr val="A4A3A4"/>
          </p15:clr>
        </p15:guide>
        <p15:guide id="2" pos="21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9A32B"/>
    <a:srgbClr val="BA8222"/>
    <a:srgbClr val="605551"/>
    <a:srgbClr val="005070"/>
    <a:srgbClr val="EAFF00"/>
    <a:srgbClr val="FFB22D"/>
    <a:srgbClr val="FF6600"/>
    <a:srgbClr val="0093D0"/>
    <a:srgbClr val="00FF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257593-0F3F-431C-AABE-2AEB7299ED70}" v="2" dt="2019-08-20T16:31:40.6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30" autoAdjust="0"/>
    <p:restoredTop sz="95190" autoAdjust="0"/>
  </p:normalViewPr>
  <p:slideViewPr>
    <p:cSldViewPr>
      <p:cViewPr varScale="1">
        <p:scale>
          <a:sx n="91" d="100"/>
          <a:sy n="91" d="100"/>
        </p:scale>
        <p:origin x="396" y="64"/>
      </p:cViewPr>
      <p:guideLst>
        <p:guide orient="horz" pos="1620"/>
        <p:guide pos="2880"/>
      </p:guideLst>
    </p:cSldViewPr>
  </p:slideViewPr>
  <p:notesTextViewPr>
    <p:cViewPr>
      <p:scale>
        <a:sx n="75" d="100"/>
        <a:sy n="75" d="100"/>
      </p:scale>
      <p:origin x="0" y="0"/>
    </p:cViewPr>
  </p:notesTextViewPr>
  <p:sorterViewPr>
    <p:cViewPr>
      <p:scale>
        <a:sx n="130" d="100"/>
        <a:sy n="130" d="100"/>
      </p:scale>
      <p:origin x="0" y="14310"/>
    </p:cViewPr>
  </p:sorterViewPr>
  <p:notesViewPr>
    <p:cSldViewPr>
      <p:cViewPr varScale="1">
        <p:scale>
          <a:sx n="82" d="100"/>
          <a:sy n="82" d="100"/>
        </p:scale>
        <p:origin x="-3954" y="-84"/>
      </p:cViewPr>
      <p:guideLst>
        <p:guide orient="horz" pos="3108"/>
        <p:guide pos="212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12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650" cy="493042"/>
          </a:xfrm>
          <a:prstGeom prst="rect">
            <a:avLst/>
          </a:prstGeom>
        </p:spPr>
        <p:txBody>
          <a:bodyPr vert="horz" lIns="62828" tIns="31414" rIns="62828" bIns="31414" rtlCol="0"/>
          <a:lstStyle>
            <a:lvl1pPr algn="l">
              <a:defRPr sz="800"/>
            </a:lvl1pPr>
          </a:lstStyle>
          <a:p>
            <a:endParaRPr lang="da-DK"/>
          </a:p>
        </p:txBody>
      </p:sp>
      <p:sp>
        <p:nvSpPr>
          <p:cNvPr id="3" name="Date Placeholder 2"/>
          <p:cNvSpPr>
            <a:spLocks noGrp="1"/>
          </p:cNvSpPr>
          <p:nvPr>
            <p:ph type="dt" sz="quarter" idx="1"/>
          </p:nvPr>
        </p:nvSpPr>
        <p:spPr>
          <a:xfrm>
            <a:off x="3814945" y="0"/>
            <a:ext cx="2919734" cy="493042"/>
          </a:xfrm>
          <a:prstGeom prst="rect">
            <a:avLst/>
          </a:prstGeom>
        </p:spPr>
        <p:txBody>
          <a:bodyPr vert="horz" lIns="62828" tIns="31414" rIns="62828" bIns="31414" rtlCol="0"/>
          <a:lstStyle>
            <a:lvl1pPr algn="r">
              <a:defRPr sz="800"/>
            </a:lvl1pPr>
          </a:lstStyle>
          <a:p>
            <a:endParaRPr lang="da-DK"/>
          </a:p>
        </p:txBody>
      </p:sp>
      <p:sp>
        <p:nvSpPr>
          <p:cNvPr id="4" name="Footer Placeholder 3"/>
          <p:cNvSpPr>
            <a:spLocks noGrp="1"/>
          </p:cNvSpPr>
          <p:nvPr>
            <p:ph type="ftr" sz="quarter" idx="2"/>
          </p:nvPr>
        </p:nvSpPr>
        <p:spPr>
          <a:xfrm>
            <a:off x="0" y="9371080"/>
            <a:ext cx="2918650" cy="493042"/>
          </a:xfrm>
          <a:prstGeom prst="rect">
            <a:avLst/>
          </a:prstGeom>
        </p:spPr>
        <p:txBody>
          <a:bodyPr vert="horz" lIns="62828" tIns="31414" rIns="62828" bIns="31414" rtlCol="0" anchor="b"/>
          <a:lstStyle>
            <a:lvl1pPr algn="l">
              <a:defRPr sz="800"/>
            </a:lvl1pPr>
          </a:lstStyle>
          <a:p>
            <a:endParaRPr lang="da-DK"/>
          </a:p>
        </p:txBody>
      </p:sp>
      <p:sp>
        <p:nvSpPr>
          <p:cNvPr id="5" name="Slide Number Placeholder 4"/>
          <p:cNvSpPr>
            <a:spLocks noGrp="1"/>
          </p:cNvSpPr>
          <p:nvPr>
            <p:ph type="sldNum" sz="quarter" idx="3"/>
          </p:nvPr>
        </p:nvSpPr>
        <p:spPr>
          <a:xfrm>
            <a:off x="3814945" y="9371080"/>
            <a:ext cx="2919734" cy="493042"/>
          </a:xfrm>
          <a:prstGeom prst="rect">
            <a:avLst/>
          </a:prstGeom>
        </p:spPr>
        <p:txBody>
          <a:bodyPr vert="horz" lIns="62828" tIns="31414" rIns="62828" bIns="31414" rtlCol="0" anchor="b"/>
          <a:lstStyle>
            <a:lvl1pPr algn="r">
              <a:defRPr sz="800"/>
            </a:lvl1pPr>
          </a:lstStyle>
          <a:p>
            <a:fld id="{552AED5B-019A-44E9-B16A-E962286E7BA0}" type="slidenum">
              <a:rPr lang="da-DK" smtClean="0"/>
              <a:t>‹#›</a:t>
            </a:fld>
            <a:endParaRPr lang="da-DK"/>
          </a:p>
        </p:txBody>
      </p:sp>
    </p:spTree>
    <p:extLst>
      <p:ext uri="{BB962C8B-B14F-4D97-AF65-F5344CB8AC3E}">
        <p14:creationId xmlns:p14="http://schemas.microsoft.com/office/powerpoint/2010/main" val="3151203338"/>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18831" cy="493316"/>
          </a:xfrm>
          <a:prstGeom prst="rect">
            <a:avLst/>
          </a:prstGeom>
        </p:spPr>
        <p:txBody>
          <a:bodyPr vert="horz" lIns="91434" tIns="45717" rIns="91434" bIns="45717" rtlCol="0"/>
          <a:lstStyle>
            <a:lvl1pPr algn="l">
              <a:defRPr sz="1200"/>
            </a:lvl1pPr>
          </a:lstStyle>
          <a:p>
            <a:endParaRPr lang="da-DK"/>
          </a:p>
        </p:txBody>
      </p:sp>
      <p:sp>
        <p:nvSpPr>
          <p:cNvPr id="3" name="Date Placeholder 2"/>
          <p:cNvSpPr>
            <a:spLocks noGrp="1"/>
          </p:cNvSpPr>
          <p:nvPr>
            <p:ph type="dt" idx="1"/>
          </p:nvPr>
        </p:nvSpPr>
        <p:spPr>
          <a:xfrm>
            <a:off x="3815374" y="0"/>
            <a:ext cx="2918831" cy="493316"/>
          </a:xfrm>
          <a:prstGeom prst="rect">
            <a:avLst/>
          </a:prstGeom>
        </p:spPr>
        <p:txBody>
          <a:bodyPr vert="horz" lIns="91434" tIns="45717" rIns="91434" bIns="45717" rtlCol="0"/>
          <a:lstStyle>
            <a:lvl1pPr algn="r">
              <a:defRPr sz="1200"/>
            </a:lvl1pPr>
          </a:lstStyle>
          <a:p>
            <a:endParaRPr lang="da-DK"/>
          </a:p>
        </p:txBody>
      </p:sp>
      <p:sp>
        <p:nvSpPr>
          <p:cNvPr id="4" name="Slide Image Placeholder 3"/>
          <p:cNvSpPr>
            <a:spLocks noGrp="1" noRot="1" noChangeAspect="1"/>
          </p:cNvSpPr>
          <p:nvPr>
            <p:ph type="sldImg" idx="2"/>
          </p:nvPr>
        </p:nvSpPr>
        <p:spPr>
          <a:xfrm>
            <a:off x="79375" y="739775"/>
            <a:ext cx="6577013" cy="3700463"/>
          </a:xfrm>
          <a:prstGeom prst="rect">
            <a:avLst/>
          </a:prstGeom>
          <a:noFill/>
          <a:ln w="12700">
            <a:solidFill>
              <a:prstClr val="black"/>
            </a:solidFill>
          </a:ln>
        </p:spPr>
        <p:txBody>
          <a:bodyPr vert="horz" lIns="91434" tIns="45717" rIns="91434" bIns="45717" rtlCol="0" anchor="ctr"/>
          <a:lstStyle/>
          <a:p>
            <a:endParaRPr lang="da-DK"/>
          </a:p>
        </p:txBody>
      </p:sp>
      <p:sp>
        <p:nvSpPr>
          <p:cNvPr id="5" name="Notes Placeholder 4"/>
          <p:cNvSpPr>
            <a:spLocks noGrp="1"/>
          </p:cNvSpPr>
          <p:nvPr>
            <p:ph type="body" sz="quarter" idx="3"/>
          </p:nvPr>
        </p:nvSpPr>
        <p:spPr>
          <a:xfrm>
            <a:off x="673577" y="4686500"/>
            <a:ext cx="5388610" cy="4439841"/>
          </a:xfrm>
          <a:prstGeom prst="rect">
            <a:avLst/>
          </a:prstGeom>
        </p:spPr>
        <p:txBody>
          <a:bodyPr vert="horz" lIns="91434" tIns="45717" rIns="91434" bIns="45717" rtlCol="0"/>
          <a:lstStyle/>
          <a:p>
            <a:pPr lvl="0"/>
            <a:endParaRPr lang="da-DK" dirty="0"/>
          </a:p>
        </p:txBody>
      </p:sp>
      <p:sp>
        <p:nvSpPr>
          <p:cNvPr id="6" name="Footer Placeholder 5"/>
          <p:cNvSpPr>
            <a:spLocks noGrp="1"/>
          </p:cNvSpPr>
          <p:nvPr>
            <p:ph type="ftr" sz="quarter" idx="4"/>
          </p:nvPr>
        </p:nvSpPr>
        <p:spPr>
          <a:xfrm>
            <a:off x="1" y="9371285"/>
            <a:ext cx="2918831" cy="493316"/>
          </a:xfrm>
          <a:prstGeom prst="rect">
            <a:avLst/>
          </a:prstGeom>
        </p:spPr>
        <p:txBody>
          <a:bodyPr vert="horz" lIns="91434" tIns="45717" rIns="91434" bIns="45717" rtlCol="0" anchor="b"/>
          <a:lstStyle>
            <a:lvl1pPr algn="l">
              <a:defRPr sz="1200"/>
            </a:lvl1pPr>
          </a:lstStyle>
          <a:p>
            <a:endParaRPr lang="da-DK"/>
          </a:p>
        </p:txBody>
      </p:sp>
      <p:sp>
        <p:nvSpPr>
          <p:cNvPr id="7" name="Slide Number Placeholder 6"/>
          <p:cNvSpPr>
            <a:spLocks noGrp="1"/>
          </p:cNvSpPr>
          <p:nvPr>
            <p:ph type="sldNum" sz="quarter" idx="5"/>
          </p:nvPr>
        </p:nvSpPr>
        <p:spPr>
          <a:xfrm>
            <a:off x="3815374" y="9371285"/>
            <a:ext cx="2918831" cy="493316"/>
          </a:xfrm>
          <a:prstGeom prst="rect">
            <a:avLst/>
          </a:prstGeom>
        </p:spPr>
        <p:txBody>
          <a:bodyPr vert="horz" lIns="91434" tIns="45717" rIns="91434" bIns="45717" rtlCol="0" anchor="b"/>
          <a:lstStyle>
            <a:lvl1pPr algn="r">
              <a:defRPr sz="1200"/>
            </a:lvl1pPr>
          </a:lstStyle>
          <a:p>
            <a:fld id="{EF479F2D-0D99-4CED-9876-5553677D448A}" type="slidenum">
              <a:rPr lang="da-DK" smtClean="0"/>
              <a:t>‹#›</a:t>
            </a:fld>
            <a:endParaRPr lang="da-DK"/>
          </a:p>
        </p:txBody>
      </p:sp>
    </p:spTree>
    <p:extLst>
      <p:ext uri="{BB962C8B-B14F-4D97-AF65-F5344CB8AC3E}">
        <p14:creationId xmlns:p14="http://schemas.microsoft.com/office/powerpoint/2010/main" val="1060995153"/>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Date Placeholder 3"/>
          <p:cNvSpPr>
            <a:spLocks noGrp="1"/>
          </p:cNvSpPr>
          <p:nvPr>
            <p:ph type="dt" idx="10"/>
          </p:nvPr>
        </p:nvSpPr>
        <p:spPr/>
        <p:txBody>
          <a:bodyPr/>
          <a:lstStyle/>
          <a:p>
            <a:endParaRPr lang="da-DK"/>
          </a:p>
        </p:txBody>
      </p:sp>
    </p:spTree>
    <p:extLst>
      <p:ext uri="{BB962C8B-B14F-4D97-AF65-F5344CB8AC3E}">
        <p14:creationId xmlns:p14="http://schemas.microsoft.com/office/powerpoint/2010/main" val="560447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“goal oriented behavior” and “fear triggered” behavior</a:t>
            </a:r>
            <a:r>
              <a:rPr lang="en-US" baseline="0" dirty="0"/>
              <a:t> for the four styles.  </a:t>
            </a:r>
          </a:p>
          <a:p>
            <a:endParaRPr lang="en-US" baseline="0" dirty="0"/>
          </a:p>
          <a:p>
            <a:r>
              <a:rPr lang="en-US" baseline="0" dirty="0"/>
              <a:t>Remember there is no good or bad style.  But all of us have both defensive as well as constructive behavior.</a:t>
            </a:r>
          </a:p>
          <a:p>
            <a:endParaRPr lang="en-US" baseline="0" dirty="0"/>
          </a:p>
          <a:p>
            <a:r>
              <a:rPr lang="en-US" b="1" dirty="0"/>
              <a:t>D</a:t>
            </a:r>
          </a:p>
          <a:p>
            <a:r>
              <a:rPr lang="en-US" b="1" dirty="0"/>
              <a:t>Goal:</a:t>
            </a:r>
            <a:r>
              <a:rPr lang="en-US" dirty="0"/>
              <a:t> Control	</a:t>
            </a:r>
          </a:p>
          <a:p>
            <a:r>
              <a:rPr lang="en-US" b="1" dirty="0"/>
              <a:t>Fear:</a:t>
            </a:r>
            <a:r>
              <a:rPr lang="en-US" b="1" baseline="0" dirty="0"/>
              <a:t> </a:t>
            </a:r>
            <a:r>
              <a:rPr lang="en-US" dirty="0"/>
              <a:t>Being taken advantage</a:t>
            </a:r>
            <a:r>
              <a:rPr lang="en-US" baseline="0" dirty="0"/>
              <a:t> of	</a:t>
            </a:r>
          </a:p>
          <a:p>
            <a:pPr defTabSz="914342">
              <a:defRPr/>
            </a:pPr>
            <a:r>
              <a:rPr lang="en-US" b="1" dirty="0"/>
              <a:t>Limitation: </a:t>
            </a:r>
            <a:r>
              <a:rPr lang="en-US" baseline="0" dirty="0"/>
              <a:t>Selective listening, impatience</a:t>
            </a:r>
          </a:p>
          <a:p>
            <a:pPr defTabSz="914342">
              <a:defRPr/>
            </a:pPr>
            <a:endParaRPr lang="en-US" baseline="0" dirty="0"/>
          </a:p>
          <a:p>
            <a:r>
              <a:rPr lang="en-US" b="1" dirty="0" err="1"/>
              <a:t>i</a:t>
            </a:r>
            <a:endParaRPr lang="en-US" b="1" dirty="0"/>
          </a:p>
          <a:p>
            <a:r>
              <a:rPr lang="en-US" b="1" dirty="0"/>
              <a:t>Goal:</a:t>
            </a:r>
            <a:r>
              <a:rPr lang="en-US" dirty="0"/>
              <a:t> Social</a:t>
            </a:r>
            <a:r>
              <a:rPr lang="en-US" baseline="0" dirty="0"/>
              <a:t> recognition</a:t>
            </a:r>
            <a:r>
              <a:rPr lang="en-US" dirty="0"/>
              <a:t>	</a:t>
            </a:r>
          </a:p>
          <a:p>
            <a:r>
              <a:rPr lang="en-US" b="1" dirty="0"/>
              <a:t>Fear:</a:t>
            </a:r>
            <a:r>
              <a:rPr lang="en-US" b="1" baseline="0" dirty="0"/>
              <a:t> </a:t>
            </a:r>
            <a:r>
              <a:rPr lang="en-US" dirty="0"/>
              <a:t>social rejection</a:t>
            </a:r>
            <a:r>
              <a:rPr lang="en-US" baseline="0" dirty="0"/>
              <a:t>	</a:t>
            </a:r>
          </a:p>
          <a:p>
            <a:pPr defTabSz="914342">
              <a:defRPr/>
            </a:pPr>
            <a:r>
              <a:rPr lang="en-US" b="1" dirty="0"/>
              <a:t>Limitation: </a:t>
            </a:r>
            <a:r>
              <a:rPr lang="en-US" baseline="0" dirty="0"/>
              <a:t>inadequate implementation </a:t>
            </a:r>
          </a:p>
          <a:p>
            <a:pPr defTabSz="914342">
              <a:defRPr/>
            </a:pPr>
            <a:endParaRPr lang="en-US" b="1" dirty="0"/>
          </a:p>
          <a:p>
            <a:r>
              <a:rPr lang="en-US" b="1" dirty="0"/>
              <a:t>S</a:t>
            </a:r>
          </a:p>
          <a:p>
            <a:r>
              <a:rPr lang="en-US" b="1" dirty="0"/>
              <a:t>Goal:</a:t>
            </a:r>
            <a:r>
              <a:rPr lang="en-US" dirty="0"/>
              <a:t> status quo	</a:t>
            </a:r>
          </a:p>
          <a:p>
            <a:r>
              <a:rPr lang="en-US" b="1" dirty="0"/>
              <a:t>Fear:</a:t>
            </a:r>
            <a:r>
              <a:rPr lang="en-US" b="1" baseline="0" dirty="0"/>
              <a:t> </a:t>
            </a:r>
            <a:r>
              <a:rPr lang="en-US" dirty="0"/>
              <a:t>change,</a:t>
            </a:r>
            <a:r>
              <a:rPr lang="en-US" baseline="0" dirty="0"/>
              <a:t> non-predictability	</a:t>
            </a:r>
          </a:p>
          <a:p>
            <a:pPr defTabSz="914342">
              <a:defRPr/>
            </a:pPr>
            <a:r>
              <a:rPr lang="en-US" b="1" dirty="0"/>
              <a:t>Limitation: </a:t>
            </a:r>
            <a:r>
              <a:rPr lang="en-US" baseline="0" dirty="0"/>
              <a:t>resistance to change</a:t>
            </a:r>
          </a:p>
          <a:p>
            <a:pPr defTabSz="914342">
              <a:defRPr/>
            </a:pPr>
            <a:endParaRPr lang="en-US" b="1" dirty="0"/>
          </a:p>
          <a:p>
            <a:r>
              <a:rPr lang="en-US" b="1" dirty="0"/>
              <a:t>C</a:t>
            </a:r>
          </a:p>
          <a:p>
            <a:r>
              <a:rPr lang="en-US" b="1" dirty="0"/>
              <a:t>Goal:</a:t>
            </a:r>
            <a:r>
              <a:rPr lang="en-US" dirty="0"/>
              <a:t> quality/precision	</a:t>
            </a:r>
          </a:p>
          <a:p>
            <a:r>
              <a:rPr lang="en-US" b="1" dirty="0"/>
              <a:t>Fear:</a:t>
            </a:r>
            <a:r>
              <a:rPr lang="en-US" b="1" baseline="0" dirty="0"/>
              <a:t> </a:t>
            </a:r>
            <a:r>
              <a:rPr lang="en-US" dirty="0"/>
              <a:t>mistakes, carelessness, criticism</a:t>
            </a:r>
            <a:r>
              <a:rPr lang="en-US" baseline="0" dirty="0"/>
              <a:t>	</a:t>
            </a:r>
          </a:p>
          <a:p>
            <a:pPr defTabSz="914342">
              <a:defRPr/>
            </a:pPr>
            <a:r>
              <a:rPr lang="en-US" b="1" dirty="0"/>
              <a:t>Limitation: </a:t>
            </a:r>
            <a:r>
              <a:rPr lang="en-US" baseline="0" dirty="0"/>
              <a:t>criticism of self and others</a:t>
            </a:r>
          </a:p>
          <a:p>
            <a:pPr defTabSz="914342">
              <a:defRPr/>
            </a:pPr>
            <a:endParaRPr lang="en-US" b="1" dirty="0"/>
          </a:p>
          <a:p>
            <a:endParaRPr lang="da-DK" dirty="0"/>
          </a:p>
        </p:txBody>
      </p:sp>
      <p:sp>
        <p:nvSpPr>
          <p:cNvPr id="6" name="Date Placeholder 5"/>
          <p:cNvSpPr>
            <a:spLocks noGrp="1"/>
          </p:cNvSpPr>
          <p:nvPr>
            <p:ph type="dt" idx="11"/>
          </p:nvPr>
        </p:nvSpPr>
        <p:spPr/>
        <p:txBody>
          <a:bodyPr/>
          <a:lstStyle/>
          <a:p>
            <a:endParaRPr lang="da-DK"/>
          </a:p>
        </p:txBody>
      </p:sp>
    </p:spTree>
    <p:extLst>
      <p:ext uri="{BB962C8B-B14F-4D97-AF65-F5344CB8AC3E}">
        <p14:creationId xmlns:p14="http://schemas.microsoft.com/office/powerpoint/2010/main" val="2927118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 DiSC model shows four basic behavioral styles that describe how people approach their work and relationships.</a:t>
            </a:r>
            <a:endParaRPr lang="da-DK" dirty="0"/>
          </a:p>
          <a:p>
            <a:endParaRPr lang="da-DK" dirty="0"/>
          </a:p>
        </p:txBody>
      </p:sp>
      <p:sp>
        <p:nvSpPr>
          <p:cNvPr id="6" name="Date Placeholder 5"/>
          <p:cNvSpPr>
            <a:spLocks noGrp="1"/>
          </p:cNvSpPr>
          <p:nvPr>
            <p:ph type="dt" idx="11"/>
          </p:nvPr>
        </p:nvSpPr>
        <p:spPr/>
        <p:txBody>
          <a:bodyPr/>
          <a:lstStyle/>
          <a:p>
            <a:endParaRPr lang="da-DK"/>
          </a:p>
        </p:txBody>
      </p:sp>
    </p:spTree>
    <p:extLst>
      <p:ext uri="{BB962C8B-B14F-4D97-AF65-F5344CB8AC3E}">
        <p14:creationId xmlns:p14="http://schemas.microsoft.com/office/powerpoint/2010/main" val="2418047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4"/>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A150D2B1-919F-45D4-80DA-81753BFFA89E}" type="slidenum">
              <a:rPr lang="da-DK" altLang="et-EE">
                <a:latin typeface="Arial" panose="020B0604020202020204" pitchFamily="34" charset="0"/>
                <a:cs typeface="Arial" panose="020B0604020202020204" pitchFamily="34" charset="0"/>
              </a:rPr>
              <a:pPr eaLnBrk="1" hangingPunct="1">
                <a:spcBef>
                  <a:spcPct val="0"/>
                </a:spcBef>
              </a:pPr>
              <a:t>14</a:t>
            </a:fld>
            <a:endParaRPr lang="da-DK" altLang="et-EE">
              <a:latin typeface="Arial" panose="020B0604020202020204" pitchFamily="34" charset="0"/>
              <a:cs typeface="Arial" panose="020B0604020202020204" pitchFamily="34" charset="0"/>
            </a:endParaRPr>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t-EE"/>
          </a:p>
        </p:txBody>
      </p:sp>
    </p:spTree>
    <p:extLst>
      <p:ext uri="{BB962C8B-B14F-4D97-AF65-F5344CB8AC3E}">
        <p14:creationId xmlns:p14="http://schemas.microsoft.com/office/powerpoint/2010/main" val="669024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spcBef>
                <a:spcPct val="30000"/>
              </a:spcBef>
              <a:defRPr sz="1200">
                <a:solidFill>
                  <a:schemeClr val="tx1"/>
                </a:solidFill>
                <a:latin typeface="Calibri" panose="020F0502020204030204" pitchFamily="34" charset="0"/>
              </a:defRPr>
            </a:lvl1pPr>
            <a:lvl2pPr marL="742950" indent="-285750" defTabSz="915988" eaLnBrk="0" hangingPunct="0">
              <a:spcBef>
                <a:spcPct val="30000"/>
              </a:spcBef>
              <a:defRPr sz="1200">
                <a:solidFill>
                  <a:schemeClr val="tx1"/>
                </a:solidFill>
                <a:latin typeface="Calibri" panose="020F0502020204030204" pitchFamily="34" charset="0"/>
              </a:defRPr>
            </a:lvl2pPr>
            <a:lvl3pPr marL="1143000" indent="-228600" defTabSz="915988" eaLnBrk="0" hangingPunct="0">
              <a:spcBef>
                <a:spcPct val="30000"/>
              </a:spcBef>
              <a:defRPr sz="1200">
                <a:solidFill>
                  <a:schemeClr val="tx1"/>
                </a:solidFill>
                <a:latin typeface="Calibri" panose="020F0502020204030204" pitchFamily="34" charset="0"/>
              </a:defRPr>
            </a:lvl3pPr>
            <a:lvl4pPr marL="1600200" indent="-228600" defTabSz="915988" eaLnBrk="0" hangingPunct="0">
              <a:spcBef>
                <a:spcPct val="30000"/>
              </a:spcBef>
              <a:defRPr sz="1200">
                <a:solidFill>
                  <a:schemeClr val="tx1"/>
                </a:solidFill>
                <a:latin typeface="Calibri" panose="020F0502020204030204" pitchFamily="34" charset="0"/>
              </a:defRPr>
            </a:lvl4pPr>
            <a:lvl5pPr marL="2057400" indent="-228600" defTabSz="915988" eaLnBrk="0" hangingPunct="0">
              <a:spcBef>
                <a:spcPct val="30000"/>
              </a:spcBef>
              <a:defRPr sz="1200">
                <a:solidFill>
                  <a:schemeClr val="tx1"/>
                </a:solidFill>
                <a:latin typeface="Calibri" panose="020F0502020204030204" pitchFamily="34" charset="0"/>
              </a:defRPr>
            </a:lvl5pPr>
            <a:lvl6pPr marL="2514600"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5E95AB5B-EE8F-447C-9311-7E4DDC821FD6}" type="slidenum">
              <a:rPr lang="da-DK" altLang="et-EE">
                <a:latin typeface="Arial" panose="020B0604020202020204" pitchFamily="34" charset="0"/>
              </a:rPr>
              <a:pPr eaLnBrk="1" hangingPunct="1">
                <a:spcBef>
                  <a:spcPct val="0"/>
                </a:spcBef>
              </a:pPr>
              <a:t>15</a:t>
            </a:fld>
            <a:endParaRPr lang="da-DK" altLang="et-EE">
              <a:latin typeface="Arial" panose="020B0604020202020204" pitchFamily="34" charset="0"/>
            </a:endParaRPr>
          </a:p>
        </p:txBody>
      </p:sp>
      <p:sp>
        <p:nvSpPr>
          <p:cNvPr id="125955" name="Rectangle 2"/>
          <p:cNvSpPr>
            <a:spLocks noGrp="1" noRot="1" noChangeAspect="1" noChangeArrowheads="1" noTextEdit="1"/>
          </p:cNvSpPr>
          <p:nvPr>
            <p:ph type="sldImg"/>
          </p:nvPr>
        </p:nvSpPr>
        <p:spPr bwMode="auto">
          <a:xfrm>
            <a:off x="465138" y="688975"/>
            <a:ext cx="6096000"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6" name="Rectangle 3"/>
          <p:cNvSpPr>
            <a:spLocks noGrp="1" noChangeArrowheads="1"/>
          </p:cNvSpPr>
          <p:nvPr>
            <p:ph type="body" idx="1"/>
          </p:nvPr>
        </p:nvSpPr>
        <p:spPr bwMode="auto">
          <a:xfrm>
            <a:off x="904875" y="4349750"/>
            <a:ext cx="5048250" cy="4094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t-EE" sz="1000">
                <a:latin typeface="Arial" panose="020B0604020202020204" pitchFamily="34" charset="0"/>
              </a:rPr>
              <a:t>Overview and elaboration on the four DiSC styles.</a:t>
            </a:r>
          </a:p>
          <a:p>
            <a:pPr eaLnBrk="1" hangingPunct="1"/>
            <a:endParaRPr lang="en-US" altLang="et-EE" sz="1000">
              <a:latin typeface="Arial" panose="020B0604020202020204" pitchFamily="34" charset="0"/>
            </a:endParaRPr>
          </a:p>
          <a:p>
            <a:pPr eaLnBrk="1" hangingPunct="1"/>
            <a:r>
              <a:rPr lang="en-US" altLang="et-EE" sz="1000">
                <a:latin typeface="Arial" panose="020B0604020202020204" pitchFamily="34" charset="0"/>
              </a:rPr>
              <a:t>The eagle may illustrate the D style. Ask the participants to describe the characteristics of an eagle (e.g. bird of prey, overview, solitary bird, eye-catching, soars high and looks down on us…) Some of these things can be associated with a person with a D style. </a:t>
            </a:r>
          </a:p>
          <a:p>
            <a:pPr eaLnBrk="1" hangingPunct="1"/>
            <a:r>
              <a:rPr lang="en-US" altLang="et-EE" sz="1000">
                <a:latin typeface="Arial" panose="020B0604020202020204" pitchFamily="34" charset="0"/>
              </a:rPr>
              <a:t>Note that using the eagle symbol may give rise to a stereotypical idea of the D style. Remember that the image only exemplifies the D style, exaggeration may aid understanding; however, everyone is a blend of </a:t>
            </a:r>
            <a:r>
              <a:rPr lang="en-US" altLang="et-EE" sz="1000" u="sng">
                <a:latin typeface="Arial" panose="020B0604020202020204" pitchFamily="34" charset="0"/>
              </a:rPr>
              <a:t>all</a:t>
            </a:r>
            <a:r>
              <a:rPr lang="en-US" altLang="et-EE" sz="1000">
                <a:latin typeface="Arial" panose="020B0604020202020204" pitchFamily="34" charset="0"/>
              </a:rPr>
              <a:t> four DiSC styles</a:t>
            </a:r>
            <a:r>
              <a:rPr lang="da-DK" altLang="et-EE" sz="1000">
                <a:latin typeface="Arial" panose="020B0604020202020204" pitchFamily="34" charset="0"/>
              </a:rPr>
              <a:t> </a:t>
            </a:r>
            <a:r>
              <a:rPr lang="en-US" altLang="et-EE" sz="1000">
                <a:latin typeface="Arial" panose="020B0604020202020204" pitchFamily="34" charset="0"/>
              </a:rPr>
              <a:t>. </a:t>
            </a:r>
          </a:p>
          <a:p>
            <a:pPr eaLnBrk="1" hangingPunct="1"/>
            <a:r>
              <a:rPr lang="en-US" altLang="et-EE" sz="1000">
                <a:latin typeface="Arial" panose="020B0604020202020204" pitchFamily="34" charset="0"/>
              </a:rPr>
              <a:t>Go over the D style description and ask the participants to think of people they know who show these tendencies. </a:t>
            </a:r>
          </a:p>
          <a:p>
            <a:pPr eaLnBrk="1" hangingPunct="1"/>
            <a:r>
              <a:rPr lang="en-US" altLang="et-EE" sz="1000">
                <a:latin typeface="Arial" panose="020B0604020202020204" pitchFamily="34" charset="0"/>
              </a:rPr>
              <a:t>You might also discuss self-esteem: ask the participants how they would imagine the behavior of a person with a D style with low and high self-esteem respectively.</a:t>
            </a:r>
          </a:p>
          <a:p>
            <a:pPr eaLnBrk="1" hangingPunct="1"/>
            <a:r>
              <a:rPr lang="en-US" altLang="et-EE" sz="1000">
                <a:latin typeface="Arial" panose="020B0604020202020204" pitchFamily="34" charset="0"/>
              </a:rPr>
              <a:t>Typically a person with a D style and </a:t>
            </a:r>
            <a:r>
              <a:rPr lang="en-US" altLang="et-EE" sz="1000" u="sng">
                <a:latin typeface="Arial" panose="020B0604020202020204" pitchFamily="34" charset="0"/>
              </a:rPr>
              <a:t>high</a:t>
            </a:r>
            <a:r>
              <a:rPr lang="en-US" altLang="et-EE" sz="1000">
                <a:latin typeface="Arial" panose="020B0604020202020204" pitchFamily="34" charset="0"/>
              </a:rPr>
              <a:t> self-esteem achieve eminence simply by virtue of his qualities, whereas a person with a D style with </a:t>
            </a:r>
            <a:r>
              <a:rPr lang="en-US" altLang="et-EE" sz="1000" u="sng">
                <a:latin typeface="Arial" panose="020B0604020202020204" pitchFamily="34" charset="0"/>
              </a:rPr>
              <a:t>low</a:t>
            </a:r>
            <a:r>
              <a:rPr lang="en-US" altLang="et-EE" sz="1000">
                <a:latin typeface="Arial" panose="020B0604020202020204" pitchFamily="34" charset="0"/>
              </a:rPr>
              <a:t> self-esteem may achieve eminence by riding roughshod over others.    </a:t>
            </a:r>
          </a:p>
          <a:p>
            <a:pPr eaLnBrk="1" hangingPunct="1"/>
            <a:endParaRPr lang="en-US" altLang="et-EE" sz="1000">
              <a:latin typeface="Arial" panose="020B0604020202020204" pitchFamily="34" charset="0"/>
            </a:endParaRPr>
          </a:p>
          <a:p>
            <a:pPr eaLnBrk="1" hangingPunct="1"/>
            <a:endParaRPr lang="en-US" altLang="et-EE" sz="1000">
              <a:latin typeface="Arial" panose="020B0604020202020204" pitchFamily="34" charset="0"/>
            </a:endParaRPr>
          </a:p>
          <a:p>
            <a:pPr eaLnBrk="1" hangingPunct="1"/>
            <a:endParaRPr lang="en-US" altLang="et-EE" sz="1000">
              <a:latin typeface="Arial" panose="020B0604020202020204" pitchFamily="34" charset="0"/>
            </a:endParaRPr>
          </a:p>
        </p:txBody>
      </p:sp>
    </p:spTree>
    <p:extLst>
      <p:ext uri="{BB962C8B-B14F-4D97-AF65-F5344CB8AC3E}">
        <p14:creationId xmlns:p14="http://schemas.microsoft.com/office/powerpoint/2010/main" val="1383564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spcBef>
                <a:spcPct val="30000"/>
              </a:spcBef>
              <a:defRPr sz="1200">
                <a:solidFill>
                  <a:schemeClr val="tx1"/>
                </a:solidFill>
                <a:latin typeface="Calibri" panose="020F0502020204030204" pitchFamily="34" charset="0"/>
              </a:defRPr>
            </a:lvl1pPr>
            <a:lvl2pPr marL="742950" indent="-285750" defTabSz="915988" eaLnBrk="0" hangingPunct="0">
              <a:spcBef>
                <a:spcPct val="30000"/>
              </a:spcBef>
              <a:defRPr sz="1200">
                <a:solidFill>
                  <a:schemeClr val="tx1"/>
                </a:solidFill>
                <a:latin typeface="Calibri" panose="020F0502020204030204" pitchFamily="34" charset="0"/>
              </a:defRPr>
            </a:lvl2pPr>
            <a:lvl3pPr marL="1143000" indent="-228600" defTabSz="915988" eaLnBrk="0" hangingPunct="0">
              <a:spcBef>
                <a:spcPct val="30000"/>
              </a:spcBef>
              <a:defRPr sz="1200">
                <a:solidFill>
                  <a:schemeClr val="tx1"/>
                </a:solidFill>
                <a:latin typeface="Calibri" panose="020F0502020204030204" pitchFamily="34" charset="0"/>
              </a:defRPr>
            </a:lvl3pPr>
            <a:lvl4pPr marL="1600200" indent="-228600" defTabSz="915988" eaLnBrk="0" hangingPunct="0">
              <a:spcBef>
                <a:spcPct val="30000"/>
              </a:spcBef>
              <a:defRPr sz="1200">
                <a:solidFill>
                  <a:schemeClr val="tx1"/>
                </a:solidFill>
                <a:latin typeface="Calibri" panose="020F0502020204030204" pitchFamily="34" charset="0"/>
              </a:defRPr>
            </a:lvl4pPr>
            <a:lvl5pPr marL="2057400" indent="-228600" defTabSz="915988" eaLnBrk="0" hangingPunct="0">
              <a:spcBef>
                <a:spcPct val="30000"/>
              </a:spcBef>
              <a:defRPr sz="1200">
                <a:solidFill>
                  <a:schemeClr val="tx1"/>
                </a:solidFill>
                <a:latin typeface="Calibri" panose="020F0502020204030204" pitchFamily="34" charset="0"/>
              </a:defRPr>
            </a:lvl5pPr>
            <a:lvl6pPr marL="2514600"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1C375C2C-3C22-46F8-81B3-C9782C3719DD}" type="slidenum">
              <a:rPr lang="da-DK" altLang="et-EE">
                <a:latin typeface="Arial" panose="020B0604020202020204" pitchFamily="34" charset="0"/>
              </a:rPr>
              <a:pPr eaLnBrk="1" hangingPunct="1">
                <a:spcBef>
                  <a:spcPct val="0"/>
                </a:spcBef>
              </a:pPr>
              <a:t>16</a:t>
            </a:fld>
            <a:endParaRPr lang="da-DK" altLang="et-EE">
              <a:latin typeface="Arial" panose="020B0604020202020204" pitchFamily="34" charset="0"/>
            </a:endParaRPr>
          </a:p>
        </p:txBody>
      </p:sp>
      <p:sp>
        <p:nvSpPr>
          <p:cNvPr id="126979" name="Rectangle 2"/>
          <p:cNvSpPr>
            <a:spLocks noGrp="1" noRot="1" noChangeAspect="1" noChangeArrowheads="1" noTextEdit="1"/>
          </p:cNvSpPr>
          <p:nvPr>
            <p:ph type="sldImg"/>
          </p:nvPr>
        </p:nvSpPr>
        <p:spPr bwMode="auto">
          <a:xfrm>
            <a:off x="455613" y="700088"/>
            <a:ext cx="6094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80" name="Rectangle 3"/>
          <p:cNvSpPr>
            <a:spLocks noGrp="1" noChangeArrowheads="1"/>
          </p:cNvSpPr>
          <p:nvPr>
            <p:ph type="body" idx="1"/>
          </p:nvPr>
        </p:nvSpPr>
        <p:spPr bwMode="auto">
          <a:xfrm>
            <a:off x="904875" y="4349750"/>
            <a:ext cx="5048250" cy="4094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t-EE" sz="1000" dirty="0">
                <a:latin typeface="Arial" panose="020B0604020202020204" pitchFamily="34" charset="0"/>
              </a:rPr>
              <a:t>Overview and elaboration on the four </a:t>
            </a:r>
            <a:r>
              <a:rPr lang="en-US" altLang="et-EE" sz="1000" dirty="0" err="1">
                <a:latin typeface="Arial" panose="020B0604020202020204" pitchFamily="34" charset="0"/>
              </a:rPr>
              <a:t>DiSC</a:t>
            </a:r>
            <a:r>
              <a:rPr lang="en-US" altLang="et-EE" sz="1000" dirty="0">
                <a:latin typeface="Arial" panose="020B0604020202020204" pitchFamily="34" charset="0"/>
              </a:rPr>
              <a:t> styles.</a:t>
            </a:r>
          </a:p>
          <a:p>
            <a:pPr eaLnBrk="1" hangingPunct="1"/>
            <a:endParaRPr lang="en-US" altLang="et-EE" sz="1000" dirty="0">
              <a:latin typeface="Arial" panose="020B0604020202020204" pitchFamily="34" charset="0"/>
            </a:endParaRPr>
          </a:p>
          <a:p>
            <a:pPr eaLnBrk="1" hangingPunct="1"/>
            <a:r>
              <a:rPr lang="en-US" altLang="et-EE" sz="1000" dirty="0">
                <a:latin typeface="Arial" panose="020B0604020202020204" pitchFamily="34" charset="0"/>
              </a:rPr>
              <a:t>The parrot may illustrate the </a:t>
            </a:r>
            <a:r>
              <a:rPr lang="en-US" altLang="et-EE" sz="1000" dirty="0" err="1">
                <a:latin typeface="Arial" panose="020B0604020202020204" pitchFamily="34" charset="0"/>
              </a:rPr>
              <a:t>i</a:t>
            </a:r>
            <a:r>
              <a:rPr lang="en-US" altLang="et-EE" sz="1000" dirty="0">
                <a:latin typeface="Arial" panose="020B0604020202020204" pitchFamily="34" charset="0"/>
              </a:rPr>
              <a:t> style. Ask the participants to describe the characteristics of a parrot (e.g. gregarious, colorful, talkative, sociable, seed-eater/not bird of prey, gaudy, preens itself…) Some of these things can be associated with a person with an </a:t>
            </a:r>
            <a:r>
              <a:rPr lang="en-US" altLang="et-EE" sz="1000" dirty="0" err="1">
                <a:latin typeface="Arial" panose="020B0604020202020204" pitchFamily="34" charset="0"/>
              </a:rPr>
              <a:t>i</a:t>
            </a:r>
            <a:r>
              <a:rPr lang="en-US" altLang="et-EE" sz="1000" dirty="0">
                <a:latin typeface="Arial" panose="020B0604020202020204" pitchFamily="34" charset="0"/>
              </a:rPr>
              <a:t> style. </a:t>
            </a:r>
          </a:p>
          <a:p>
            <a:pPr eaLnBrk="1" hangingPunct="1"/>
            <a:r>
              <a:rPr lang="en-US" altLang="et-EE" sz="1000" dirty="0">
                <a:latin typeface="Arial" panose="020B0604020202020204" pitchFamily="34" charset="0"/>
              </a:rPr>
              <a:t>Using the parrot symbol may give rise to a stereotypical idea of the </a:t>
            </a:r>
            <a:r>
              <a:rPr lang="en-US" altLang="et-EE" sz="1000" dirty="0" err="1">
                <a:latin typeface="Arial" panose="020B0604020202020204" pitchFamily="34" charset="0"/>
              </a:rPr>
              <a:t>i</a:t>
            </a:r>
            <a:r>
              <a:rPr lang="en-US" altLang="et-EE" sz="1000" dirty="0">
                <a:latin typeface="Arial" panose="020B0604020202020204" pitchFamily="34" charset="0"/>
              </a:rPr>
              <a:t> style. Remember that the image only exemplifies the </a:t>
            </a:r>
            <a:r>
              <a:rPr lang="en-US" altLang="et-EE" sz="1000" dirty="0" err="1">
                <a:latin typeface="Arial" panose="020B0604020202020204" pitchFamily="34" charset="0"/>
              </a:rPr>
              <a:t>i</a:t>
            </a:r>
            <a:r>
              <a:rPr lang="en-US" altLang="et-EE" sz="1000" dirty="0">
                <a:latin typeface="Arial" panose="020B0604020202020204" pitchFamily="34" charset="0"/>
              </a:rPr>
              <a:t> style, exaggeration may aid understanding; however, everyone is a blend of </a:t>
            </a:r>
            <a:r>
              <a:rPr lang="en-US" altLang="et-EE" sz="1000" u="sng" dirty="0">
                <a:latin typeface="Arial" panose="020B0604020202020204" pitchFamily="34" charset="0"/>
              </a:rPr>
              <a:t>all</a:t>
            </a:r>
            <a:r>
              <a:rPr lang="en-US" altLang="et-EE" sz="1000" dirty="0">
                <a:latin typeface="Arial" panose="020B0604020202020204" pitchFamily="34" charset="0"/>
              </a:rPr>
              <a:t> four </a:t>
            </a:r>
            <a:r>
              <a:rPr lang="en-US" altLang="et-EE" sz="1000" dirty="0" err="1">
                <a:latin typeface="Arial" panose="020B0604020202020204" pitchFamily="34" charset="0"/>
              </a:rPr>
              <a:t>DiSC</a:t>
            </a:r>
            <a:r>
              <a:rPr lang="en-US" altLang="et-EE" sz="1000" dirty="0">
                <a:latin typeface="Arial" panose="020B0604020202020204" pitchFamily="34" charset="0"/>
              </a:rPr>
              <a:t> styles.</a:t>
            </a:r>
          </a:p>
          <a:p>
            <a:pPr eaLnBrk="1" hangingPunct="1"/>
            <a:r>
              <a:rPr lang="en-US" altLang="et-EE" sz="1000" dirty="0">
                <a:latin typeface="Arial" panose="020B0604020202020204" pitchFamily="34" charset="0"/>
              </a:rPr>
              <a:t>Go over the </a:t>
            </a:r>
            <a:r>
              <a:rPr lang="en-US" altLang="et-EE" sz="1000" dirty="0" err="1">
                <a:latin typeface="Arial" panose="020B0604020202020204" pitchFamily="34" charset="0"/>
              </a:rPr>
              <a:t>i</a:t>
            </a:r>
            <a:r>
              <a:rPr lang="en-US" altLang="et-EE" sz="1000" dirty="0">
                <a:latin typeface="Arial" panose="020B0604020202020204" pitchFamily="34" charset="0"/>
              </a:rPr>
              <a:t> style description and ask the participants to think of people they know who show these tendencies. </a:t>
            </a:r>
          </a:p>
          <a:p>
            <a:pPr eaLnBrk="1" hangingPunct="1"/>
            <a:r>
              <a:rPr lang="en-US" altLang="et-EE" sz="1000" dirty="0">
                <a:latin typeface="Arial" panose="020B0604020202020204" pitchFamily="34" charset="0"/>
              </a:rPr>
              <a:t>You might also discuss self-esteem: ask the participants how they would imagine the behavior of a person with an </a:t>
            </a:r>
            <a:r>
              <a:rPr lang="en-US" altLang="et-EE" sz="1000" dirty="0" err="1">
                <a:latin typeface="Arial" panose="020B0604020202020204" pitchFamily="34" charset="0"/>
              </a:rPr>
              <a:t>i</a:t>
            </a:r>
            <a:r>
              <a:rPr lang="en-US" altLang="et-EE" sz="1000" dirty="0">
                <a:latin typeface="Arial" panose="020B0604020202020204" pitchFamily="34" charset="0"/>
              </a:rPr>
              <a:t> style with low and high self-esteem respectively.</a:t>
            </a:r>
          </a:p>
          <a:p>
            <a:pPr eaLnBrk="1" hangingPunct="1"/>
            <a:r>
              <a:rPr lang="en-US" altLang="et-EE" sz="1000" dirty="0">
                <a:latin typeface="Arial" panose="020B0604020202020204" pitchFamily="34" charset="0"/>
              </a:rPr>
              <a:t>Typically a person with an </a:t>
            </a:r>
            <a:r>
              <a:rPr lang="en-US" altLang="et-EE" sz="1000" dirty="0" err="1">
                <a:latin typeface="Arial" panose="020B0604020202020204" pitchFamily="34" charset="0"/>
              </a:rPr>
              <a:t>i</a:t>
            </a:r>
            <a:r>
              <a:rPr lang="en-US" altLang="et-EE" sz="1000" dirty="0">
                <a:latin typeface="Arial" panose="020B0604020202020204" pitchFamily="34" charset="0"/>
              </a:rPr>
              <a:t> style and </a:t>
            </a:r>
            <a:r>
              <a:rPr lang="en-US" altLang="et-EE" sz="1000" u="sng" dirty="0">
                <a:latin typeface="Arial" panose="020B0604020202020204" pitchFamily="34" charset="0"/>
              </a:rPr>
              <a:t>high</a:t>
            </a:r>
            <a:r>
              <a:rPr lang="en-US" altLang="et-EE" sz="1000" dirty="0">
                <a:latin typeface="Arial" panose="020B0604020202020204" pitchFamily="34" charset="0"/>
              </a:rPr>
              <a:t> self-esteem uses his energy to create a good atmosphere and involve others, whereas a person with an </a:t>
            </a:r>
            <a:r>
              <a:rPr lang="en-US" altLang="et-EE" sz="1000" dirty="0" err="1">
                <a:latin typeface="Arial" panose="020B0604020202020204" pitchFamily="34" charset="0"/>
              </a:rPr>
              <a:t>i</a:t>
            </a:r>
            <a:r>
              <a:rPr lang="en-US" altLang="et-EE" sz="1000" dirty="0">
                <a:latin typeface="Arial" panose="020B0604020202020204" pitchFamily="34" charset="0"/>
              </a:rPr>
              <a:t> style with </a:t>
            </a:r>
            <a:r>
              <a:rPr lang="en-US" altLang="et-EE" sz="1000" u="sng" dirty="0">
                <a:latin typeface="Arial" panose="020B0604020202020204" pitchFamily="34" charset="0"/>
              </a:rPr>
              <a:t>low</a:t>
            </a:r>
            <a:r>
              <a:rPr lang="en-US" altLang="et-EE" sz="1000" dirty="0">
                <a:latin typeface="Arial" panose="020B0604020202020204" pitchFamily="34" charset="0"/>
              </a:rPr>
              <a:t> self-esteem may excessively cling to others and entreat their favor (acceptance).    </a:t>
            </a:r>
          </a:p>
          <a:p>
            <a:pPr eaLnBrk="1" hangingPunct="1"/>
            <a:endParaRPr lang="en-US" altLang="et-EE" sz="1000" dirty="0">
              <a:latin typeface="Arial" panose="020B0604020202020204" pitchFamily="34" charset="0"/>
            </a:endParaRPr>
          </a:p>
          <a:p>
            <a:pPr eaLnBrk="1" hangingPunct="1"/>
            <a:endParaRPr lang="en-US" altLang="et-EE" sz="1000" dirty="0">
              <a:latin typeface="Arial" panose="020B0604020202020204" pitchFamily="34" charset="0"/>
            </a:endParaRPr>
          </a:p>
          <a:p>
            <a:pPr lvl="1" eaLnBrk="1" hangingPunct="1"/>
            <a:endParaRPr lang="en-US" altLang="et-EE" sz="1000" dirty="0">
              <a:latin typeface="Arial" panose="020B0604020202020204" pitchFamily="34" charset="0"/>
            </a:endParaRPr>
          </a:p>
          <a:p>
            <a:pPr eaLnBrk="1" hangingPunct="1"/>
            <a:endParaRPr lang="en-US" altLang="et-EE" sz="1000" dirty="0">
              <a:latin typeface="Arial" panose="020B0604020202020204" pitchFamily="34" charset="0"/>
            </a:endParaRPr>
          </a:p>
        </p:txBody>
      </p:sp>
    </p:spTree>
    <p:extLst>
      <p:ext uri="{BB962C8B-B14F-4D97-AF65-F5344CB8AC3E}">
        <p14:creationId xmlns:p14="http://schemas.microsoft.com/office/powerpoint/2010/main" val="1069491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spcBef>
                <a:spcPct val="30000"/>
              </a:spcBef>
              <a:defRPr sz="1200">
                <a:solidFill>
                  <a:schemeClr val="tx1"/>
                </a:solidFill>
                <a:latin typeface="Calibri" panose="020F0502020204030204" pitchFamily="34" charset="0"/>
              </a:defRPr>
            </a:lvl1pPr>
            <a:lvl2pPr marL="742950" indent="-285750" defTabSz="915988" eaLnBrk="0" hangingPunct="0">
              <a:spcBef>
                <a:spcPct val="30000"/>
              </a:spcBef>
              <a:defRPr sz="1200">
                <a:solidFill>
                  <a:schemeClr val="tx1"/>
                </a:solidFill>
                <a:latin typeface="Calibri" panose="020F0502020204030204" pitchFamily="34" charset="0"/>
              </a:defRPr>
            </a:lvl2pPr>
            <a:lvl3pPr marL="1143000" indent="-228600" defTabSz="915988" eaLnBrk="0" hangingPunct="0">
              <a:spcBef>
                <a:spcPct val="30000"/>
              </a:spcBef>
              <a:defRPr sz="1200">
                <a:solidFill>
                  <a:schemeClr val="tx1"/>
                </a:solidFill>
                <a:latin typeface="Calibri" panose="020F0502020204030204" pitchFamily="34" charset="0"/>
              </a:defRPr>
            </a:lvl3pPr>
            <a:lvl4pPr marL="1600200" indent="-228600" defTabSz="915988" eaLnBrk="0" hangingPunct="0">
              <a:spcBef>
                <a:spcPct val="30000"/>
              </a:spcBef>
              <a:defRPr sz="1200">
                <a:solidFill>
                  <a:schemeClr val="tx1"/>
                </a:solidFill>
                <a:latin typeface="Calibri" panose="020F0502020204030204" pitchFamily="34" charset="0"/>
              </a:defRPr>
            </a:lvl4pPr>
            <a:lvl5pPr marL="2057400" indent="-228600" defTabSz="915988" eaLnBrk="0" hangingPunct="0">
              <a:spcBef>
                <a:spcPct val="30000"/>
              </a:spcBef>
              <a:defRPr sz="1200">
                <a:solidFill>
                  <a:schemeClr val="tx1"/>
                </a:solidFill>
                <a:latin typeface="Calibri" panose="020F0502020204030204" pitchFamily="34" charset="0"/>
              </a:defRPr>
            </a:lvl5pPr>
            <a:lvl6pPr marL="2514600"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EDCAD9A0-8D4B-459C-A0B3-F2481412C94C}" type="slidenum">
              <a:rPr lang="da-DK" altLang="et-EE">
                <a:latin typeface="Arial" panose="020B0604020202020204" pitchFamily="34" charset="0"/>
              </a:rPr>
              <a:pPr eaLnBrk="1" hangingPunct="1">
                <a:spcBef>
                  <a:spcPct val="0"/>
                </a:spcBef>
              </a:pPr>
              <a:t>17</a:t>
            </a:fld>
            <a:endParaRPr lang="da-DK" altLang="et-EE">
              <a:latin typeface="Arial" panose="020B0604020202020204" pitchFamily="34" charset="0"/>
            </a:endParaRPr>
          </a:p>
        </p:txBody>
      </p:sp>
      <p:sp>
        <p:nvSpPr>
          <p:cNvPr id="128003" name="Rectangle 2"/>
          <p:cNvSpPr>
            <a:spLocks noGrp="1" noRot="1" noChangeAspect="1" noChangeArrowheads="1" noTextEdit="1"/>
          </p:cNvSpPr>
          <p:nvPr>
            <p:ph type="sldImg"/>
          </p:nvPr>
        </p:nvSpPr>
        <p:spPr bwMode="auto">
          <a:xfrm>
            <a:off x="455613" y="700088"/>
            <a:ext cx="6094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4" name="Rectangle 3"/>
          <p:cNvSpPr>
            <a:spLocks noGrp="1" noChangeArrowheads="1"/>
          </p:cNvSpPr>
          <p:nvPr>
            <p:ph type="body" idx="1"/>
          </p:nvPr>
        </p:nvSpPr>
        <p:spPr bwMode="auto">
          <a:xfrm>
            <a:off x="904875" y="4349750"/>
            <a:ext cx="5048250" cy="4094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t-EE" sz="1000">
                <a:latin typeface="Arial" panose="020B0604020202020204" pitchFamily="34" charset="0"/>
              </a:rPr>
              <a:t>Overview and elaboration on the four DiSC styles.</a:t>
            </a:r>
          </a:p>
          <a:p>
            <a:pPr eaLnBrk="1" hangingPunct="1"/>
            <a:endParaRPr lang="en-US" altLang="et-EE" sz="1000" b="1">
              <a:latin typeface="Arial" panose="020B0604020202020204" pitchFamily="34" charset="0"/>
            </a:endParaRPr>
          </a:p>
          <a:p>
            <a:pPr eaLnBrk="1" hangingPunct="1"/>
            <a:r>
              <a:rPr lang="en-US" altLang="et-EE" sz="1000">
                <a:latin typeface="Arial" panose="020B0604020202020204" pitchFamily="34" charset="0"/>
              </a:rPr>
              <a:t>A dove may illustrate the S style. Ask the participants to describe the characteristics of a dove (e.g. gregarious, subdued colors, lifelong partnership, symbol of peace, messenger, returns to the battle, communicates softly… ) Some of these things can be associated with a person with an S style. </a:t>
            </a:r>
          </a:p>
          <a:p>
            <a:pPr eaLnBrk="1" hangingPunct="1"/>
            <a:r>
              <a:rPr lang="en-US" altLang="et-EE" sz="1000">
                <a:latin typeface="Arial" panose="020B0604020202020204" pitchFamily="34" charset="0"/>
              </a:rPr>
              <a:t>Using the dove symbol may give rise to a stereotypical idea of the S style. Remember that the image only exemplifies the S style, exaggeration may aid understanding; however, everyone is a blend of </a:t>
            </a:r>
            <a:r>
              <a:rPr lang="en-US" altLang="et-EE" sz="1000" u="sng">
                <a:latin typeface="Arial" panose="020B0604020202020204" pitchFamily="34" charset="0"/>
              </a:rPr>
              <a:t>all</a:t>
            </a:r>
            <a:r>
              <a:rPr lang="en-US" altLang="et-EE" sz="1000">
                <a:latin typeface="Arial" panose="020B0604020202020204" pitchFamily="34" charset="0"/>
              </a:rPr>
              <a:t> four DiSC styles.</a:t>
            </a:r>
          </a:p>
          <a:p>
            <a:pPr eaLnBrk="1" hangingPunct="1"/>
            <a:r>
              <a:rPr lang="en-US" altLang="et-EE" sz="1000">
                <a:latin typeface="Arial" panose="020B0604020202020204" pitchFamily="34" charset="0"/>
              </a:rPr>
              <a:t>Go over the S style description and ask the participants to think of people they know who show these tendencies. </a:t>
            </a:r>
          </a:p>
          <a:p>
            <a:pPr eaLnBrk="1" hangingPunct="1"/>
            <a:r>
              <a:rPr lang="en-US" altLang="et-EE" sz="1000">
                <a:latin typeface="Arial" panose="020B0604020202020204" pitchFamily="34" charset="0"/>
              </a:rPr>
              <a:t>You might also discuss self-esteem: ask the participants how they would imagine the behavior of a person with an S style with low and high self-esteem respectively.</a:t>
            </a:r>
          </a:p>
          <a:p>
            <a:pPr eaLnBrk="1" hangingPunct="1"/>
            <a:r>
              <a:rPr lang="en-US" altLang="et-EE" sz="1000">
                <a:latin typeface="Arial" panose="020B0604020202020204" pitchFamily="34" charset="0"/>
              </a:rPr>
              <a:t>Typically a person with an S style and </a:t>
            </a:r>
            <a:r>
              <a:rPr lang="en-US" altLang="et-EE" sz="1000" u="sng">
                <a:latin typeface="Arial" panose="020B0604020202020204" pitchFamily="34" charset="0"/>
              </a:rPr>
              <a:t>high</a:t>
            </a:r>
            <a:r>
              <a:rPr lang="en-US" altLang="et-EE" sz="1000">
                <a:latin typeface="Arial" panose="020B0604020202020204" pitchFamily="34" charset="0"/>
              </a:rPr>
              <a:t> self-esteem will be self-sufficient and radiate peace and contentment, whereas a person with an S style with </a:t>
            </a:r>
            <a:r>
              <a:rPr lang="en-US" altLang="et-EE" sz="1000" u="sng">
                <a:latin typeface="Arial" panose="020B0604020202020204" pitchFamily="34" charset="0"/>
              </a:rPr>
              <a:t>low</a:t>
            </a:r>
            <a:r>
              <a:rPr lang="en-US" altLang="et-EE" sz="1000">
                <a:latin typeface="Arial" panose="020B0604020202020204" pitchFamily="34" charset="0"/>
              </a:rPr>
              <a:t> self-esteem may be diffident and almost invisible. </a:t>
            </a:r>
          </a:p>
          <a:p>
            <a:pPr eaLnBrk="1" hangingPunct="1"/>
            <a:endParaRPr lang="en-US" altLang="et-EE" sz="1000">
              <a:latin typeface="Arial" panose="020B0604020202020204" pitchFamily="34" charset="0"/>
            </a:endParaRPr>
          </a:p>
          <a:p>
            <a:pPr eaLnBrk="1" hangingPunct="1"/>
            <a:endParaRPr lang="en-US" altLang="et-EE" sz="1000">
              <a:latin typeface="Arial" panose="020B0604020202020204" pitchFamily="34" charset="0"/>
            </a:endParaRPr>
          </a:p>
        </p:txBody>
      </p:sp>
    </p:spTree>
    <p:extLst>
      <p:ext uri="{BB962C8B-B14F-4D97-AF65-F5344CB8AC3E}">
        <p14:creationId xmlns:p14="http://schemas.microsoft.com/office/powerpoint/2010/main" val="3837937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spcBef>
                <a:spcPct val="30000"/>
              </a:spcBef>
              <a:defRPr sz="1200">
                <a:solidFill>
                  <a:schemeClr val="tx1"/>
                </a:solidFill>
                <a:latin typeface="Calibri" panose="020F0502020204030204" pitchFamily="34" charset="0"/>
              </a:defRPr>
            </a:lvl1pPr>
            <a:lvl2pPr marL="742950" indent="-285750" defTabSz="915988" eaLnBrk="0" hangingPunct="0">
              <a:spcBef>
                <a:spcPct val="30000"/>
              </a:spcBef>
              <a:defRPr sz="1200">
                <a:solidFill>
                  <a:schemeClr val="tx1"/>
                </a:solidFill>
                <a:latin typeface="Calibri" panose="020F0502020204030204" pitchFamily="34" charset="0"/>
              </a:defRPr>
            </a:lvl2pPr>
            <a:lvl3pPr marL="1143000" indent="-228600" defTabSz="915988" eaLnBrk="0" hangingPunct="0">
              <a:spcBef>
                <a:spcPct val="30000"/>
              </a:spcBef>
              <a:defRPr sz="1200">
                <a:solidFill>
                  <a:schemeClr val="tx1"/>
                </a:solidFill>
                <a:latin typeface="Calibri" panose="020F0502020204030204" pitchFamily="34" charset="0"/>
              </a:defRPr>
            </a:lvl3pPr>
            <a:lvl4pPr marL="1600200" indent="-228600" defTabSz="915988" eaLnBrk="0" hangingPunct="0">
              <a:spcBef>
                <a:spcPct val="30000"/>
              </a:spcBef>
              <a:defRPr sz="1200">
                <a:solidFill>
                  <a:schemeClr val="tx1"/>
                </a:solidFill>
                <a:latin typeface="Calibri" panose="020F0502020204030204" pitchFamily="34" charset="0"/>
              </a:defRPr>
            </a:lvl4pPr>
            <a:lvl5pPr marL="2057400" indent="-228600" defTabSz="915988" eaLnBrk="0" hangingPunct="0">
              <a:spcBef>
                <a:spcPct val="30000"/>
              </a:spcBef>
              <a:defRPr sz="1200">
                <a:solidFill>
                  <a:schemeClr val="tx1"/>
                </a:solidFill>
                <a:latin typeface="Calibri" panose="020F0502020204030204" pitchFamily="34" charset="0"/>
              </a:defRPr>
            </a:lvl5pPr>
            <a:lvl6pPr marL="2514600"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483F923F-4A27-4734-9231-48E227A3311F}" type="slidenum">
              <a:rPr lang="da-DK" altLang="et-EE">
                <a:latin typeface="Arial" panose="020B0604020202020204" pitchFamily="34" charset="0"/>
              </a:rPr>
              <a:pPr eaLnBrk="1" hangingPunct="1">
                <a:spcBef>
                  <a:spcPct val="0"/>
                </a:spcBef>
              </a:pPr>
              <a:t>18</a:t>
            </a:fld>
            <a:endParaRPr lang="da-DK" altLang="et-EE">
              <a:latin typeface="Arial" panose="020B0604020202020204" pitchFamily="34" charset="0"/>
            </a:endParaRPr>
          </a:p>
        </p:txBody>
      </p:sp>
      <p:sp>
        <p:nvSpPr>
          <p:cNvPr id="129027" name="Rectangle 2"/>
          <p:cNvSpPr>
            <a:spLocks noGrp="1" noRot="1" noChangeAspect="1" noChangeArrowheads="1" noTextEdit="1"/>
          </p:cNvSpPr>
          <p:nvPr>
            <p:ph type="sldImg"/>
          </p:nvPr>
        </p:nvSpPr>
        <p:spPr bwMode="auto">
          <a:xfrm>
            <a:off x="455613" y="700088"/>
            <a:ext cx="6094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8" name="Rectangle 3"/>
          <p:cNvSpPr>
            <a:spLocks noGrp="1" noChangeArrowheads="1"/>
          </p:cNvSpPr>
          <p:nvPr>
            <p:ph type="body" idx="1"/>
          </p:nvPr>
        </p:nvSpPr>
        <p:spPr bwMode="auto">
          <a:xfrm>
            <a:off x="904875" y="4349750"/>
            <a:ext cx="5048250" cy="4094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t-EE" sz="1000">
                <a:latin typeface="Arial" panose="020B0604020202020204" pitchFamily="34" charset="0"/>
              </a:rPr>
              <a:t>Overview and elaboration on the four DiSC styles.</a:t>
            </a:r>
          </a:p>
          <a:p>
            <a:pPr eaLnBrk="1" hangingPunct="1"/>
            <a:endParaRPr lang="en-US" altLang="et-EE" sz="1000" b="1">
              <a:latin typeface="Arial" panose="020B0604020202020204" pitchFamily="34" charset="0"/>
            </a:endParaRPr>
          </a:p>
          <a:p>
            <a:pPr eaLnBrk="1" hangingPunct="1"/>
            <a:r>
              <a:rPr lang="en-US" altLang="et-EE" sz="1000">
                <a:latin typeface="Arial" panose="020B0604020202020204" pitchFamily="34" charset="0"/>
              </a:rPr>
              <a:t>An owl may illustrate the C style. Ask the participants to describe the characteristics of an owl (e.g. solitary, bird of prey, but kills silently and discretely, cleaning up afterwards, hunts at night, great precision, specialized in its form of life, symbol of knowledge and wisdom…) Some of these things can be associated with person with a C style. </a:t>
            </a:r>
          </a:p>
          <a:p>
            <a:pPr eaLnBrk="1" hangingPunct="1"/>
            <a:r>
              <a:rPr lang="en-US" altLang="et-EE" sz="1000">
                <a:latin typeface="Arial" panose="020B0604020202020204" pitchFamily="34" charset="0"/>
              </a:rPr>
              <a:t>Using the owl symbol may give rise to a stereotypical idea of the C style. Remember that the image only exemplifies the C style, exaggeration may aid understanding; however, everyone is a blend of </a:t>
            </a:r>
            <a:r>
              <a:rPr lang="en-US" altLang="et-EE" sz="1000" u="sng">
                <a:latin typeface="Arial" panose="020B0604020202020204" pitchFamily="34" charset="0"/>
              </a:rPr>
              <a:t>all</a:t>
            </a:r>
            <a:r>
              <a:rPr lang="en-US" altLang="et-EE" sz="1000">
                <a:latin typeface="Arial" panose="020B0604020202020204" pitchFamily="34" charset="0"/>
              </a:rPr>
              <a:t> four DiSC styles.</a:t>
            </a:r>
          </a:p>
          <a:p>
            <a:pPr eaLnBrk="1" hangingPunct="1"/>
            <a:r>
              <a:rPr lang="en-US" altLang="et-EE" sz="1000">
                <a:latin typeface="Arial" panose="020B0604020202020204" pitchFamily="34" charset="0"/>
              </a:rPr>
              <a:t>Go over the C style description and ask the participants to think of people they know who show these tendencies. </a:t>
            </a:r>
          </a:p>
          <a:p>
            <a:pPr eaLnBrk="1" hangingPunct="1"/>
            <a:r>
              <a:rPr lang="en-US" altLang="et-EE" sz="1000">
                <a:latin typeface="Arial" panose="020B0604020202020204" pitchFamily="34" charset="0"/>
              </a:rPr>
              <a:t>You might also discuss self-esteem: ask the participants how they would imagine the behavior of a person with a C style with low and high self-esteem respectively.</a:t>
            </a:r>
          </a:p>
          <a:p>
            <a:pPr eaLnBrk="1" hangingPunct="1"/>
            <a:r>
              <a:rPr lang="en-US" altLang="et-EE" sz="1000">
                <a:latin typeface="Arial" panose="020B0604020202020204" pitchFamily="34" charset="0"/>
              </a:rPr>
              <a:t>Typically a person with a C style and </a:t>
            </a:r>
            <a:r>
              <a:rPr lang="en-US" altLang="et-EE" sz="1000" u="sng">
                <a:latin typeface="Arial" panose="020B0604020202020204" pitchFamily="34" charset="0"/>
              </a:rPr>
              <a:t>high</a:t>
            </a:r>
            <a:r>
              <a:rPr lang="en-US" altLang="et-EE" sz="1000">
                <a:latin typeface="Arial" panose="020B0604020202020204" pitchFamily="34" charset="0"/>
              </a:rPr>
              <a:t> self-esteem will use his competence to impart his knowledge to others, whereas a person with a C style with </a:t>
            </a:r>
            <a:r>
              <a:rPr lang="en-US" altLang="et-EE" sz="1000" u="sng">
                <a:latin typeface="Arial" panose="020B0604020202020204" pitchFamily="34" charset="0"/>
              </a:rPr>
              <a:t>low</a:t>
            </a:r>
            <a:r>
              <a:rPr lang="en-US" altLang="et-EE" sz="1000">
                <a:latin typeface="Arial" panose="020B0604020202020204" pitchFamily="34" charset="0"/>
              </a:rPr>
              <a:t> self-esteem may be a know-all, always convinced that he is right and thus disparage others’ knowledge.  </a:t>
            </a:r>
          </a:p>
          <a:p>
            <a:pPr eaLnBrk="1" hangingPunct="1"/>
            <a:endParaRPr lang="en-US" altLang="et-EE" sz="1000">
              <a:latin typeface="Arial" panose="020B0604020202020204" pitchFamily="34" charset="0"/>
            </a:endParaRPr>
          </a:p>
          <a:p>
            <a:pPr eaLnBrk="1" hangingPunct="1"/>
            <a:endParaRPr lang="en-US" altLang="et-EE" sz="1000">
              <a:latin typeface="Arial" panose="020B0604020202020204" pitchFamily="34" charset="0"/>
            </a:endParaRPr>
          </a:p>
        </p:txBody>
      </p:sp>
    </p:spTree>
    <p:extLst>
      <p:ext uri="{BB962C8B-B14F-4D97-AF65-F5344CB8AC3E}">
        <p14:creationId xmlns:p14="http://schemas.microsoft.com/office/powerpoint/2010/main" val="1310603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 DiSC model shows four basic behavioral styles that describe how people approach their work and relationships.</a:t>
            </a:r>
            <a:endParaRPr lang="da-DK" dirty="0"/>
          </a:p>
          <a:p>
            <a:endParaRPr lang="da-DK" dirty="0"/>
          </a:p>
        </p:txBody>
      </p:sp>
      <p:sp>
        <p:nvSpPr>
          <p:cNvPr id="6" name="Date Placeholder 5"/>
          <p:cNvSpPr>
            <a:spLocks noGrp="1"/>
          </p:cNvSpPr>
          <p:nvPr>
            <p:ph type="dt" idx="11"/>
          </p:nvPr>
        </p:nvSpPr>
        <p:spPr/>
        <p:txBody>
          <a:bodyPr/>
          <a:lstStyle/>
          <a:p>
            <a:endParaRPr lang="da-DK"/>
          </a:p>
        </p:txBody>
      </p:sp>
    </p:spTree>
    <p:extLst>
      <p:ext uri="{BB962C8B-B14F-4D97-AF65-F5344CB8AC3E}">
        <p14:creationId xmlns:p14="http://schemas.microsoft.com/office/powerpoint/2010/main" val="265925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08429B67-39CB-4291-BDC8-5071D9916E0B}" type="slidenum">
              <a:rPr lang="et-EE" altLang="en-US"/>
              <a:pPr>
                <a:spcBef>
                  <a:spcPct val="0"/>
                </a:spcBef>
              </a:pPr>
              <a:t>22</a:t>
            </a:fld>
            <a:endParaRPr lang="et-EE" altLang="en-US"/>
          </a:p>
        </p:txBody>
      </p:sp>
      <p:sp>
        <p:nvSpPr>
          <p:cNvPr id="24579" name="Rectangle 2"/>
          <p:cNvSpPr>
            <a:spLocks noChangeArrowheads="1"/>
          </p:cNvSpPr>
          <p:nvPr/>
        </p:nvSpPr>
        <p:spPr bwMode="auto">
          <a:xfrm>
            <a:off x="3816932" y="0"/>
            <a:ext cx="2918831" cy="493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endParaRPr lang="et-EE" altLang="et-EE" sz="1800">
              <a:latin typeface="Arial" pitchFamily="34" charset="0"/>
            </a:endParaRPr>
          </a:p>
        </p:txBody>
      </p:sp>
      <p:sp>
        <p:nvSpPr>
          <p:cNvPr id="24580" name="Rectangle 3"/>
          <p:cNvSpPr>
            <a:spLocks noChangeArrowheads="1"/>
          </p:cNvSpPr>
          <p:nvPr/>
        </p:nvSpPr>
        <p:spPr bwMode="auto">
          <a:xfrm>
            <a:off x="3816932" y="9372997"/>
            <a:ext cx="2918831" cy="493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96" tIns="0" rIns="18296" bIns="0" anchor="b"/>
          <a:lstStyle>
            <a:lvl1pPr defTabSz="877888">
              <a:spcBef>
                <a:spcPct val="30000"/>
              </a:spcBef>
              <a:defRPr sz="1200">
                <a:solidFill>
                  <a:schemeClr val="tx1"/>
                </a:solidFill>
                <a:latin typeface="Calibri" pitchFamily="34" charset="0"/>
              </a:defRPr>
            </a:lvl1pPr>
            <a:lvl2pPr marL="742950" indent="-285750" defTabSz="877888">
              <a:spcBef>
                <a:spcPct val="30000"/>
              </a:spcBef>
              <a:defRPr sz="1200">
                <a:solidFill>
                  <a:schemeClr val="tx1"/>
                </a:solidFill>
                <a:latin typeface="Calibri" pitchFamily="34" charset="0"/>
              </a:defRPr>
            </a:lvl2pPr>
            <a:lvl3pPr marL="1143000" indent="-228600" defTabSz="877888">
              <a:spcBef>
                <a:spcPct val="30000"/>
              </a:spcBef>
              <a:defRPr sz="1200">
                <a:solidFill>
                  <a:schemeClr val="tx1"/>
                </a:solidFill>
                <a:latin typeface="Calibri" pitchFamily="34" charset="0"/>
              </a:defRPr>
            </a:lvl3pPr>
            <a:lvl4pPr marL="1600200" indent="-228600" defTabSz="877888">
              <a:spcBef>
                <a:spcPct val="30000"/>
              </a:spcBef>
              <a:defRPr sz="1200">
                <a:solidFill>
                  <a:schemeClr val="tx1"/>
                </a:solidFill>
                <a:latin typeface="Calibri" pitchFamily="34" charset="0"/>
              </a:defRPr>
            </a:lvl4pPr>
            <a:lvl5pPr marL="2057400" indent="-228600" defTabSz="877888">
              <a:spcBef>
                <a:spcPct val="30000"/>
              </a:spcBef>
              <a:defRPr sz="1200">
                <a:solidFill>
                  <a:schemeClr val="tx1"/>
                </a:solidFill>
                <a:latin typeface="Calibri" pitchFamily="34" charset="0"/>
              </a:defRPr>
            </a:lvl5pPr>
            <a:lvl6pPr marL="2514600" indent="-228600" defTabSz="877888" eaLnBrk="0" fontAlgn="base" hangingPunct="0">
              <a:spcBef>
                <a:spcPct val="30000"/>
              </a:spcBef>
              <a:spcAft>
                <a:spcPct val="0"/>
              </a:spcAft>
              <a:defRPr sz="1200">
                <a:solidFill>
                  <a:schemeClr val="tx1"/>
                </a:solidFill>
                <a:latin typeface="Calibri" pitchFamily="34" charset="0"/>
              </a:defRPr>
            </a:lvl6pPr>
            <a:lvl7pPr marL="2971800" indent="-228600" defTabSz="877888" eaLnBrk="0" fontAlgn="base" hangingPunct="0">
              <a:spcBef>
                <a:spcPct val="30000"/>
              </a:spcBef>
              <a:spcAft>
                <a:spcPct val="0"/>
              </a:spcAft>
              <a:defRPr sz="1200">
                <a:solidFill>
                  <a:schemeClr val="tx1"/>
                </a:solidFill>
                <a:latin typeface="Calibri" pitchFamily="34" charset="0"/>
              </a:defRPr>
            </a:lvl7pPr>
            <a:lvl8pPr marL="3429000" indent="-228600" defTabSz="877888" eaLnBrk="0" fontAlgn="base" hangingPunct="0">
              <a:spcBef>
                <a:spcPct val="30000"/>
              </a:spcBef>
              <a:spcAft>
                <a:spcPct val="0"/>
              </a:spcAft>
              <a:defRPr sz="1200">
                <a:solidFill>
                  <a:schemeClr val="tx1"/>
                </a:solidFill>
                <a:latin typeface="Calibri" pitchFamily="34" charset="0"/>
              </a:defRPr>
            </a:lvl8pPr>
            <a:lvl9pPr marL="3886200" indent="-228600" defTabSz="877888"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r>
              <a:rPr kumimoji="1" lang="et-EE" altLang="et-EE" sz="1000" i="1">
                <a:latin typeface="Arial" pitchFamily="34" charset="0"/>
              </a:rPr>
              <a:t>5</a:t>
            </a:r>
          </a:p>
        </p:txBody>
      </p:sp>
      <p:sp>
        <p:nvSpPr>
          <p:cNvPr id="24581" name="Rectangle 4"/>
          <p:cNvSpPr>
            <a:spLocks noChangeArrowheads="1"/>
          </p:cNvSpPr>
          <p:nvPr/>
        </p:nvSpPr>
        <p:spPr bwMode="auto">
          <a:xfrm>
            <a:off x="0" y="9372997"/>
            <a:ext cx="2918831" cy="493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endParaRPr lang="et-EE" altLang="et-EE" sz="1800">
              <a:latin typeface="Arial" pitchFamily="34" charset="0"/>
            </a:endParaRPr>
          </a:p>
        </p:txBody>
      </p:sp>
      <p:sp>
        <p:nvSpPr>
          <p:cNvPr id="24582" name="Rectangle 5"/>
          <p:cNvSpPr>
            <a:spLocks noChangeArrowheads="1"/>
          </p:cNvSpPr>
          <p:nvPr/>
        </p:nvSpPr>
        <p:spPr bwMode="auto">
          <a:xfrm>
            <a:off x="0" y="0"/>
            <a:ext cx="2918831" cy="493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endParaRPr lang="et-EE" altLang="et-EE" sz="1800">
              <a:latin typeface="Arial" pitchFamily="34" charset="0"/>
            </a:endParaRPr>
          </a:p>
        </p:txBody>
      </p:sp>
      <p:sp>
        <p:nvSpPr>
          <p:cNvPr id="24583" name="Rectangle 6"/>
          <p:cNvSpPr>
            <a:spLocks noGrp="1" noChangeArrowheads="1"/>
          </p:cNvSpPr>
          <p:nvPr>
            <p:ph type="body" idx="1"/>
          </p:nvPr>
        </p:nvSpPr>
        <p:spPr bwMode="auto">
          <a:xfrm>
            <a:off x="898102" y="4686499"/>
            <a:ext cx="4939560" cy="44415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89951" tIns="44214" rIns="89951" bIns="44214" numCol="1" anchor="t" anchorCtr="0" compatLnSpc="1">
            <a:prstTxWarp prst="textNoShape">
              <a:avLst/>
            </a:prstTxWarp>
          </a:bodyPr>
          <a:lstStyle/>
          <a:p>
            <a:endParaRPr lang="et-EE" altLang="et-EE"/>
          </a:p>
        </p:txBody>
      </p:sp>
      <p:sp>
        <p:nvSpPr>
          <p:cNvPr id="24584" name="Rectangle 7"/>
          <p:cNvSpPr>
            <a:spLocks noGrp="1" noRot="1" noChangeAspect="1" noChangeArrowheads="1" noTextEdit="1"/>
          </p:cNvSpPr>
          <p:nvPr>
            <p:ph type="sldImg"/>
          </p:nvPr>
        </p:nvSpPr>
        <p:spPr bwMode="auto">
          <a:xfrm>
            <a:off x="80963" y="738188"/>
            <a:ext cx="6581775" cy="3703637"/>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618057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7EFF83-B227-5D4C-AA37-046133063504}" type="slidenum">
              <a:rPr lang="en-US" smtClean="0"/>
              <a:t>23</a:t>
            </a:fld>
            <a:endParaRPr lang="en-US"/>
          </a:p>
        </p:txBody>
      </p:sp>
    </p:spTree>
    <p:extLst>
      <p:ext uri="{BB962C8B-B14F-4D97-AF65-F5344CB8AC3E}">
        <p14:creationId xmlns:p14="http://schemas.microsoft.com/office/powerpoint/2010/main" val="844425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Date Placeholder 3"/>
          <p:cNvSpPr>
            <a:spLocks noGrp="1"/>
          </p:cNvSpPr>
          <p:nvPr>
            <p:ph type="dt" idx="10"/>
          </p:nvPr>
        </p:nvSpPr>
        <p:spPr/>
        <p:txBody>
          <a:bodyPr/>
          <a:lstStyle/>
          <a:p>
            <a:endParaRPr lang="da-DK"/>
          </a:p>
        </p:txBody>
      </p:sp>
    </p:spTree>
    <p:extLst>
      <p:ext uri="{BB962C8B-B14F-4D97-AF65-F5344CB8AC3E}">
        <p14:creationId xmlns:p14="http://schemas.microsoft.com/office/powerpoint/2010/main" val="2861963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7EFF83-B227-5D4C-AA37-046133063504}" type="slidenum">
              <a:rPr lang="en-US" smtClean="0"/>
              <a:t>24</a:t>
            </a:fld>
            <a:endParaRPr lang="en-US"/>
          </a:p>
        </p:txBody>
      </p:sp>
    </p:spTree>
    <p:extLst>
      <p:ext uri="{BB962C8B-B14F-4D97-AF65-F5344CB8AC3E}">
        <p14:creationId xmlns:p14="http://schemas.microsoft.com/office/powerpoint/2010/main" val="2787790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7EFF83-B227-5D4C-AA37-046133063504}" type="slidenum">
              <a:rPr lang="en-US" smtClean="0"/>
              <a:t>25</a:t>
            </a:fld>
            <a:endParaRPr lang="en-US"/>
          </a:p>
        </p:txBody>
      </p:sp>
    </p:spTree>
    <p:extLst>
      <p:ext uri="{BB962C8B-B14F-4D97-AF65-F5344CB8AC3E}">
        <p14:creationId xmlns:p14="http://schemas.microsoft.com/office/powerpoint/2010/main" val="2160098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7EFF83-B227-5D4C-AA37-046133063504}" type="slidenum">
              <a:rPr lang="en-US" smtClean="0"/>
              <a:t>26</a:t>
            </a:fld>
            <a:endParaRPr lang="en-US"/>
          </a:p>
        </p:txBody>
      </p:sp>
    </p:spTree>
    <p:extLst>
      <p:ext uri="{BB962C8B-B14F-4D97-AF65-F5344CB8AC3E}">
        <p14:creationId xmlns:p14="http://schemas.microsoft.com/office/powerpoint/2010/main" val="1678097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7EFF83-B227-5D4C-AA37-046133063504}" type="slidenum">
              <a:rPr lang="en-US" smtClean="0"/>
              <a:t>27</a:t>
            </a:fld>
            <a:endParaRPr lang="en-US"/>
          </a:p>
        </p:txBody>
      </p:sp>
    </p:spTree>
    <p:extLst>
      <p:ext uri="{BB962C8B-B14F-4D97-AF65-F5344CB8AC3E}">
        <p14:creationId xmlns:p14="http://schemas.microsoft.com/office/powerpoint/2010/main" val="3589915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7EFF83-B227-5D4C-AA37-046133063504}" type="slidenum">
              <a:rPr lang="en-US" smtClean="0"/>
              <a:t>28</a:t>
            </a:fld>
            <a:endParaRPr lang="en-US"/>
          </a:p>
        </p:txBody>
      </p:sp>
    </p:spTree>
    <p:extLst>
      <p:ext uri="{BB962C8B-B14F-4D97-AF65-F5344CB8AC3E}">
        <p14:creationId xmlns:p14="http://schemas.microsoft.com/office/powerpoint/2010/main" val="35614107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7EFF83-B227-5D4C-AA37-046133063504}" type="slidenum">
              <a:rPr lang="en-US" smtClean="0"/>
              <a:t>29</a:t>
            </a:fld>
            <a:endParaRPr lang="en-US"/>
          </a:p>
        </p:txBody>
      </p:sp>
    </p:spTree>
    <p:extLst>
      <p:ext uri="{BB962C8B-B14F-4D97-AF65-F5344CB8AC3E}">
        <p14:creationId xmlns:p14="http://schemas.microsoft.com/office/powerpoint/2010/main" val="1968856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7EFF83-B227-5D4C-AA37-046133063504}" type="slidenum">
              <a:rPr lang="en-US" smtClean="0"/>
              <a:t>30</a:t>
            </a:fld>
            <a:endParaRPr lang="en-US"/>
          </a:p>
        </p:txBody>
      </p:sp>
    </p:spTree>
    <p:extLst>
      <p:ext uri="{BB962C8B-B14F-4D97-AF65-F5344CB8AC3E}">
        <p14:creationId xmlns:p14="http://schemas.microsoft.com/office/powerpoint/2010/main" val="30296570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7EFF83-B227-5D4C-AA37-046133063504}" type="slidenum">
              <a:rPr lang="en-US" smtClean="0"/>
              <a:t>31</a:t>
            </a:fld>
            <a:endParaRPr lang="en-US"/>
          </a:p>
        </p:txBody>
      </p:sp>
    </p:spTree>
    <p:extLst>
      <p:ext uri="{BB962C8B-B14F-4D97-AF65-F5344CB8AC3E}">
        <p14:creationId xmlns:p14="http://schemas.microsoft.com/office/powerpoint/2010/main" val="23507819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7EFF83-B227-5D4C-AA37-046133063504}" type="slidenum">
              <a:rPr lang="en-US" smtClean="0"/>
              <a:t>32</a:t>
            </a:fld>
            <a:endParaRPr lang="en-US"/>
          </a:p>
        </p:txBody>
      </p:sp>
    </p:spTree>
    <p:extLst>
      <p:ext uri="{BB962C8B-B14F-4D97-AF65-F5344CB8AC3E}">
        <p14:creationId xmlns:p14="http://schemas.microsoft.com/office/powerpoint/2010/main" val="684326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7EFF83-B227-5D4C-AA37-046133063504}" type="slidenum">
              <a:rPr lang="en-US" smtClean="0"/>
              <a:t>33</a:t>
            </a:fld>
            <a:endParaRPr lang="en-US"/>
          </a:p>
        </p:txBody>
      </p:sp>
    </p:spTree>
    <p:extLst>
      <p:ext uri="{BB962C8B-B14F-4D97-AF65-F5344CB8AC3E}">
        <p14:creationId xmlns:p14="http://schemas.microsoft.com/office/powerpoint/2010/main" val="561028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 DiSC model shows four basic behavioral styles that describe how people approach their work and relationships.</a:t>
            </a:r>
            <a:endParaRPr lang="da-DK" dirty="0"/>
          </a:p>
          <a:p>
            <a:endParaRPr lang="da-DK" dirty="0"/>
          </a:p>
        </p:txBody>
      </p:sp>
      <p:sp>
        <p:nvSpPr>
          <p:cNvPr id="6" name="Date Placeholder 5"/>
          <p:cNvSpPr>
            <a:spLocks noGrp="1"/>
          </p:cNvSpPr>
          <p:nvPr>
            <p:ph type="dt" idx="11"/>
          </p:nvPr>
        </p:nvSpPr>
        <p:spPr/>
        <p:txBody>
          <a:bodyPr/>
          <a:lstStyle/>
          <a:p>
            <a:endParaRPr lang="da-DK"/>
          </a:p>
        </p:txBody>
      </p:sp>
    </p:spTree>
    <p:extLst>
      <p:ext uri="{BB962C8B-B14F-4D97-AF65-F5344CB8AC3E}">
        <p14:creationId xmlns:p14="http://schemas.microsoft.com/office/powerpoint/2010/main" val="2418047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bwMode="auto">
          <a:xfrm>
            <a:off x="77788" y="736600"/>
            <a:ext cx="6586537" cy="3705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noChangeArrowheads="1"/>
          </p:cNvSpPr>
          <p:nvPr>
            <p:ph type="body" idx="1"/>
          </p:nvPr>
        </p:nvSpPr>
        <p:spPr bwMode="auto">
          <a:xfrm>
            <a:off x="673577" y="4686499"/>
            <a:ext cx="5388610" cy="44432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689" tIns="45846" rIns="91689" bIns="45846" numCol="1" anchor="t" anchorCtr="0" compatLnSpc="1">
            <a:prstTxWarp prst="textNoShape">
              <a:avLst/>
            </a:prstTxWarp>
          </a:bodyPr>
          <a:lstStyle/>
          <a:p>
            <a:pPr marL="227013" indent="-227013" eaLnBrk="1" hangingPunct="1"/>
            <a:r>
              <a:rPr lang="da-DK" altLang="et-EE" sz="1000">
                <a:latin typeface="Arial" pitchFamily="34" charset="0"/>
              </a:rPr>
              <a:t>Adapted from the Johari Window, created by Psychologists Joseph Luft and Harry Ingham in 1955; used to understand and improve interpersonal communication. </a:t>
            </a:r>
          </a:p>
          <a:p>
            <a:pPr marL="227013" indent="-227013" eaLnBrk="1" hangingPunct="1"/>
            <a:r>
              <a:rPr lang="da-DK" altLang="et-EE" sz="1000">
                <a:latin typeface="Arial" pitchFamily="34" charset="0"/>
              </a:rPr>
              <a:t>The Johari Window consists of:</a:t>
            </a:r>
          </a:p>
          <a:p>
            <a:pPr marL="227013" indent="-227013" eaLnBrk="1" hangingPunct="1">
              <a:buClr>
                <a:schemeClr val="tx1"/>
              </a:buClr>
              <a:buFont typeface="Wingdings" pitchFamily="2" charset="2"/>
              <a:buChar char="§"/>
            </a:pPr>
            <a:r>
              <a:rPr lang="da-DK" altLang="et-EE" sz="1000">
                <a:latin typeface="Arial" pitchFamily="34" charset="0"/>
              </a:rPr>
              <a:t>Public area: Things we know about ourselves that others also know about</a:t>
            </a:r>
          </a:p>
          <a:p>
            <a:pPr marL="227013" indent="-227013" eaLnBrk="1" hangingPunct="1">
              <a:buClr>
                <a:schemeClr val="tx1"/>
              </a:buClr>
              <a:buFont typeface="Wingdings" pitchFamily="2" charset="2"/>
              <a:buChar char="§"/>
            </a:pPr>
            <a:r>
              <a:rPr lang="da-DK" altLang="et-EE" sz="1000">
                <a:latin typeface="Arial" pitchFamily="34" charset="0"/>
              </a:rPr>
              <a:t>Hidden area: Things we would not share with others, e.g. Our beliefs and values</a:t>
            </a:r>
          </a:p>
          <a:p>
            <a:pPr marL="227013" indent="-227013" eaLnBrk="1" hangingPunct="1">
              <a:buClr>
                <a:schemeClr val="tx1"/>
              </a:buClr>
              <a:buFont typeface="Wingdings" pitchFamily="2" charset="2"/>
              <a:buChar char="§"/>
            </a:pPr>
            <a:r>
              <a:rPr lang="da-DK" altLang="et-EE" sz="1000">
                <a:latin typeface="Arial" pitchFamily="34" charset="0"/>
              </a:rPr>
              <a:t>Blind spot: Things we don’t really know about ourselves but other people know about us, e.g. patterns in our behavior that we are unaware of</a:t>
            </a:r>
          </a:p>
          <a:p>
            <a:pPr marL="227013" indent="-227013" eaLnBrk="1" hangingPunct="1">
              <a:buClr>
                <a:schemeClr val="tx1"/>
              </a:buClr>
              <a:buFont typeface="Wingdings" pitchFamily="2" charset="2"/>
              <a:buChar char="§"/>
            </a:pPr>
            <a:r>
              <a:rPr lang="da-DK" altLang="et-EE" sz="1000">
                <a:latin typeface="Arial" pitchFamily="34" charset="0"/>
              </a:rPr>
              <a:t>Unknown area: Aspects that nobody knows or that we are not aware of, a source of mystery</a:t>
            </a:r>
          </a:p>
          <a:p>
            <a:pPr marL="227013" indent="-227013" eaLnBrk="1" hangingPunct="1">
              <a:buClr>
                <a:srgbClr val="0099CC"/>
              </a:buClr>
            </a:pPr>
            <a:endParaRPr lang="da-DK" altLang="et-EE" sz="1000">
              <a:latin typeface="Arial" pitchFamily="34" charset="0"/>
            </a:endParaRPr>
          </a:p>
          <a:p>
            <a:pPr marL="227013" indent="-227013" eaLnBrk="1" hangingPunct="1">
              <a:buClr>
                <a:srgbClr val="0099CC"/>
              </a:buClr>
            </a:pPr>
            <a:r>
              <a:rPr lang="da-DK" altLang="et-EE" sz="1000">
                <a:latin typeface="Arial" pitchFamily="34" charset="0"/>
              </a:rPr>
              <a:t>The areas that are most important for personal development relate to what we don’t know about ourselves – the Blind Spot and the Unknown area. </a:t>
            </a:r>
          </a:p>
          <a:p>
            <a:pPr marL="227013" indent="-227013" eaLnBrk="1" hangingPunct="1">
              <a:buClr>
                <a:srgbClr val="0099CC"/>
              </a:buClr>
            </a:pPr>
            <a:r>
              <a:rPr lang="da-DK" altLang="et-EE" sz="1000">
                <a:latin typeface="Arial" pitchFamily="34" charset="0"/>
              </a:rPr>
              <a:t>Generally speaking, the goal of the development process is to gradually expand the public area in cooperation with others; enabling the person to identify what the areas contain, aiming at increased personal awareness, interpersonal understanding and self-disclosure. </a:t>
            </a:r>
          </a:p>
          <a:p>
            <a:pPr marL="227013" indent="-227013" eaLnBrk="1" hangingPunct="1">
              <a:buClr>
                <a:srgbClr val="0099CC"/>
              </a:buClr>
            </a:pPr>
            <a:r>
              <a:rPr lang="da-DK" altLang="et-EE" sz="1000">
                <a:latin typeface="Arial" pitchFamily="34" charset="0"/>
              </a:rPr>
              <a:t>Constructive feedback and helping the person to face blind spots or self-disclosure e.g. when using self-development tools like the DiSC</a:t>
            </a:r>
            <a:r>
              <a:rPr lang="da-DK" altLang="et-EE" sz="1000" baseline="30000">
                <a:latin typeface="Arial" pitchFamily="34" charset="0"/>
              </a:rPr>
              <a:t>®</a:t>
            </a:r>
            <a:r>
              <a:rPr lang="da-DK" altLang="et-EE" sz="1000">
                <a:latin typeface="Arial" pitchFamily="34" charset="0"/>
              </a:rPr>
              <a:t> may enlarge the public area, in  turn expanding the person’s behavioral repertoire and range of options. </a:t>
            </a:r>
          </a:p>
          <a:p>
            <a:pPr marL="227013" indent="-227013" eaLnBrk="1" hangingPunct="1">
              <a:buClr>
                <a:srgbClr val="0099CC"/>
              </a:buClr>
            </a:pPr>
            <a:endParaRPr lang="da-DK" altLang="et-EE" sz="1000">
              <a:latin typeface="Arial" pitchFamily="34" charset="0"/>
            </a:endParaRPr>
          </a:p>
          <a:p>
            <a:pPr marL="227013" indent="-227013" eaLnBrk="1" hangingPunct="1">
              <a:buClr>
                <a:srgbClr val="0099CC"/>
              </a:buClr>
            </a:pPr>
            <a:r>
              <a:rPr lang="da-DK" altLang="et-EE" sz="1000">
                <a:latin typeface="Arial" pitchFamily="34" charset="0"/>
              </a:rPr>
              <a:t>Selected References: </a:t>
            </a:r>
          </a:p>
          <a:p>
            <a:pPr marL="227013" indent="-227013" eaLnBrk="1" hangingPunct="1">
              <a:buClr>
                <a:srgbClr val="0099CC"/>
              </a:buClr>
            </a:pPr>
            <a:r>
              <a:rPr lang="da-DK" altLang="et-EE" sz="1000">
                <a:latin typeface="Arial" pitchFamily="34" charset="0"/>
              </a:rPr>
              <a:t>Patrick E. Merlevede &amp; Denis C. Bridoux (2004): </a:t>
            </a:r>
            <a:r>
              <a:rPr lang="da-DK" altLang="et-EE" sz="1000" i="1">
                <a:latin typeface="Arial" pitchFamily="34" charset="0"/>
              </a:rPr>
              <a:t>Mastering Mentoring and Coaching with Emotional Intelligence</a:t>
            </a:r>
            <a:r>
              <a:rPr lang="da-DK" altLang="et-EE" sz="1000">
                <a:latin typeface="Arial" pitchFamily="34" charset="0"/>
              </a:rPr>
              <a:t>. Crown House Publishing Limited.</a:t>
            </a:r>
            <a:endParaRPr lang="da-DK" altLang="et-EE" sz="1000" b="1">
              <a:latin typeface="Arial" pitchFamily="34" charset="0"/>
            </a:endParaRPr>
          </a:p>
        </p:txBody>
      </p:sp>
    </p:spTree>
    <p:extLst>
      <p:ext uri="{BB962C8B-B14F-4D97-AF65-F5344CB8AC3E}">
        <p14:creationId xmlns:p14="http://schemas.microsoft.com/office/powerpoint/2010/main" val="11029647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t-EE"/>
          </a:p>
        </p:txBody>
      </p:sp>
      <p:sp>
        <p:nvSpPr>
          <p:cNvPr id="4" name="Slide Number Placeholder 3"/>
          <p:cNvSpPr txBox="1">
            <a:spLocks noGrp="1"/>
          </p:cNvSpPr>
          <p:nvPr/>
        </p:nvSpPr>
        <p:spPr>
          <a:xfrm>
            <a:off x="3884613" y="8685213"/>
            <a:ext cx="2971800" cy="457200"/>
          </a:xfrm>
          <a:prstGeom prst="rect">
            <a:avLst/>
          </a:prstGeom>
          <a:noFill/>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ACD3D6B-9F4B-4E99-AA20-39A892BC9D43}" type="slidenum">
              <a:rPr lang="et-EE" altLang="et-EE" sz="1200">
                <a:latin typeface="Calibri" panose="020F0502020204030204" pitchFamily="34" charset="0"/>
              </a:rPr>
              <a:pPr algn="r" eaLnBrk="1" hangingPunct="1"/>
              <a:t>37</a:t>
            </a:fld>
            <a:endParaRPr lang="et-EE" altLang="et-EE" sz="1200">
              <a:latin typeface="Calibri" panose="020F0502020204030204" pitchFamily="34" charset="0"/>
            </a:endParaRPr>
          </a:p>
        </p:txBody>
      </p:sp>
    </p:spTree>
    <p:extLst>
      <p:ext uri="{BB962C8B-B14F-4D97-AF65-F5344CB8AC3E}">
        <p14:creationId xmlns:p14="http://schemas.microsoft.com/office/powerpoint/2010/main" val="12938377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4"/>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D7DC1B8-19F7-413B-B488-89E85BE39997}" type="slidenum">
              <a:rPr lang="da-DK" altLang="et-EE">
                <a:latin typeface="Arial" panose="020B0604020202020204" pitchFamily="34" charset="0"/>
                <a:cs typeface="Arial" panose="020B0604020202020204" pitchFamily="34" charset="0"/>
              </a:rPr>
              <a:pPr algn="r" eaLnBrk="1" hangingPunct="1">
                <a:spcBef>
                  <a:spcPct val="0"/>
                </a:spcBef>
              </a:pPr>
              <a:t>38</a:t>
            </a:fld>
            <a:endParaRPr lang="da-DK" altLang="et-EE">
              <a:latin typeface="Arial" panose="020B0604020202020204" pitchFamily="34" charset="0"/>
              <a:cs typeface="Arial" panose="020B0604020202020204" pitchFamily="34" charset="0"/>
            </a:endParaRPr>
          </a:p>
        </p:txBody>
      </p:sp>
      <p:sp>
        <p:nvSpPr>
          <p:cNvPr id="1331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705" tIns="45853" rIns="91705" bIns="45853" numCol="1" anchor="t" anchorCtr="0" compatLnSpc="1">
            <a:prstTxWarp prst="textNoShape">
              <a:avLst/>
            </a:prstTxWarp>
          </a:bodyPr>
          <a:lstStyle/>
          <a:p>
            <a:pPr eaLnBrk="1" hangingPunct="1"/>
            <a:endParaRPr lang="en-US" altLang="et-EE">
              <a:latin typeface="Arial" panose="020B0604020202020204" pitchFamily="34" charset="0"/>
            </a:endParaRPr>
          </a:p>
        </p:txBody>
      </p:sp>
      <p:sp>
        <p:nvSpPr>
          <p:cNvPr id="2" name="Slide Number Placeholder 1"/>
          <p:cNvSpPr txBox="1">
            <a:spLocks noGrp="1"/>
          </p:cNvSpPr>
          <p:nvPr/>
        </p:nvSpPr>
        <p:spPr>
          <a:xfrm>
            <a:off x="3884613" y="8685213"/>
            <a:ext cx="2971800" cy="457200"/>
          </a:xfrm>
          <a:prstGeom prst="rect">
            <a:avLst/>
          </a:prstGeom>
          <a:noFill/>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45744B4-9037-4CA9-BB27-C74620502566}" type="slidenum">
              <a:rPr lang="et-EE" altLang="et-EE" sz="1200">
                <a:latin typeface="Calibri" panose="020F0502020204030204" pitchFamily="34" charset="0"/>
              </a:rPr>
              <a:pPr algn="r" eaLnBrk="1" hangingPunct="1"/>
              <a:t>38</a:t>
            </a:fld>
            <a:endParaRPr lang="et-EE" altLang="et-EE" sz="1200">
              <a:latin typeface="Calibri" panose="020F0502020204030204" pitchFamily="34" charset="0"/>
            </a:endParaRPr>
          </a:p>
        </p:txBody>
      </p:sp>
    </p:spTree>
    <p:extLst>
      <p:ext uri="{BB962C8B-B14F-4D97-AF65-F5344CB8AC3E}">
        <p14:creationId xmlns:p14="http://schemas.microsoft.com/office/powerpoint/2010/main" val="9926422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spcBef>
                <a:spcPct val="30000"/>
              </a:spcBef>
              <a:defRPr sz="1200">
                <a:solidFill>
                  <a:schemeClr val="tx1"/>
                </a:solidFill>
                <a:latin typeface="Calibri" panose="020F0502020204030204" pitchFamily="34" charset="0"/>
              </a:defRPr>
            </a:lvl1pPr>
            <a:lvl2pPr marL="742950" indent="-285750" defTabSz="915988" eaLnBrk="0" hangingPunct="0">
              <a:spcBef>
                <a:spcPct val="30000"/>
              </a:spcBef>
              <a:defRPr sz="1200">
                <a:solidFill>
                  <a:schemeClr val="tx1"/>
                </a:solidFill>
                <a:latin typeface="Calibri" panose="020F0502020204030204" pitchFamily="34" charset="0"/>
              </a:defRPr>
            </a:lvl2pPr>
            <a:lvl3pPr marL="1143000" indent="-228600" defTabSz="915988" eaLnBrk="0" hangingPunct="0">
              <a:spcBef>
                <a:spcPct val="30000"/>
              </a:spcBef>
              <a:defRPr sz="1200">
                <a:solidFill>
                  <a:schemeClr val="tx1"/>
                </a:solidFill>
                <a:latin typeface="Calibri" panose="020F0502020204030204" pitchFamily="34" charset="0"/>
              </a:defRPr>
            </a:lvl3pPr>
            <a:lvl4pPr marL="1600200" indent="-228600" defTabSz="915988" eaLnBrk="0" hangingPunct="0">
              <a:spcBef>
                <a:spcPct val="30000"/>
              </a:spcBef>
              <a:defRPr sz="1200">
                <a:solidFill>
                  <a:schemeClr val="tx1"/>
                </a:solidFill>
                <a:latin typeface="Calibri" panose="020F0502020204030204" pitchFamily="34" charset="0"/>
              </a:defRPr>
            </a:lvl4pPr>
            <a:lvl5pPr marL="2057400" indent="-228600" defTabSz="915988" eaLnBrk="0" hangingPunct="0">
              <a:spcBef>
                <a:spcPct val="30000"/>
              </a:spcBef>
              <a:defRPr sz="1200">
                <a:solidFill>
                  <a:schemeClr val="tx1"/>
                </a:solidFill>
                <a:latin typeface="Calibri" panose="020F0502020204030204" pitchFamily="34" charset="0"/>
              </a:defRPr>
            </a:lvl5pPr>
            <a:lvl6pPr marL="2514600"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E0173614-85C5-4116-8147-FB815FCD3C12}" type="slidenum">
              <a:rPr lang="da-DK" altLang="et-EE">
                <a:latin typeface="Arial" panose="020B0604020202020204" pitchFamily="34" charset="0"/>
              </a:rPr>
              <a:pPr eaLnBrk="1" hangingPunct="1">
                <a:spcBef>
                  <a:spcPct val="0"/>
                </a:spcBef>
              </a:pPr>
              <a:t>39</a:t>
            </a:fld>
            <a:endParaRPr lang="da-DK" altLang="et-EE">
              <a:latin typeface="Arial" panose="020B0604020202020204" pitchFamily="34" charset="0"/>
            </a:endParaRPr>
          </a:p>
        </p:txBody>
      </p:sp>
      <p:sp>
        <p:nvSpPr>
          <p:cNvPr id="134147" name="Rectangle 2"/>
          <p:cNvSpPr>
            <a:spLocks noGrp="1" noRot="1" noChangeAspect="1" noChangeArrowheads="1" noTextEdit="1"/>
          </p:cNvSpPr>
          <p:nvPr>
            <p:ph type="sldImg"/>
          </p:nvPr>
        </p:nvSpPr>
        <p:spPr bwMode="auto">
          <a:xfrm>
            <a:off x="381000" y="682625"/>
            <a:ext cx="6102350" cy="34337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8" name="Rectangle 3"/>
          <p:cNvSpPr>
            <a:spLocks noGrp="1" noChangeArrowheads="1"/>
          </p:cNvSpPr>
          <p:nvPr>
            <p:ph type="body" idx="1"/>
          </p:nvPr>
        </p:nvSpPr>
        <p:spPr bwMode="auto">
          <a:xfrm>
            <a:off x="685800" y="4343400"/>
            <a:ext cx="5486400" cy="411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t-EE" sz="1000">
                <a:latin typeface="Arial" panose="020B0604020202020204" pitchFamily="34" charset="0"/>
              </a:rPr>
              <a:t>Potential development areas for person’s with a </a:t>
            </a:r>
            <a:r>
              <a:rPr lang="en-US" altLang="et-EE" sz="1000" u="sng">
                <a:latin typeface="Arial" panose="020B0604020202020204" pitchFamily="34" charset="0"/>
              </a:rPr>
              <a:t>low</a:t>
            </a:r>
            <a:r>
              <a:rPr lang="en-US" altLang="et-EE" sz="1000">
                <a:latin typeface="Arial" panose="020B0604020202020204" pitchFamily="34" charset="0"/>
              </a:rPr>
              <a:t> D, i, S or C.</a:t>
            </a:r>
          </a:p>
          <a:p>
            <a:pPr eaLnBrk="1" hangingPunct="1"/>
            <a:r>
              <a:rPr lang="en-US" altLang="et-EE" sz="1000">
                <a:latin typeface="Arial" panose="020B0604020202020204" pitchFamily="34" charset="0"/>
              </a:rPr>
              <a:t>For development purposes focusing on both your low and high behavioral tendencies is valuable, as both may have limitations in particular situations. </a:t>
            </a:r>
          </a:p>
          <a:p>
            <a:pPr eaLnBrk="1" hangingPunct="1"/>
            <a:r>
              <a:rPr lang="en-US" altLang="et-EE" sz="1000">
                <a:latin typeface="Arial" panose="020B0604020202020204" pitchFamily="34" charset="0"/>
              </a:rPr>
              <a:t>Focusing on both will help you strengthen and develop both your high tendencies (what you are already good at) </a:t>
            </a:r>
            <a:r>
              <a:rPr lang="en-US" altLang="et-EE" sz="1000" u="sng">
                <a:latin typeface="Arial" panose="020B0604020202020204" pitchFamily="34" charset="0"/>
              </a:rPr>
              <a:t>and</a:t>
            </a:r>
            <a:r>
              <a:rPr lang="en-US" altLang="et-EE" sz="1000">
                <a:latin typeface="Arial" panose="020B0604020202020204" pitchFamily="34" charset="0"/>
              </a:rPr>
              <a:t> your low tendencies (what you could be better at). </a:t>
            </a:r>
            <a:r>
              <a:rPr lang="en-US" altLang="et-EE" sz="1000" b="1">
                <a:latin typeface="Arial" panose="020B0604020202020204" pitchFamily="34" charset="0"/>
              </a:rPr>
              <a:t> </a:t>
            </a:r>
          </a:p>
          <a:p>
            <a:pPr eaLnBrk="1" hangingPunct="1"/>
            <a:r>
              <a:rPr lang="en-US" altLang="et-EE" sz="1000">
                <a:latin typeface="Arial" panose="020B0604020202020204" pitchFamily="34" charset="0"/>
              </a:rPr>
              <a:t>You may ask the participants to provide examples of specific potential development areas themselves, or offer examples. </a:t>
            </a:r>
          </a:p>
          <a:p>
            <a:pPr eaLnBrk="1" hangingPunct="1"/>
            <a:endParaRPr lang="en-US" altLang="et-EE" sz="1000">
              <a:latin typeface="Arial" panose="020B0604020202020204" pitchFamily="34" charset="0"/>
            </a:endParaRPr>
          </a:p>
          <a:p>
            <a:pPr eaLnBrk="1" hangingPunct="1"/>
            <a:endParaRPr lang="en-US" altLang="et-EE" sz="1000">
              <a:latin typeface="Arial" panose="020B0604020202020204" pitchFamily="34" charset="0"/>
            </a:endParaRPr>
          </a:p>
        </p:txBody>
      </p:sp>
    </p:spTree>
    <p:extLst>
      <p:ext uri="{BB962C8B-B14F-4D97-AF65-F5344CB8AC3E}">
        <p14:creationId xmlns:p14="http://schemas.microsoft.com/office/powerpoint/2010/main" val="31565544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spcBef>
                <a:spcPct val="30000"/>
              </a:spcBef>
              <a:defRPr sz="1200">
                <a:solidFill>
                  <a:schemeClr val="tx1"/>
                </a:solidFill>
                <a:latin typeface="Calibri" panose="020F0502020204030204" pitchFamily="34" charset="0"/>
              </a:defRPr>
            </a:lvl1pPr>
            <a:lvl2pPr marL="742950" indent="-285750" defTabSz="915988" eaLnBrk="0" hangingPunct="0">
              <a:spcBef>
                <a:spcPct val="30000"/>
              </a:spcBef>
              <a:defRPr sz="1200">
                <a:solidFill>
                  <a:schemeClr val="tx1"/>
                </a:solidFill>
                <a:latin typeface="Calibri" panose="020F0502020204030204" pitchFamily="34" charset="0"/>
              </a:defRPr>
            </a:lvl2pPr>
            <a:lvl3pPr marL="1143000" indent="-228600" defTabSz="915988" eaLnBrk="0" hangingPunct="0">
              <a:spcBef>
                <a:spcPct val="30000"/>
              </a:spcBef>
              <a:defRPr sz="1200">
                <a:solidFill>
                  <a:schemeClr val="tx1"/>
                </a:solidFill>
                <a:latin typeface="Calibri" panose="020F0502020204030204" pitchFamily="34" charset="0"/>
              </a:defRPr>
            </a:lvl3pPr>
            <a:lvl4pPr marL="1600200" indent="-228600" defTabSz="915988" eaLnBrk="0" hangingPunct="0">
              <a:spcBef>
                <a:spcPct val="30000"/>
              </a:spcBef>
              <a:defRPr sz="1200">
                <a:solidFill>
                  <a:schemeClr val="tx1"/>
                </a:solidFill>
                <a:latin typeface="Calibri" panose="020F0502020204030204" pitchFamily="34" charset="0"/>
              </a:defRPr>
            </a:lvl4pPr>
            <a:lvl5pPr marL="2057400" indent="-228600" defTabSz="915988" eaLnBrk="0" hangingPunct="0">
              <a:spcBef>
                <a:spcPct val="30000"/>
              </a:spcBef>
              <a:defRPr sz="1200">
                <a:solidFill>
                  <a:schemeClr val="tx1"/>
                </a:solidFill>
                <a:latin typeface="Calibri" panose="020F0502020204030204" pitchFamily="34" charset="0"/>
              </a:defRPr>
            </a:lvl5pPr>
            <a:lvl6pPr marL="2514600"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4A83689E-E2FB-4703-93E4-9922BD14649D}" type="slidenum">
              <a:rPr lang="da-DK" altLang="et-EE">
                <a:latin typeface="Arial" panose="020B0604020202020204" pitchFamily="34" charset="0"/>
              </a:rPr>
              <a:pPr eaLnBrk="1" hangingPunct="1">
                <a:spcBef>
                  <a:spcPct val="0"/>
                </a:spcBef>
              </a:pPr>
              <a:t>40</a:t>
            </a:fld>
            <a:endParaRPr lang="da-DK" altLang="et-EE">
              <a:latin typeface="Arial" panose="020B0604020202020204" pitchFamily="34" charset="0"/>
            </a:endParaRPr>
          </a:p>
        </p:txBody>
      </p:sp>
      <p:sp>
        <p:nvSpPr>
          <p:cNvPr id="135171" name="Rectangle 2"/>
          <p:cNvSpPr>
            <a:spLocks noGrp="1" noRot="1" noChangeAspect="1" noChangeArrowheads="1" noTextEdit="1"/>
          </p:cNvSpPr>
          <p:nvPr>
            <p:ph type="sldImg"/>
          </p:nvPr>
        </p:nvSpPr>
        <p:spPr bwMode="auto">
          <a:xfrm>
            <a:off x="381000" y="682625"/>
            <a:ext cx="6102350" cy="34337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2" name="Rectangle 3"/>
          <p:cNvSpPr>
            <a:spLocks noGrp="1" noChangeArrowheads="1"/>
          </p:cNvSpPr>
          <p:nvPr>
            <p:ph type="body" idx="1"/>
          </p:nvPr>
        </p:nvSpPr>
        <p:spPr bwMode="auto">
          <a:xfrm>
            <a:off x="685800" y="4343400"/>
            <a:ext cx="5486400" cy="411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t-EE" sz="1000">
                <a:latin typeface="Arial" panose="020B0604020202020204" pitchFamily="34" charset="0"/>
              </a:rPr>
              <a:t>Potential development areas for person’s with a </a:t>
            </a:r>
            <a:r>
              <a:rPr lang="en-GB" altLang="et-EE" sz="1000" u="sng">
                <a:latin typeface="Arial" panose="020B0604020202020204" pitchFamily="34" charset="0"/>
              </a:rPr>
              <a:t>low</a:t>
            </a:r>
            <a:r>
              <a:rPr lang="en-GB" altLang="et-EE" sz="1000">
                <a:latin typeface="Arial" panose="020B0604020202020204" pitchFamily="34" charset="0"/>
              </a:rPr>
              <a:t> D, i, S or C.</a:t>
            </a:r>
          </a:p>
          <a:p>
            <a:pPr eaLnBrk="1" hangingPunct="1"/>
            <a:endParaRPr lang="en-US" altLang="et-EE" sz="1000">
              <a:latin typeface="Arial" panose="020B0604020202020204" pitchFamily="34" charset="0"/>
            </a:endParaRPr>
          </a:p>
        </p:txBody>
      </p:sp>
    </p:spTree>
    <p:extLst>
      <p:ext uri="{BB962C8B-B14F-4D97-AF65-F5344CB8AC3E}">
        <p14:creationId xmlns:p14="http://schemas.microsoft.com/office/powerpoint/2010/main" val="1041275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spcBef>
                <a:spcPct val="30000"/>
              </a:spcBef>
              <a:defRPr sz="1200">
                <a:solidFill>
                  <a:schemeClr val="tx1"/>
                </a:solidFill>
                <a:latin typeface="Calibri" panose="020F0502020204030204" pitchFamily="34" charset="0"/>
              </a:defRPr>
            </a:lvl1pPr>
            <a:lvl2pPr marL="742950" indent="-285750" defTabSz="915988" eaLnBrk="0" hangingPunct="0">
              <a:spcBef>
                <a:spcPct val="30000"/>
              </a:spcBef>
              <a:defRPr sz="1200">
                <a:solidFill>
                  <a:schemeClr val="tx1"/>
                </a:solidFill>
                <a:latin typeface="Calibri" panose="020F0502020204030204" pitchFamily="34" charset="0"/>
              </a:defRPr>
            </a:lvl2pPr>
            <a:lvl3pPr marL="1143000" indent="-228600" defTabSz="915988" eaLnBrk="0" hangingPunct="0">
              <a:spcBef>
                <a:spcPct val="30000"/>
              </a:spcBef>
              <a:defRPr sz="1200">
                <a:solidFill>
                  <a:schemeClr val="tx1"/>
                </a:solidFill>
                <a:latin typeface="Calibri" panose="020F0502020204030204" pitchFamily="34" charset="0"/>
              </a:defRPr>
            </a:lvl3pPr>
            <a:lvl4pPr marL="1600200" indent="-228600" defTabSz="915988" eaLnBrk="0" hangingPunct="0">
              <a:spcBef>
                <a:spcPct val="30000"/>
              </a:spcBef>
              <a:defRPr sz="1200">
                <a:solidFill>
                  <a:schemeClr val="tx1"/>
                </a:solidFill>
                <a:latin typeface="Calibri" panose="020F0502020204030204" pitchFamily="34" charset="0"/>
              </a:defRPr>
            </a:lvl4pPr>
            <a:lvl5pPr marL="2057400" indent="-228600" defTabSz="915988" eaLnBrk="0" hangingPunct="0">
              <a:spcBef>
                <a:spcPct val="30000"/>
              </a:spcBef>
              <a:defRPr sz="1200">
                <a:solidFill>
                  <a:schemeClr val="tx1"/>
                </a:solidFill>
                <a:latin typeface="Calibri" panose="020F0502020204030204" pitchFamily="34" charset="0"/>
              </a:defRPr>
            </a:lvl5pPr>
            <a:lvl6pPr marL="2514600"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74785A44-7E34-45A6-B168-E3D1C38B2119}" type="slidenum">
              <a:rPr lang="da-DK" altLang="et-EE">
                <a:latin typeface="Arial" panose="020B0604020202020204" pitchFamily="34" charset="0"/>
              </a:rPr>
              <a:pPr eaLnBrk="1" hangingPunct="1">
                <a:spcBef>
                  <a:spcPct val="0"/>
                </a:spcBef>
              </a:pPr>
              <a:t>41</a:t>
            </a:fld>
            <a:endParaRPr lang="da-DK" altLang="et-EE">
              <a:latin typeface="Arial" panose="020B0604020202020204" pitchFamily="34" charset="0"/>
            </a:endParaRPr>
          </a:p>
        </p:txBody>
      </p:sp>
      <p:sp>
        <p:nvSpPr>
          <p:cNvPr id="136195" name="Rectangle 2"/>
          <p:cNvSpPr>
            <a:spLocks noGrp="1" noRot="1" noChangeAspect="1" noChangeArrowheads="1" noTextEdit="1"/>
          </p:cNvSpPr>
          <p:nvPr>
            <p:ph type="sldImg"/>
          </p:nvPr>
        </p:nvSpPr>
        <p:spPr bwMode="auto">
          <a:xfrm>
            <a:off x="381000" y="682625"/>
            <a:ext cx="6102350" cy="34337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6" name="Rectangle 3"/>
          <p:cNvSpPr>
            <a:spLocks noGrp="1" noChangeArrowheads="1"/>
          </p:cNvSpPr>
          <p:nvPr>
            <p:ph type="body" idx="1"/>
          </p:nvPr>
        </p:nvSpPr>
        <p:spPr bwMode="auto">
          <a:xfrm>
            <a:off x="685800" y="4343400"/>
            <a:ext cx="5486400" cy="411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t-EE" sz="1000">
                <a:latin typeface="Arial" panose="020B0604020202020204" pitchFamily="34" charset="0"/>
              </a:rPr>
              <a:t>Potential development areas for person’s with a </a:t>
            </a:r>
            <a:r>
              <a:rPr lang="en-GB" altLang="et-EE" sz="1000" u="sng">
                <a:latin typeface="Arial" panose="020B0604020202020204" pitchFamily="34" charset="0"/>
              </a:rPr>
              <a:t>low</a:t>
            </a:r>
            <a:r>
              <a:rPr lang="en-GB" altLang="et-EE" sz="1000">
                <a:latin typeface="Arial" panose="020B0604020202020204" pitchFamily="34" charset="0"/>
              </a:rPr>
              <a:t> D, i, S or C.</a:t>
            </a:r>
          </a:p>
          <a:p>
            <a:pPr eaLnBrk="1" hangingPunct="1"/>
            <a:endParaRPr lang="en-US" altLang="et-EE" sz="1000">
              <a:latin typeface="Arial" panose="020B0604020202020204" pitchFamily="34" charset="0"/>
            </a:endParaRPr>
          </a:p>
        </p:txBody>
      </p:sp>
    </p:spTree>
    <p:extLst>
      <p:ext uri="{BB962C8B-B14F-4D97-AF65-F5344CB8AC3E}">
        <p14:creationId xmlns:p14="http://schemas.microsoft.com/office/powerpoint/2010/main" val="7440990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spcBef>
                <a:spcPct val="30000"/>
              </a:spcBef>
              <a:defRPr sz="1200">
                <a:solidFill>
                  <a:schemeClr val="tx1"/>
                </a:solidFill>
                <a:latin typeface="Calibri" panose="020F0502020204030204" pitchFamily="34" charset="0"/>
              </a:defRPr>
            </a:lvl1pPr>
            <a:lvl2pPr marL="742950" indent="-285750" defTabSz="915988" eaLnBrk="0" hangingPunct="0">
              <a:spcBef>
                <a:spcPct val="30000"/>
              </a:spcBef>
              <a:defRPr sz="1200">
                <a:solidFill>
                  <a:schemeClr val="tx1"/>
                </a:solidFill>
                <a:latin typeface="Calibri" panose="020F0502020204030204" pitchFamily="34" charset="0"/>
              </a:defRPr>
            </a:lvl2pPr>
            <a:lvl3pPr marL="1143000" indent="-228600" defTabSz="915988" eaLnBrk="0" hangingPunct="0">
              <a:spcBef>
                <a:spcPct val="30000"/>
              </a:spcBef>
              <a:defRPr sz="1200">
                <a:solidFill>
                  <a:schemeClr val="tx1"/>
                </a:solidFill>
                <a:latin typeface="Calibri" panose="020F0502020204030204" pitchFamily="34" charset="0"/>
              </a:defRPr>
            </a:lvl3pPr>
            <a:lvl4pPr marL="1600200" indent="-228600" defTabSz="915988" eaLnBrk="0" hangingPunct="0">
              <a:spcBef>
                <a:spcPct val="30000"/>
              </a:spcBef>
              <a:defRPr sz="1200">
                <a:solidFill>
                  <a:schemeClr val="tx1"/>
                </a:solidFill>
                <a:latin typeface="Calibri" panose="020F0502020204030204" pitchFamily="34" charset="0"/>
              </a:defRPr>
            </a:lvl4pPr>
            <a:lvl5pPr marL="2057400" indent="-228600" defTabSz="915988" eaLnBrk="0" hangingPunct="0">
              <a:spcBef>
                <a:spcPct val="30000"/>
              </a:spcBef>
              <a:defRPr sz="1200">
                <a:solidFill>
                  <a:schemeClr val="tx1"/>
                </a:solidFill>
                <a:latin typeface="Calibri" panose="020F0502020204030204" pitchFamily="34" charset="0"/>
              </a:defRPr>
            </a:lvl5pPr>
            <a:lvl6pPr marL="2514600"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294DAE0C-68B8-4D79-BD5E-2048CC0A64CB}" type="slidenum">
              <a:rPr lang="da-DK" altLang="et-EE">
                <a:latin typeface="Arial" panose="020B0604020202020204" pitchFamily="34" charset="0"/>
              </a:rPr>
              <a:pPr eaLnBrk="1" hangingPunct="1">
                <a:spcBef>
                  <a:spcPct val="0"/>
                </a:spcBef>
              </a:pPr>
              <a:t>42</a:t>
            </a:fld>
            <a:endParaRPr lang="da-DK" altLang="et-EE">
              <a:latin typeface="Arial" panose="020B0604020202020204" pitchFamily="34" charset="0"/>
            </a:endParaRPr>
          </a:p>
        </p:txBody>
      </p:sp>
      <p:sp>
        <p:nvSpPr>
          <p:cNvPr id="137219" name="Rectangle 2"/>
          <p:cNvSpPr>
            <a:spLocks noGrp="1" noRot="1" noChangeAspect="1" noChangeArrowheads="1" noTextEdit="1"/>
          </p:cNvSpPr>
          <p:nvPr>
            <p:ph type="sldImg"/>
          </p:nvPr>
        </p:nvSpPr>
        <p:spPr bwMode="auto">
          <a:xfrm>
            <a:off x="381000" y="682625"/>
            <a:ext cx="6102350" cy="34337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20" name="Rectangle 3"/>
          <p:cNvSpPr>
            <a:spLocks noGrp="1" noChangeArrowheads="1"/>
          </p:cNvSpPr>
          <p:nvPr>
            <p:ph type="body" idx="1"/>
          </p:nvPr>
        </p:nvSpPr>
        <p:spPr bwMode="auto">
          <a:xfrm>
            <a:off x="685800" y="4343400"/>
            <a:ext cx="5486400" cy="411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t-EE" sz="1000">
                <a:latin typeface="Arial" panose="020B0604020202020204" pitchFamily="34" charset="0"/>
              </a:rPr>
              <a:t>Potential development areas for person’s with a </a:t>
            </a:r>
            <a:r>
              <a:rPr lang="en-GB" altLang="et-EE" sz="1000" u="sng">
                <a:latin typeface="Arial" panose="020B0604020202020204" pitchFamily="34" charset="0"/>
              </a:rPr>
              <a:t>low</a:t>
            </a:r>
            <a:r>
              <a:rPr lang="en-GB" altLang="et-EE" sz="1000">
                <a:latin typeface="Arial" panose="020B0604020202020204" pitchFamily="34" charset="0"/>
              </a:rPr>
              <a:t> D, i, S or C.</a:t>
            </a:r>
          </a:p>
          <a:p>
            <a:pPr eaLnBrk="1" hangingPunct="1"/>
            <a:endParaRPr lang="en-US" altLang="et-EE" sz="1000">
              <a:latin typeface="Arial" panose="020B0604020202020204" pitchFamily="34" charset="0"/>
            </a:endParaRPr>
          </a:p>
        </p:txBody>
      </p:sp>
    </p:spTree>
    <p:extLst>
      <p:ext uri="{BB962C8B-B14F-4D97-AF65-F5344CB8AC3E}">
        <p14:creationId xmlns:p14="http://schemas.microsoft.com/office/powerpoint/2010/main" val="12166595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spcBef>
                <a:spcPct val="30000"/>
              </a:spcBef>
              <a:defRPr sz="1200">
                <a:solidFill>
                  <a:schemeClr val="tx1"/>
                </a:solidFill>
                <a:latin typeface="Calibri" panose="020F0502020204030204" pitchFamily="34" charset="0"/>
              </a:defRPr>
            </a:lvl1pPr>
            <a:lvl2pPr marL="742950" indent="-285750" defTabSz="915988" eaLnBrk="0" hangingPunct="0">
              <a:spcBef>
                <a:spcPct val="30000"/>
              </a:spcBef>
              <a:defRPr sz="1200">
                <a:solidFill>
                  <a:schemeClr val="tx1"/>
                </a:solidFill>
                <a:latin typeface="Calibri" panose="020F0502020204030204" pitchFamily="34" charset="0"/>
              </a:defRPr>
            </a:lvl2pPr>
            <a:lvl3pPr marL="1143000" indent="-228600" defTabSz="915988" eaLnBrk="0" hangingPunct="0">
              <a:spcBef>
                <a:spcPct val="30000"/>
              </a:spcBef>
              <a:defRPr sz="1200">
                <a:solidFill>
                  <a:schemeClr val="tx1"/>
                </a:solidFill>
                <a:latin typeface="Calibri" panose="020F0502020204030204" pitchFamily="34" charset="0"/>
              </a:defRPr>
            </a:lvl3pPr>
            <a:lvl4pPr marL="1600200" indent="-228600" defTabSz="915988" eaLnBrk="0" hangingPunct="0">
              <a:spcBef>
                <a:spcPct val="30000"/>
              </a:spcBef>
              <a:defRPr sz="1200">
                <a:solidFill>
                  <a:schemeClr val="tx1"/>
                </a:solidFill>
                <a:latin typeface="Calibri" panose="020F0502020204030204" pitchFamily="34" charset="0"/>
              </a:defRPr>
            </a:lvl4pPr>
            <a:lvl5pPr marL="2057400" indent="-228600" defTabSz="915988" eaLnBrk="0" hangingPunct="0">
              <a:spcBef>
                <a:spcPct val="30000"/>
              </a:spcBef>
              <a:defRPr sz="1200">
                <a:solidFill>
                  <a:schemeClr val="tx1"/>
                </a:solidFill>
                <a:latin typeface="Calibri" panose="020F0502020204030204" pitchFamily="34" charset="0"/>
              </a:defRPr>
            </a:lvl5pPr>
            <a:lvl6pPr marL="2514600"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C94C79E8-3E33-4F56-8F16-EDE98F12F600}" type="slidenum">
              <a:rPr lang="da-DK" altLang="et-EE">
                <a:latin typeface="Arial" panose="020B0604020202020204" pitchFamily="34" charset="0"/>
              </a:rPr>
              <a:pPr eaLnBrk="1" hangingPunct="1">
                <a:spcBef>
                  <a:spcPct val="0"/>
                </a:spcBef>
              </a:pPr>
              <a:t>43</a:t>
            </a:fld>
            <a:endParaRPr lang="da-DK" altLang="et-EE">
              <a:latin typeface="Arial" panose="020B0604020202020204" pitchFamily="34" charset="0"/>
            </a:endParaRPr>
          </a:p>
        </p:txBody>
      </p:sp>
      <p:sp>
        <p:nvSpPr>
          <p:cNvPr id="138243" name="Rectangle 2"/>
          <p:cNvSpPr>
            <a:spLocks noGrp="1" noRot="1" noChangeAspect="1" noChangeArrowheads="1" noTextEdit="1"/>
          </p:cNvSpPr>
          <p:nvPr>
            <p:ph type="sldImg"/>
          </p:nvPr>
        </p:nvSpPr>
        <p:spPr bwMode="auto">
          <a:xfrm>
            <a:off x="455613" y="700088"/>
            <a:ext cx="6094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4" name="Rectangle 3"/>
          <p:cNvSpPr>
            <a:spLocks noGrp="1" noChangeArrowheads="1"/>
          </p:cNvSpPr>
          <p:nvPr>
            <p:ph type="body" idx="1"/>
          </p:nvPr>
        </p:nvSpPr>
        <p:spPr bwMode="auto">
          <a:xfrm>
            <a:off x="927100" y="4371975"/>
            <a:ext cx="5046663" cy="4094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t-EE" sz="1000">
                <a:latin typeface="Arial" panose="020B0604020202020204" pitchFamily="34" charset="0"/>
              </a:rPr>
              <a:t>Potential development areas for person’s with a </a:t>
            </a:r>
            <a:r>
              <a:rPr lang="en-US" altLang="et-EE" sz="1000" u="sng">
                <a:latin typeface="Arial" panose="020B0604020202020204" pitchFamily="34" charset="0"/>
              </a:rPr>
              <a:t>high</a:t>
            </a:r>
            <a:r>
              <a:rPr lang="en-US" altLang="et-EE" sz="1000">
                <a:latin typeface="Arial" panose="020B0604020202020204" pitchFamily="34" charset="0"/>
              </a:rPr>
              <a:t> D, i, S or C.</a:t>
            </a:r>
          </a:p>
          <a:p>
            <a:pPr eaLnBrk="1" hangingPunct="1"/>
            <a:endParaRPr lang="en-US" altLang="et-EE" sz="1000" b="1">
              <a:latin typeface="Arial" panose="020B0604020202020204" pitchFamily="34" charset="0"/>
            </a:endParaRPr>
          </a:p>
          <a:p>
            <a:pPr eaLnBrk="1" hangingPunct="1"/>
            <a:endParaRPr lang="en-US" altLang="et-EE" sz="1000">
              <a:latin typeface="Arial" panose="020B0604020202020204" pitchFamily="34" charset="0"/>
            </a:endParaRPr>
          </a:p>
          <a:p>
            <a:pPr eaLnBrk="1" hangingPunct="1"/>
            <a:endParaRPr lang="en-US" altLang="et-EE" sz="1000">
              <a:latin typeface="Arial" panose="020B0604020202020204" pitchFamily="34" charset="0"/>
            </a:endParaRPr>
          </a:p>
        </p:txBody>
      </p:sp>
    </p:spTree>
    <p:extLst>
      <p:ext uri="{BB962C8B-B14F-4D97-AF65-F5344CB8AC3E}">
        <p14:creationId xmlns:p14="http://schemas.microsoft.com/office/powerpoint/2010/main" val="756196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spcBef>
                <a:spcPct val="30000"/>
              </a:spcBef>
              <a:defRPr sz="1200">
                <a:solidFill>
                  <a:schemeClr val="tx1"/>
                </a:solidFill>
                <a:latin typeface="Calibri" panose="020F0502020204030204" pitchFamily="34" charset="0"/>
              </a:defRPr>
            </a:lvl1pPr>
            <a:lvl2pPr marL="742950" indent="-285750" defTabSz="915988" eaLnBrk="0" hangingPunct="0">
              <a:spcBef>
                <a:spcPct val="30000"/>
              </a:spcBef>
              <a:defRPr sz="1200">
                <a:solidFill>
                  <a:schemeClr val="tx1"/>
                </a:solidFill>
                <a:latin typeface="Calibri" panose="020F0502020204030204" pitchFamily="34" charset="0"/>
              </a:defRPr>
            </a:lvl2pPr>
            <a:lvl3pPr marL="1143000" indent="-228600" defTabSz="915988" eaLnBrk="0" hangingPunct="0">
              <a:spcBef>
                <a:spcPct val="30000"/>
              </a:spcBef>
              <a:defRPr sz="1200">
                <a:solidFill>
                  <a:schemeClr val="tx1"/>
                </a:solidFill>
                <a:latin typeface="Calibri" panose="020F0502020204030204" pitchFamily="34" charset="0"/>
              </a:defRPr>
            </a:lvl3pPr>
            <a:lvl4pPr marL="1600200" indent="-228600" defTabSz="915988" eaLnBrk="0" hangingPunct="0">
              <a:spcBef>
                <a:spcPct val="30000"/>
              </a:spcBef>
              <a:defRPr sz="1200">
                <a:solidFill>
                  <a:schemeClr val="tx1"/>
                </a:solidFill>
                <a:latin typeface="Calibri" panose="020F0502020204030204" pitchFamily="34" charset="0"/>
              </a:defRPr>
            </a:lvl4pPr>
            <a:lvl5pPr marL="2057400" indent="-228600" defTabSz="915988" eaLnBrk="0" hangingPunct="0">
              <a:spcBef>
                <a:spcPct val="30000"/>
              </a:spcBef>
              <a:defRPr sz="1200">
                <a:solidFill>
                  <a:schemeClr val="tx1"/>
                </a:solidFill>
                <a:latin typeface="Calibri" panose="020F0502020204030204" pitchFamily="34" charset="0"/>
              </a:defRPr>
            </a:lvl5pPr>
            <a:lvl6pPr marL="2514600"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2B07B6DA-FDC0-47BC-9C37-EEF0A8B015B3}" type="slidenum">
              <a:rPr lang="da-DK" altLang="et-EE">
                <a:latin typeface="Arial" panose="020B0604020202020204" pitchFamily="34" charset="0"/>
              </a:rPr>
              <a:pPr eaLnBrk="1" hangingPunct="1">
                <a:spcBef>
                  <a:spcPct val="0"/>
                </a:spcBef>
              </a:pPr>
              <a:t>44</a:t>
            </a:fld>
            <a:endParaRPr lang="da-DK" altLang="et-EE">
              <a:latin typeface="Arial" panose="020B0604020202020204" pitchFamily="34" charset="0"/>
            </a:endParaRPr>
          </a:p>
        </p:txBody>
      </p:sp>
      <p:sp>
        <p:nvSpPr>
          <p:cNvPr id="139267" name="Rectangle 2"/>
          <p:cNvSpPr>
            <a:spLocks noGrp="1" noRot="1" noChangeAspect="1" noChangeArrowheads="1" noTextEdit="1"/>
          </p:cNvSpPr>
          <p:nvPr>
            <p:ph type="sldImg"/>
          </p:nvPr>
        </p:nvSpPr>
        <p:spPr bwMode="auto">
          <a:xfrm>
            <a:off x="455613" y="700088"/>
            <a:ext cx="6094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8" name="Rectangle 3"/>
          <p:cNvSpPr>
            <a:spLocks noGrp="1" noChangeArrowheads="1"/>
          </p:cNvSpPr>
          <p:nvPr>
            <p:ph type="body" idx="1"/>
          </p:nvPr>
        </p:nvSpPr>
        <p:spPr bwMode="auto">
          <a:xfrm>
            <a:off x="904875" y="4349750"/>
            <a:ext cx="5048250" cy="4094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t-EE" sz="1000">
              <a:latin typeface="Arial" panose="020B0604020202020204" pitchFamily="34" charset="0"/>
            </a:endParaRPr>
          </a:p>
        </p:txBody>
      </p:sp>
    </p:spTree>
    <p:extLst>
      <p:ext uri="{BB962C8B-B14F-4D97-AF65-F5344CB8AC3E}">
        <p14:creationId xmlns:p14="http://schemas.microsoft.com/office/powerpoint/2010/main" val="35286530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spcBef>
                <a:spcPct val="30000"/>
              </a:spcBef>
              <a:defRPr sz="1200">
                <a:solidFill>
                  <a:schemeClr val="tx1"/>
                </a:solidFill>
                <a:latin typeface="Calibri" panose="020F0502020204030204" pitchFamily="34" charset="0"/>
              </a:defRPr>
            </a:lvl1pPr>
            <a:lvl2pPr marL="742950" indent="-285750" defTabSz="915988" eaLnBrk="0" hangingPunct="0">
              <a:spcBef>
                <a:spcPct val="30000"/>
              </a:spcBef>
              <a:defRPr sz="1200">
                <a:solidFill>
                  <a:schemeClr val="tx1"/>
                </a:solidFill>
                <a:latin typeface="Calibri" panose="020F0502020204030204" pitchFamily="34" charset="0"/>
              </a:defRPr>
            </a:lvl2pPr>
            <a:lvl3pPr marL="1143000" indent="-228600" defTabSz="915988" eaLnBrk="0" hangingPunct="0">
              <a:spcBef>
                <a:spcPct val="30000"/>
              </a:spcBef>
              <a:defRPr sz="1200">
                <a:solidFill>
                  <a:schemeClr val="tx1"/>
                </a:solidFill>
                <a:latin typeface="Calibri" panose="020F0502020204030204" pitchFamily="34" charset="0"/>
              </a:defRPr>
            </a:lvl3pPr>
            <a:lvl4pPr marL="1600200" indent="-228600" defTabSz="915988" eaLnBrk="0" hangingPunct="0">
              <a:spcBef>
                <a:spcPct val="30000"/>
              </a:spcBef>
              <a:defRPr sz="1200">
                <a:solidFill>
                  <a:schemeClr val="tx1"/>
                </a:solidFill>
                <a:latin typeface="Calibri" panose="020F0502020204030204" pitchFamily="34" charset="0"/>
              </a:defRPr>
            </a:lvl4pPr>
            <a:lvl5pPr marL="2057400" indent="-228600" defTabSz="915988" eaLnBrk="0" hangingPunct="0">
              <a:spcBef>
                <a:spcPct val="30000"/>
              </a:spcBef>
              <a:defRPr sz="1200">
                <a:solidFill>
                  <a:schemeClr val="tx1"/>
                </a:solidFill>
                <a:latin typeface="Calibri" panose="020F0502020204030204" pitchFamily="34" charset="0"/>
              </a:defRPr>
            </a:lvl5pPr>
            <a:lvl6pPr marL="2514600"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9CBDAC3F-3809-440D-9086-24D3B953434D}" type="slidenum">
              <a:rPr lang="da-DK" altLang="et-EE">
                <a:latin typeface="Arial" panose="020B0604020202020204" pitchFamily="34" charset="0"/>
              </a:rPr>
              <a:pPr eaLnBrk="1" hangingPunct="1">
                <a:spcBef>
                  <a:spcPct val="0"/>
                </a:spcBef>
              </a:pPr>
              <a:t>45</a:t>
            </a:fld>
            <a:endParaRPr lang="da-DK" altLang="et-EE">
              <a:latin typeface="Arial" panose="020B0604020202020204" pitchFamily="34" charset="0"/>
            </a:endParaRPr>
          </a:p>
        </p:txBody>
      </p:sp>
      <p:sp>
        <p:nvSpPr>
          <p:cNvPr id="140291" name="Rectangle 2"/>
          <p:cNvSpPr>
            <a:spLocks noGrp="1" noRot="1" noChangeAspect="1" noChangeArrowheads="1" noTextEdit="1"/>
          </p:cNvSpPr>
          <p:nvPr>
            <p:ph type="sldImg"/>
          </p:nvPr>
        </p:nvSpPr>
        <p:spPr bwMode="auto">
          <a:xfrm>
            <a:off x="455613" y="700088"/>
            <a:ext cx="6094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2" name="Rectangle 3"/>
          <p:cNvSpPr>
            <a:spLocks noGrp="1" noChangeArrowheads="1"/>
          </p:cNvSpPr>
          <p:nvPr>
            <p:ph type="body" idx="1"/>
          </p:nvPr>
        </p:nvSpPr>
        <p:spPr bwMode="auto">
          <a:xfrm>
            <a:off x="904875" y="4349750"/>
            <a:ext cx="5048250" cy="4094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t-EE">
              <a:latin typeface="Arial" panose="020B0604020202020204" pitchFamily="34" charset="0"/>
            </a:endParaRPr>
          </a:p>
        </p:txBody>
      </p:sp>
    </p:spTree>
    <p:extLst>
      <p:ext uri="{BB962C8B-B14F-4D97-AF65-F5344CB8AC3E}">
        <p14:creationId xmlns:p14="http://schemas.microsoft.com/office/powerpoint/2010/main" val="3518738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7EFF83-B227-5D4C-AA37-046133063504}" type="slidenum">
              <a:rPr lang="en-US" smtClean="0"/>
              <a:t>6</a:t>
            </a:fld>
            <a:endParaRPr lang="en-US"/>
          </a:p>
        </p:txBody>
      </p:sp>
    </p:spTree>
    <p:extLst>
      <p:ext uri="{BB962C8B-B14F-4D97-AF65-F5344CB8AC3E}">
        <p14:creationId xmlns:p14="http://schemas.microsoft.com/office/powerpoint/2010/main" val="16597391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spcBef>
                <a:spcPct val="30000"/>
              </a:spcBef>
              <a:defRPr sz="1200">
                <a:solidFill>
                  <a:schemeClr val="tx1"/>
                </a:solidFill>
                <a:latin typeface="Calibri" panose="020F0502020204030204" pitchFamily="34" charset="0"/>
              </a:defRPr>
            </a:lvl1pPr>
            <a:lvl2pPr marL="742950" indent="-285750" defTabSz="915988" eaLnBrk="0" hangingPunct="0">
              <a:spcBef>
                <a:spcPct val="30000"/>
              </a:spcBef>
              <a:defRPr sz="1200">
                <a:solidFill>
                  <a:schemeClr val="tx1"/>
                </a:solidFill>
                <a:latin typeface="Calibri" panose="020F0502020204030204" pitchFamily="34" charset="0"/>
              </a:defRPr>
            </a:lvl2pPr>
            <a:lvl3pPr marL="1143000" indent="-228600" defTabSz="915988" eaLnBrk="0" hangingPunct="0">
              <a:spcBef>
                <a:spcPct val="30000"/>
              </a:spcBef>
              <a:defRPr sz="1200">
                <a:solidFill>
                  <a:schemeClr val="tx1"/>
                </a:solidFill>
                <a:latin typeface="Calibri" panose="020F0502020204030204" pitchFamily="34" charset="0"/>
              </a:defRPr>
            </a:lvl3pPr>
            <a:lvl4pPr marL="1600200" indent="-228600" defTabSz="915988" eaLnBrk="0" hangingPunct="0">
              <a:spcBef>
                <a:spcPct val="30000"/>
              </a:spcBef>
              <a:defRPr sz="1200">
                <a:solidFill>
                  <a:schemeClr val="tx1"/>
                </a:solidFill>
                <a:latin typeface="Calibri" panose="020F0502020204030204" pitchFamily="34" charset="0"/>
              </a:defRPr>
            </a:lvl4pPr>
            <a:lvl5pPr marL="2057400" indent="-228600" defTabSz="915988" eaLnBrk="0" hangingPunct="0">
              <a:spcBef>
                <a:spcPct val="30000"/>
              </a:spcBef>
              <a:defRPr sz="1200">
                <a:solidFill>
                  <a:schemeClr val="tx1"/>
                </a:solidFill>
                <a:latin typeface="Calibri" panose="020F0502020204030204" pitchFamily="34" charset="0"/>
              </a:defRPr>
            </a:lvl5pPr>
            <a:lvl6pPr marL="2514600"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1E19B2D0-69F6-43A2-802D-28838C2BA6C6}" type="slidenum">
              <a:rPr lang="da-DK" altLang="et-EE">
                <a:latin typeface="Arial" panose="020B0604020202020204" pitchFamily="34" charset="0"/>
              </a:rPr>
              <a:pPr eaLnBrk="1" hangingPunct="1">
                <a:spcBef>
                  <a:spcPct val="0"/>
                </a:spcBef>
              </a:pPr>
              <a:t>46</a:t>
            </a:fld>
            <a:endParaRPr lang="da-DK" altLang="et-EE">
              <a:latin typeface="Arial" panose="020B0604020202020204" pitchFamily="34" charset="0"/>
            </a:endParaRPr>
          </a:p>
        </p:txBody>
      </p:sp>
      <p:sp>
        <p:nvSpPr>
          <p:cNvPr id="141315" name="Rectangle 2"/>
          <p:cNvSpPr>
            <a:spLocks noGrp="1" noRot="1" noChangeAspect="1" noChangeArrowheads="1" noTextEdit="1"/>
          </p:cNvSpPr>
          <p:nvPr>
            <p:ph type="sldImg"/>
          </p:nvPr>
        </p:nvSpPr>
        <p:spPr bwMode="auto">
          <a:xfrm>
            <a:off x="455613" y="700088"/>
            <a:ext cx="6094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6" name="Rectangle 3"/>
          <p:cNvSpPr>
            <a:spLocks noGrp="1" noChangeArrowheads="1"/>
          </p:cNvSpPr>
          <p:nvPr>
            <p:ph type="body" idx="1"/>
          </p:nvPr>
        </p:nvSpPr>
        <p:spPr bwMode="auto">
          <a:xfrm>
            <a:off x="904875" y="4349750"/>
            <a:ext cx="5048250" cy="4094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t-EE">
              <a:latin typeface="Arial" panose="020B0604020202020204" pitchFamily="34" charset="0"/>
            </a:endParaRPr>
          </a:p>
        </p:txBody>
      </p:sp>
    </p:spTree>
    <p:extLst>
      <p:ext uri="{BB962C8B-B14F-4D97-AF65-F5344CB8AC3E}">
        <p14:creationId xmlns:p14="http://schemas.microsoft.com/office/powerpoint/2010/main" val="40072696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spcBef>
                <a:spcPct val="30000"/>
              </a:spcBef>
              <a:defRPr sz="1200">
                <a:solidFill>
                  <a:schemeClr val="tx1"/>
                </a:solidFill>
                <a:latin typeface="Calibri" panose="020F0502020204030204" pitchFamily="34" charset="0"/>
              </a:defRPr>
            </a:lvl1pPr>
            <a:lvl2pPr marL="742950" indent="-285750" defTabSz="915988" eaLnBrk="0" hangingPunct="0">
              <a:spcBef>
                <a:spcPct val="30000"/>
              </a:spcBef>
              <a:defRPr sz="1200">
                <a:solidFill>
                  <a:schemeClr val="tx1"/>
                </a:solidFill>
                <a:latin typeface="Calibri" panose="020F0502020204030204" pitchFamily="34" charset="0"/>
              </a:defRPr>
            </a:lvl2pPr>
            <a:lvl3pPr marL="1143000" indent="-228600" defTabSz="915988" eaLnBrk="0" hangingPunct="0">
              <a:spcBef>
                <a:spcPct val="30000"/>
              </a:spcBef>
              <a:defRPr sz="1200">
                <a:solidFill>
                  <a:schemeClr val="tx1"/>
                </a:solidFill>
                <a:latin typeface="Calibri" panose="020F0502020204030204" pitchFamily="34" charset="0"/>
              </a:defRPr>
            </a:lvl3pPr>
            <a:lvl4pPr marL="1600200" indent="-228600" defTabSz="915988" eaLnBrk="0" hangingPunct="0">
              <a:spcBef>
                <a:spcPct val="30000"/>
              </a:spcBef>
              <a:defRPr sz="1200">
                <a:solidFill>
                  <a:schemeClr val="tx1"/>
                </a:solidFill>
                <a:latin typeface="Calibri" panose="020F0502020204030204" pitchFamily="34" charset="0"/>
              </a:defRPr>
            </a:lvl4pPr>
            <a:lvl5pPr marL="2057400" indent="-228600" defTabSz="915988" eaLnBrk="0" hangingPunct="0">
              <a:spcBef>
                <a:spcPct val="30000"/>
              </a:spcBef>
              <a:defRPr sz="1200">
                <a:solidFill>
                  <a:schemeClr val="tx1"/>
                </a:solidFill>
                <a:latin typeface="Calibri" panose="020F0502020204030204" pitchFamily="34" charset="0"/>
              </a:defRPr>
            </a:lvl5pPr>
            <a:lvl6pPr marL="2514600"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1C1CCA52-9707-42C2-8EFC-F852B86BDFBE}" type="slidenum">
              <a:rPr lang="da-DK" altLang="et-EE">
                <a:latin typeface="Arial" panose="020B0604020202020204" pitchFamily="34" charset="0"/>
              </a:rPr>
              <a:pPr eaLnBrk="1" hangingPunct="1">
                <a:spcBef>
                  <a:spcPct val="0"/>
                </a:spcBef>
              </a:pPr>
              <a:t>47</a:t>
            </a:fld>
            <a:endParaRPr lang="da-DK" altLang="et-EE">
              <a:latin typeface="Arial" panose="020B0604020202020204" pitchFamily="34" charset="0"/>
            </a:endParaRPr>
          </a:p>
        </p:txBody>
      </p:sp>
      <p:sp>
        <p:nvSpPr>
          <p:cNvPr id="142339" name="Rectangle 2"/>
          <p:cNvSpPr>
            <a:spLocks noGrp="1" noRot="1" noChangeAspect="1" noChangeArrowheads="1" noTextEdit="1"/>
          </p:cNvSpPr>
          <p:nvPr>
            <p:ph type="sldImg"/>
          </p:nvPr>
        </p:nvSpPr>
        <p:spPr bwMode="auto">
          <a:xfrm>
            <a:off x="381000" y="682625"/>
            <a:ext cx="6102350" cy="34337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40" name="Rectangle 3"/>
          <p:cNvSpPr>
            <a:spLocks noGrp="1" noChangeArrowheads="1"/>
          </p:cNvSpPr>
          <p:nvPr>
            <p:ph type="body" idx="1"/>
          </p:nvPr>
        </p:nvSpPr>
        <p:spPr bwMode="auto">
          <a:xfrm>
            <a:off x="685800" y="4343400"/>
            <a:ext cx="5486400" cy="411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t-EE" sz="1000">
                <a:latin typeface="Arial" panose="020B0604020202020204" pitchFamily="34" charset="0"/>
              </a:rPr>
              <a:t>Ideas for adapting and improving your communication strategy when communicating with a person with a </a:t>
            </a:r>
            <a:r>
              <a:rPr lang="en-US" altLang="et-EE" sz="1000" u="sng">
                <a:latin typeface="Arial" panose="020B0604020202020204" pitchFamily="34" charset="0"/>
              </a:rPr>
              <a:t>high</a:t>
            </a:r>
            <a:r>
              <a:rPr lang="en-US" altLang="et-EE" sz="1000">
                <a:latin typeface="Arial" panose="020B0604020202020204" pitchFamily="34" charset="0"/>
              </a:rPr>
              <a:t> D, i, S or C.</a:t>
            </a:r>
          </a:p>
          <a:p>
            <a:pPr eaLnBrk="1" hangingPunct="1"/>
            <a:r>
              <a:rPr lang="en-US" altLang="et-EE" sz="1000">
                <a:latin typeface="Arial" panose="020B0604020202020204" pitchFamily="34" charset="0"/>
              </a:rPr>
              <a:t>You may use these ideas as a tool for preparing for both internal and external meetings. </a:t>
            </a:r>
          </a:p>
          <a:p>
            <a:pPr eaLnBrk="1" hangingPunct="1"/>
            <a:r>
              <a:rPr lang="en-US" altLang="et-EE" sz="1000">
                <a:latin typeface="Arial" panose="020B0604020202020204" pitchFamily="34" charset="0"/>
              </a:rPr>
              <a:t>Ask the participants to add suggestions of their own and to explain why the ideas listed above are important. E.g. “Why is it important to come quickly to the point when talking to a person with a D style?”</a:t>
            </a:r>
          </a:p>
          <a:p>
            <a:pPr eaLnBrk="1" hangingPunct="1"/>
            <a:endParaRPr lang="en-US" altLang="et-EE" sz="1000" b="1">
              <a:latin typeface="Arial" panose="020B0604020202020204" pitchFamily="34" charset="0"/>
            </a:endParaRPr>
          </a:p>
          <a:p>
            <a:pPr eaLnBrk="1" hangingPunct="1"/>
            <a:endParaRPr lang="en-US" altLang="et-EE" sz="1000">
              <a:latin typeface="Arial" panose="020B0604020202020204" pitchFamily="34" charset="0"/>
            </a:endParaRPr>
          </a:p>
        </p:txBody>
      </p:sp>
    </p:spTree>
    <p:extLst>
      <p:ext uri="{BB962C8B-B14F-4D97-AF65-F5344CB8AC3E}">
        <p14:creationId xmlns:p14="http://schemas.microsoft.com/office/powerpoint/2010/main" val="1233912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spcBef>
                <a:spcPct val="30000"/>
              </a:spcBef>
              <a:defRPr sz="1200">
                <a:solidFill>
                  <a:schemeClr val="tx1"/>
                </a:solidFill>
                <a:latin typeface="Calibri" panose="020F0502020204030204" pitchFamily="34" charset="0"/>
              </a:defRPr>
            </a:lvl1pPr>
            <a:lvl2pPr marL="742950" indent="-285750" defTabSz="915988" eaLnBrk="0" hangingPunct="0">
              <a:spcBef>
                <a:spcPct val="30000"/>
              </a:spcBef>
              <a:defRPr sz="1200">
                <a:solidFill>
                  <a:schemeClr val="tx1"/>
                </a:solidFill>
                <a:latin typeface="Calibri" panose="020F0502020204030204" pitchFamily="34" charset="0"/>
              </a:defRPr>
            </a:lvl2pPr>
            <a:lvl3pPr marL="1143000" indent="-228600" defTabSz="915988" eaLnBrk="0" hangingPunct="0">
              <a:spcBef>
                <a:spcPct val="30000"/>
              </a:spcBef>
              <a:defRPr sz="1200">
                <a:solidFill>
                  <a:schemeClr val="tx1"/>
                </a:solidFill>
                <a:latin typeface="Calibri" panose="020F0502020204030204" pitchFamily="34" charset="0"/>
              </a:defRPr>
            </a:lvl3pPr>
            <a:lvl4pPr marL="1600200" indent="-228600" defTabSz="915988" eaLnBrk="0" hangingPunct="0">
              <a:spcBef>
                <a:spcPct val="30000"/>
              </a:spcBef>
              <a:defRPr sz="1200">
                <a:solidFill>
                  <a:schemeClr val="tx1"/>
                </a:solidFill>
                <a:latin typeface="Calibri" panose="020F0502020204030204" pitchFamily="34" charset="0"/>
              </a:defRPr>
            </a:lvl4pPr>
            <a:lvl5pPr marL="2057400" indent="-228600" defTabSz="915988" eaLnBrk="0" hangingPunct="0">
              <a:spcBef>
                <a:spcPct val="30000"/>
              </a:spcBef>
              <a:defRPr sz="1200">
                <a:solidFill>
                  <a:schemeClr val="tx1"/>
                </a:solidFill>
                <a:latin typeface="Calibri" panose="020F0502020204030204" pitchFamily="34" charset="0"/>
              </a:defRPr>
            </a:lvl5pPr>
            <a:lvl6pPr marL="2514600"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E22A9078-0D1B-45C8-A405-72944CEE8FB6}" type="slidenum">
              <a:rPr lang="da-DK" altLang="et-EE">
                <a:latin typeface="Arial" panose="020B0604020202020204" pitchFamily="34" charset="0"/>
              </a:rPr>
              <a:pPr eaLnBrk="1" hangingPunct="1">
                <a:spcBef>
                  <a:spcPct val="0"/>
                </a:spcBef>
              </a:pPr>
              <a:t>48</a:t>
            </a:fld>
            <a:endParaRPr lang="da-DK" altLang="et-EE">
              <a:latin typeface="Arial" panose="020B0604020202020204" pitchFamily="34" charset="0"/>
            </a:endParaRPr>
          </a:p>
        </p:txBody>
      </p:sp>
      <p:sp>
        <p:nvSpPr>
          <p:cNvPr id="143363" name="Rectangle 2"/>
          <p:cNvSpPr>
            <a:spLocks noGrp="1" noRot="1" noChangeAspect="1" noChangeArrowheads="1" noTextEdit="1"/>
          </p:cNvSpPr>
          <p:nvPr>
            <p:ph type="sldImg"/>
          </p:nvPr>
        </p:nvSpPr>
        <p:spPr bwMode="auto">
          <a:xfrm>
            <a:off x="381000" y="682625"/>
            <a:ext cx="6102350" cy="34337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bwMode="auto">
          <a:xfrm>
            <a:off x="685800" y="4343400"/>
            <a:ext cx="5486400" cy="411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t-EE">
              <a:latin typeface="Arial" panose="020B0604020202020204" pitchFamily="34" charset="0"/>
            </a:endParaRPr>
          </a:p>
          <a:p>
            <a:pPr eaLnBrk="1" hangingPunct="1"/>
            <a:endParaRPr lang="en-US" altLang="et-EE">
              <a:latin typeface="Arial" panose="020B0604020202020204" pitchFamily="34" charset="0"/>
            </a:endParaRPr>
          </a:p>
        </p:txBody>
      </p:sp>
    </p:spTree>
    <p:extLst>
      <p:ext uri="{BB962C8B-B14F-4D97-AF65-F5344CB8AC3E}">
        <p14:creationId xmlns:p14="http://schemas.microsoft.com/office/powerpoint/2010/main" val="9202187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spcBef>
                <a:spcPct val="30000"/>
              </a:spcBef>
              <a:defRPr sz="1200">
                <a:solidFill>
                  <a:schemeClr val="tx1"/>
                </a:solidFill>
                <a:latin typeface="Calibri" panose="020F0502020204030204" pitchFamily="34" charset="0"/>
              </a:defRPr>
            </a:lvl1pPr>
            <a:lvl2pPr marL="742950" indent="-285750" defTabSz="915988" eaLnBrk="0" hangingPunct="0">
              <a:spcBef>
                <a:spcPct val="30000"/>
              </a:spcBef>
              <a:defRPr sz="1200">
                <a:solidFill>
                  <a:schemeClr val="tx1"/>
                </a:solidFill>
                <a:latin typeface="Calibri" panose="020F0502020204030204" pitchFamily="34" charset="0"/>
              </a:defRPr>
            </a:lvl2pPr>
            <a:lvl3pPr marL="1143000" indent="-228600" defTabSz="915988" eaLnBrk="0" hangingPunct="0">
              <a:spcBef>
                <a:spcPct val="30000"/>
              </a:spcBef>
              <a:defRPr sz="1200">
                <a:solidFill>
                  <a:schemeClr val="tx1"/>
                </a:solidFill>
                <a:latin typeface="Calibri" panose="020F0502020204030204" pitchFamily="34" charset="0"/>
              </a:defRPr>
            </a:lvl3pPr>
            <a:lvl4pPr marL="1600200" indent="-228600" defTabSz="915988" eaLnBrk="0" hangingPunct="0">
              <a:spcBef>
                <a:spcPct val="30000"/>
              </a:spcBef>
              <a:defRPr sz="1200">
                <a:solidFill>
                  <a:schemeClr val="tx1"/>
                </a:solidFill>
                <a:latin typeface="Calibri" panose="020F0502020204030204" pitchFamily="34" charset="0"/>
              </a:defRPr>
            </a:lvl4pPr>
            <a:lvl5pPr marL="2057400" indent="-228600" defTabSz="915988" eaLnBrk="0" hangingPunct="0">
              <a:spcBef>
                <a:spcPct val="30000"/>
              </a:spcBef>
              <a:defRPr sz="1200">
                <a:solidFill>
                  <a:schemeClr val="tx1"/>
                </a:solidFill>
                <a:latin typeface="Calibri" panose="020F0502020204030204" pitchFamily="34" charset="0"/>
              </a:defRPr>
            </a:lvl5pPr>
            <a:lvl6pPr marL="2514600"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104FD94D-B588-49D8-9460-61BA5CE24A48}" type="slidenum">
              <a:rPr lang="da-DK" altLang="et-EE">
                <a:latin typeface="Arial" panose="020B0604020202020204" pitchFamily="34" charset="0"/>
              </a:rPr>
              <a:pPr eaLnBrk="1" hangingPunct="1">
                <a:spcBef>
                  <a:spcPct val="0"/>
                </a:spcBef>
              </a:pPr>
              <a:t>49</a:t>
            </a:fld>
            <a:endParaRPr lang="da-DK" altLang="et-EE">
              <a:latin typeface="Arial" panose="020B0604020202020204" pitchFamily="34" charset="0"/>
            </a:endParaRPr>
          </a:p>
        </p:txBody>
      </p:sp>
      <p:sp>
        <p:nvSpPr>
          <p:cNvPr id="144387" name="Rectangle 2"/>
          <p:cNvSpPr>
            <a:spLocks noGrp="1" noRot="1" noChangeAspect="1" noChangeArrowheads="1" noTextEdit="1"/>
          </p:cNvSpPr>
          <p:nvPr>
            <p:ph type="sldImg"/>
          </p:nvPr>
        </p:nvSpPr>
        <p:spPr bwMode="auto">
          <a:xfrm>
            <a:off x="381000" y="682625"/>
            <a:ext cx="6102350" cy="34337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8" name="Rectangle 3"/>
          <p:cNvSpPr>
            <a:spLocks noGrp="1" noChangeArrowheads="1"/>
          </p:cNvSpPr>
          <p:nvPr>
            <p:ph type="body" idx="1"/>
          </p:nvPr>
        </p:nvSpPr>
        <p:spPr bwMode="auto">
          <a:xfrm>
            <a:off x="685800" y="4343400"/>
            <a:ext cx="5486400" cy="411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t-EE">
              <a:latin typeface="Arial" panose="020B0604020202020204" pitchFamily="34" charset="0"/>
            </a:endParaRPr>
          </a:p>
        </p:txBody>
      </p:sp>
    </p:spTree>
    <p:extLst>
      <p:ext uri="{BB962C8B-B14F-4D97-AF65-F5344CB8AC3E}">
        <p14:creationId xmlns:p14="http://schemas.microsoft.com/office/powerpoint/2010/main" val="12079596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spcBef>
                <a:spcPct val="30000"/>
              </a:spcBef>
              <a:defRPr sz="1200">
                <a:solidFill>
                  <a:schemeClr val="tx1"/>
                </a:solidFill>
                <a:latin typeface="Calibri" panose="020F0502020204030204" pitchFamily="34" charset="0"/>
              </a:defRPr>
            </a:lvl1pPr>
            <a:lvl2pPr marL="742950" indent="-285750" defTabSz="915988" eaLnBrk="0" hangingPunct="0">
              <a:spcBef>
                <a:spcPct val="30000"/>
              </a:spcBef>
              <a:defRPr sz="1200">
                <a:solidFill>
                  <a:schemeClr val="tx1"/>
                </a:solidFill>
                <a:latin typeface="Calibri" panose="020F0502020204030204" pitchFamily="34" charset="0"/>
              </a:defRPr>
            </a:lvl2pPr>
            <a:lvl3pPr marL="1143000" indent="-228600" defTabSz="915988" eaLnBrk="0" hangingPunct="0">
              <a:spcBef>
                <a:spcPct val="30000"/>
              </a:spcBef>
              <a:defRPr sz="1200">
                <a:solidFill>
                  <a:schemeClr val="tx1"/>
                </a:solidFill>
                <a:latin typeface="Calibri" panose="020F0502020204030204" pitchFamily="34" charset="0"/>
              </a:defRPr>
            </a:lvl3pPr>
            <a:lvl4pPr marL="1600200" indent="-228600" defTabSz="915988" eaLnBrk="0" hangingPunct="0">
              <a:spcBef>
                <a:spcPct val="30000"/>
              </a:spcBef>
              <a:defRPr sz="1200">
                <a:solidFill>
                  <a:schemeClr val="tx1"/>
                </a:solidFill>
                <a:latin typeface="Calibri" panose="020F0502020204030204" pitchFamily="34" charset="0"/>
              </a:defRPr>
            </a:lvl4pPr>
            <a:lvl5pPr marL="2057400" indent="-228600" defTabSz="915988" eaLnBrk="0" hangingPunct="0">
              <a:spcBef>
                <a:spcPct val="30000"/>
              </a:spcBef>
              <a:defRPr sz="1200">
                <a:solidFill>
                  <a:schemeClr val="tx1"/>
                </a:solidFill>
                <a:latin typeface="Calibri" panose="020F0502020204030204" pitchFamily="34" charset="0"/>
              </a:defRPr>
            </a:lvl5pPr>
            <a:lvl6pPr marL="2514600"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EB4DF83C-64DE-4F4F-BD76-199A6A6CD30B}" type="slidenum">
              <a:rPr lang="da-DK" altLang="et-EE">
                <a:latin typeface="Arial" panose="020B0604020202020204" pitchFamily="34" charset="0"/>
              </a:rPr>
              <a:pPr eaLnBrk="1" hangingPunct="1">
                <a:spcBef>
                  <a:spcPct val="0"/>
                </a:spcBef>
              </a:pPr>
              <a:t>50</a:t>
            </a:fld>
            <a:endParaRPr lang="da-DK" altLang="et-EE">
              <a:latin typeface="Arial" panose="020B0604020202020204" pitchFamily="34" charset="0"/>
            </a:endParaRPr>
          </a:p>
        </p:txBody>
      </p:sp>
      <p:sp>
        <p:nvSpPr>
          <p:cNvPr id="145411" name="Rectangle 2"/>
          <p:cNvSpPr>
            <a:spLocks noGrp="1" noRot="1" noChangeAspect="1" noChangeArrowheads="1" noTextEdit="1"/>
          </p:cNvSpPr>
          <p:nvPr>
            <p:ph type="sldImg"/>
          </p:nvPr>
        </p:nvSpPr>
        <p:spPr bwMode="auto">
          <a:xfrm>
            <a:off x="381000" y="682625"/>
            <a:ext cx="6102350" cy="34337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2" name="Rectangle 3"/>
          <p:cNvSpPr>
            <a:spLocks noGrp="1" noChangeArrowheads="1"/>
          </p:cNvSpPr>
          <p:nvPr>
            <p:ph type="body" idx="1"/>
          </p:nvPr>
        </p:nvSpPr>
        <p:spPr bwMode="auto">
          <a:xfrm>
            <a:off x="685800" y="4343400"/>
            <a:ext cx="5486400" cy="411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t-EE">
              <a:latin typeface="Arial" panose="020B0604020202020204" pitchFamily="34" charset="0"/>
            </a:endParaRPr>
          </a:p>
        </p:txBody>
      </p:sp>
    </p:spTree>
    <p:extLst>
      <p:ext uri="{BB962C8B-B14F-4D97-AF65-F5344CB8AC3E}">
        <p14:creationId xmlns:p14="http://schemas.microsoft.com/office/powerpoint/2010/main" val="1767020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endParaRPr lang="da-DK"/>
          </a:p>
        </p:txBody>
      </p:sp>
    </p:spTree>
    <p:extLst>
      <p:ext uri="{BB962C8B-B14F-4D97-AF65-F5344CB8AC3E}">
        <p14:creationId xmlns:p14="http://schemas.microsoft.com/office/powerpoint/2010/main" val="2385499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7EFF83-B227-5D4C-AA37-046133063504}" type="slidenum">
              <a:rPr lang="en-US" smtClean="0"/>
              <a:t>7</a:t>
            </a:fld>
            <a:endParaRPr lang="en-US"/>
          </a:p>
        </p:txBody>
      </p:sp>
    </p:spTree>
    <p:extLst>
      <p:ext uri="{BB962C8B-B14F-4D97-AF65-F5344CB8AC3E}">
        <p14:creationId xmlns:p14="http://schemas.microsoft.com/office/powerpoint/2010/main" val="2158498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7EFF83-B227-5D4C-AA37-046133063504}" type="slidenum">
              <a:rPr lang="en-US" smtClean="0"/>
              <a:t>8</a:t>
            </a:fld>
            <a:endParaRPr lang="en-US"/>
          </a:p>
        </p:txBody>
      </p:sp>
    </p:spTree>
    <p:extLst>
      <p:ext uri="{BB962C8B-B14F-4D97-AF65-F5344CB8AC3E}">
        <p14:creationId xmlns:p14="http://schemas.microsoft.com/office/powerpoint/2010/main" val="1205101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Psychological</a:t>
            </a:r>
            <a:r>
              <a:rPr lang="en-US" baseline="0" dirty="0"/>
              <a:t> model</a:t>
            </a:r>
          </a:p>
          <a:p>
            <a:endParaRPr lang="en-US" baseline="0" dirty="0"/>
          </a:p>
          <a:p>
            <a:r>
              <a:rPr lang="en-US" dirty="0"/>
              <a:t>Here are some alternate labels for the axes.</a:t>
            </a:r>
            <a:r>
              <a:rPr lang="en-US" baseline="0" dirty="0"/>
              <a:t>  </a:t>
            </a:r>
          </a:p>
          <a:p>
            <a:r>
              <a:rPr lang="en-US" baseline="0" dirty="0"/>
              <a:t>These are not Marston’s words – but are derivative. </a:t>
            </a:r>
          </a:p>
          <a:p>
            <a:r>
              <a:rPr lang="en-US" baseline="0" dirty="0"/>
              <a:t>They capture the essence of Marston’s theory.</a:t>
            </a:r>
          </a:p>
          <a:p>
            <a:r>
              <a:rPr lang="en-US" baseline="0" dirty="0"/>
              <a:t>These phrases help us understand the model better and why we behave the way we do.  </a:t>
            </a:r>
          </a:p>
          <a:p>
            <a:endParaRPr lang="en-US" baseline="0" dirty="0"/>
          </a:p>
          <a:p>
            <a:r>
              <a:rPr lang="en-US" baseline="0" dirty="0"/>
              <a:t>N-S axis – “Relationship to the environment”</a:t>
            </a:r>
          </a:p>
          <a:p>
            <a:r>
              <a:rPr lang="en-US" baseline="0" dirty="0"/>
              <a:t>E-W axis – “Perception of the environment”</a:t>
            </a:r>
          </a:p>
          <a:p>
            <a:endParaRPr lang="en-US" baseline="0" dirty="0"/>
          </a:p>
          <a:p>
            <a:r>
              <a:rPr lang="en-US" baseline="0" dirty="0"/>
              <a:t>Why D is dominating? It comes from how he perceives the environment and how he sees himself in the environment (stronger than environment). As D sees environment unfavorable he needs to control it in order to change it to favorable. Others see it as Dominance.</a:t>
            </a:r>
          </a:p>
          <a:p>
            <a:endParaRPr lang="en-US" baseline="0" dirty="0"/>
          </a:p>
          <a:p>
            <a:r>
              <a:rPr lang="en-US" baseline="0" dirty="0"/>
              <a:t>I wants to create more of the same environment, cause they feel good there.</a:t>
            </a:r>
            <a:endParaRPr lang="da-DK" dirty="0"/>
          </a:p>
        </p:txBody>
      </p:sp>
      <p:sp>
        <p:nvSpPr>
          <p:cNvPr id="6" name="Date Placeholder 5"/>
          <p:cNvSpPr>
            <a:spLocks noGrp="1"/>
          </p:cNvSpPr>
          <p:nvPr>
            <p:ph type="dt" idx="11"/>
          </p:nvPr>
        </p:nvSpPr>
        <p:spPr/>
        <p:txBody>
          <a:bodyPr/>
          <a:lstStyle/>
          <a:p>
            <a:endParaRPr lang="da-DK"/>
          </a:p>
        </p:txBody>
      </p:sp>
    </p:spTree>
    <p:extLst>
      <p:ext uri="{BB962C8B-B14F-4D97-AF65-F5344CB8AC3E}">
        <p14:creationId xmlns:p14="http://schemas.microsoft.com/office/powerpoint/2010/main" val="3865923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42">
              <a:defRPr/>
            </a:pPr>
            <a:r>
              <a:rPr lang="en-US" dirty="0"/>
              <a:t>These “characteristics” are a</a:t>
            </a:r>
            <a:r>
              <a:rPr lang="en-US" baseline="0" dirty="0"/>
              <a:t> quick and easy way to describe each of the four styles. </a:t>
            </a:r>
          </a:p>
          <a:p>
            <a:pPr defTabSz="914342">
              <a:defRPr/>
            </a:pPr>
            <a:endParaRPr lang="en-US" baseline="0" dirty="0"/>
          </a:p>
          <a:p>
            <a:pPr defTabSz="914342">
              <a:defRPr/>
            </a:pPr>
            <a:r>
              <a:rPr lang="en-US" baseline="0" dirty="0"/>
              <a:t>These words are chosen based on our research because they correlate well with the 4 scales.</a:t>
            </a:r>
          </a:p>
          <a:p>
            <a:pPr defTabSz="914342">
              <a:defRPr/>
            </a:pPr>
            <a:endParaRPr lang="da-DK" dirty="0"/>
          </a:p>
          <a:p>
            <a:endParaRPr lang="da-DK" dirty="0"/>
          </a:p>
        </p:txBody>
      </p:sp>
      <p:sp>
        <p:nvSpPr>
          <p:cNvPr id="6" name="Date Placeholder 5"/>
          <p:cNvSpPr>
            <a:spLocks noGrp="1"/>
          </p:cNvSpPr>
          <p:nvPr>
            <p:ph type="dt" idx="11"/>
          </p:nvPr>
        </p:nvSpPr>
        <p:spPr/>
        <p:txBody>
          <a:bodyPr/>
          <a:lstStyle/>
          <a:p>
            <a:endParaRPr lang="da-DK"/>
          </a:p>
        </p:txBody>
      </p:sp>
    </p:spTree>
    <p:extLst>
      <p:ext uri="{BB962C8B-B14F-4D97-AF65-F5344CB8AC3E}">
        <p14:creationId xmlns:p14="http://schemas.microsoft.com/office/powerpoint/2010/main" val="677103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a:t>
            </a:r>
            <a:r>
              <a:rPr lang="en-US" baseline="0" dirty="0"/>
              <a:t> shows us that there is a variety of ways to label the axes.</a:t>
            </a:r>
          </a:p>
          <a:p>
            <a:r>
              <a:rPr lang="en-US" baseline="0" dirty="0"/>
              <a:t>No single set of works describe every feature of the different axes/dimensions</a:t>
            </a:r>
          </a:p>
          <a:p>
            <a:r>
              <a:rPr lang="en-US" baseline="0" dirty="0"/>
              <a:t>These words are trait/behavior words.</a:t>
            </a:r>
          </a:p>
          <a:p>
            <a:endParaRPr lang="en-US" dirty="0"/>
          </a:p>
          <a:p>
            <a:endParaRPr lang="en-US" dirty="0"/>
          </a:p>
          <a:p>
            <a:r>
              <a:rPr lang="en-US" dirty="0"/>
              <a:t>We use these labels most often because they are </a:t>
            </a:r>
            <a:r>
              <a:rPr lang="en-US" b="1" dirty="0"/>
              <a:t>easy to understand</a:t>
            </a:r>
            <a:r>
              <a:rPr lang="en-US" b="1" baseline="0" dirty="0"/>
              <a:t> </a:t>
            </a:r>
            <a:r>
              <a:rPr lang="en-US" baseline="0" dirty="0"/>
              <a:t>and </a:t>
            </a:r>
            <a:r>
              <a:rPr lang="en-US" b="1" baseline="0" dirty="0"/>
              <a:t>correlate highly with the model </a:t>
            </a:r>
            <a:r>
              <a:rPr lang="en-US" baseline="0" dirty="0"/>
              <a:t>and are </a:t>
            </a:r>
            <a:r>
              <a:rPr lang="en-US" b="1" baseline="0" dirty="0"/>
              <a:t>socially desirable labels </a:t>
            </a:r>
            <a:r>
              <a:rPr lang="en-US" baseline="0" dirty="0"/>
              <a:t>– without negative connotation.</a:t>
            </a:r>
            <a:r>
              <a:rPr lang="da-DK" baseline="0" dirty="0"/>
              <a:t>  Also as we will see – these are more </a:t>
            </a:r>
            <a:r>
              <a:rPr lang="da-DK" b="1" baseline="0" dirty="0"/>
              <a:t>contemporary </a:t>
            </a:r>
            <a:r>
              <a:rPr lang="da-DK" b="0" baseline="0" dirty="0"/>
              <a:t>l</a:t>
            </a:r>
            <a:r>
              <a:rPr lang="da-DK" baseline="0" dirty="0"/>
              <a:t>abels.  We aim to use everyday language so it is easy to relate to.</a:t>
            </a:r>
            <a:endParaRPr lang="da-DK" dirty="0"/>
          </a:p>
        </p:txBody>
      </p:sp>
      <p:sp>
        <p:nvSpPr>
          <p:cNvPr id="6" name="Date Placeholder 5"/>
          <p:cNvSpPr>
            <a:spLocks noGrp="1"/>
          </p:cNvSpPr>
          <p:nvPr>
            <p:ph type="dt" idx="11"/>
          </p:nvPr>
        </p:nvSpPr>
        <p:spPr/>
        <p:txBody>
          <a:bodyPr/>
          <a:lstStyle/>
          <a:p>
            <a:endParaRPr lang="da-DK"/>
          </a:p>
        </p:txBody>
      </p:sp>
    </p:spTree>
    <p:extLst>
      <p:ext uri="{BB962C8B-B14F-4D97-AF65-F5344CB8AC3E}">
        <p14:creationId xmlns:p14="http://schemas.microsoft.com/office/powerpoint/2010/main" val="42165330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6" name="Picture 5" descr="ED-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60669" y="2637591"/>
            <a:ext cx="2270760" cy="728472"/>
          </a:xfrm>
          <a:prstGeom prst="rect">
            <a:avLst/>
          </a:prstGeom>
        </p:spPr>
      </p:pic>
      <p:sp>
        <p:nvSpPr>
          <p:cNvPr id="3" name="Text Placeholder 2"/>
          <p:cNvSpPr>
            <a:spLocks noGrp="1"/>
          </p:cNvSpPr>
          <p:nvPr>
            <p:ph type="body" sz="quarter" idx="12"/>
          </p:nvPr>
        </p:nvSpPr>
        <p:spPr>
          <a:xfrm>
            <a:off x="347663" y="628650"/>
            <a:ext cx="8488362" cy="889000"/>
          </a:xfrm>
          <a:prstGeom prst="rect">
            <a:avLst/>
          </a:prstGeom>
        </p:spPr>
        <p:txBody>
          <a:bodyPr anchor="ctr">
            <a:normAutofit/>
          </a:bodyPr>
          <a:lstStyle>
            <a:lvl1pPr marL="0" indent="0" algn="ctr">
              <a:buNone/>
              <a:defRPr sz="4500" b="1" i="0" spc="-38" baseline="0">
                <a:solidFill>
                  <a:srgbClr val="0A93D3"/>
                </a:solidFill>
                <a:latin typeface="+mj-lt"/>
                <a:ea typeface="Muli" charset="0"/>
                <a:cs typeface="Muli" charset="0"/>
              </a:defRPr>
            </a:lvl1pPr>
            <a:lvl2pPr marL="457189" indent="0">
              <a:buNone/>
              <a:defRPr/>
            </a:lvl2pPr>
            <a:lvl3pPr marL="914378" indent="0">
              <a:buNone/>
              <a:defRPr/>
            </a:lvl3pPr>
            <a:lvl4pPr marL="1371566" indent="0">
              <a:buNone/>
              <a:defRPr/>
            </a:lvl4pPr>
            <a:lvl5pPr marL="1828754" indent="0">
              <a:buNone/>
              <a:defRPr/>
            </a:lvl5pPr>
          </a:lstStyle>
          <a:p>
            <a:pPr lvl="0"/>
            <a:endParaRPr lang="en-US" dirty="0"/>
          </a:p>
        </p:txBody>
      </p:sp>
      <p:sp>
        <p:nvSpPr>
          <p:cNvPr id="5" name="Text Placeholder 4"/>
          <p:cNvSpPr>
            <a:spLocks noGrp="1"/>
          </p:cNvSpPr>
          <p:nvPr>
            <p:ph type="body" sz="quarter" idx="13"/>
          </p:nvPr>
        </p:nvSpPr>
        <p:spPr>
          <a:xfrm>
            <a:off x="347663" y="1613482"/>
            <a:ext cx="8488362" cy="533399"/>
          </a:xfrm>
          <a:prstGeom prst="rect">
            <a:avLst/>
          </a:prstGeom>
        </p:spPr>
        <p:txBody>
          <a:bodyPr>
            <a:normAutofit/>
          </a:bodyPr>
          <a:lstStyle>
            <a:lvl1pPr marL="0" indent="0" algn="ctr">
              <a:buNone/>
              <a:defRPr sz="2700" b="0" i="0">
                <a:solidFill>
                  <a:schemeClr val="accent4"/>
                </a:solidFill>
                <a:latin typeface="+mj-lt"/>
                <a:ea typeface="Muli" charset="0"/>
                <a:cs typeface="Muli" charset="0"/>
              </a:defRPr>
            </a:lvl1pPr>
            <a:lvl2pPr marL="457189" indent="0">
              <a:buNone/>
              <a:defRPr/>
            </a:lvl2pPr>
            <a:lvl3pPr marL="914378" indent="0">
              <a:buNone/>
              <a:defRPr/>
            </a:lvl3pPr>
            <a:lvl4pPr marL="1371566" indent="0">
              <a:buNone/>
              <a:defRPr/>
            </a:lvl4pPr>
            <a:lvl5pPr marL="1828754" indent="0">
              <a:buNone/>
              <a:defRPr/>
            </a:lvl5pPr>
          </a:lstStyle>
          <a:p>
            <a:pPr lvl="0"/>
            <a:endParaRPr lang="en-US" dirty="0"/>
          </a:p>
        </p:txBody>
      </p:sp>
    </p:spTree>
    <p:extLst>
      <p:ext uri="{BB962C8B-B14F-4D97-AF65-F5344CB8AC3E}">
        <p14:creationId xmlns:p14="http://schemas.microsoft.com/office/powerpoint/2010/main" val="87269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57200" y="2020492"/>
            <a:ext cx="8303223" cy="1102519"/>
          </a:xfrm>
        </p:spPr>
        <p:txBody>
          <a:bodyPr>
            <a:noAutofit/>
          </a:bodyPr>
          <a:lstStyle>
            <a:lvl1pPr>
              <a:lnSpc>
                <a:spcPts val="6375"/>
              </a:lnSpc>
              <a:defRPr sz="6000">
                <a:solidFill>
                  <a:schemeClr val="bg1"/>
                </a:solidFill>
              </a:defRPr>
            </a:lvl1pPr>
          </a:lstStyle>
          <a:p>
            <a:r>
              <a:rPr lang="en-US" dirty="0"/>
              <a:t>Click to edit Master title style</a:t>
            </a:r>
          </a:p>
        </p:txBody>
      </p:sp>
      <p:pic>
        <p:nvPicPr>
          <p:cNvPr id="8" name="Picture 7"/>
          <p:cNvPicPr>
            <a:picLocks noChangeAspect="1"/>
          </p:cNvPicPr>
          <p:nvPr userDrawn="1"/>
        </p:nvPicPr>
        <p:blipFill>
          <a:blip r:embed="rId3"/>
          <a:stretch>
            <a:fillRect/>
          </a:stretch>
        </p:blipFill>
        <p:spPr>
          <a:xfrm>
            <a:off x="7326703" y="4601311"/>
            <a:ext cx="1433720" cy="528696"/>
          </a:xfrm>
          <a:prstGeom prst="rect">
            <a:avLst/>
          </a:prstGeom>
        </p:spPr>
      </p:pic>
    </p:spTree>
    <p:extLst>
      <p:ext uri="{BB962C8B-B14F-4D97-AF65-F5344CB8AC3E}">
        <p14:creationId xmlns:p14="http://schemas.microsoft.com/office/powerpoint/2010/main" val="89209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57200" y="2020492"/>
            <a:ext cx="8303223" cy="1102519"/>
          </a:xfrm>
        </p:spPr>
        <p:txBody>
          <a:bodyPr>
            <a:noAutofit/>
          </a:bodyPr>
          <a:lstStyle>
            <a:lvl1pPr>
              <a:lnSpc>
                <a:spcPts val="6375"/>
              </a:lnSpc>
              <a:defRPr sz="6000">
                <a:solidFill>
                  <a:schemeClr val="bg1"/>
                </a:solidFill>
              </a:defRPr>
            </a:lvl1pPr>
          </a:lstStyle>
          <a:p>
            <a:r>
              <a:rPr lang="en-US" dirty="0"/>
              <a:t>Click to edit Master title style</a:t>
            </a:r>
          </a:p>
        </p:txBody>
      </p:sp>
      <p:pic>
        <p:nvPicPr>
          <p:cNvPr id="8" name="Picture 7"/>
          <p:cNvPicPr>
            <a:picLocks noChangeAspect="1"/>
          </p:cNvPicPr>
          <p:nvPr userDrawn="1"/>
        </p:nvPicPr>
        <p:blipFill>
          <a:blip r:embed="rId3"/>
          <a:stretch>
            <a:fillRect/>
          </a:stretch>
        </p:blipFill>
        <p:spPr>
          <a:xfrm>
            <a:off x="7326703" y="4601311"/>
            <a:ext cx="1433720" cy="528696"/>
          </a:xfrm>
          <a:prstGeom prst="rect">
            <a:avLst/>
          </a:prstGeom>
        </p:spPr>
      </p:pic>
    </p:spTree>
    <p:extLst>
      <p:ext uri="{BB962C8B-B14F-4D97-AF65-F5344CB8AC3E}">
        <p14:creationId xmlns:p14="http://schemas.microsoft.com/office/powerpoint/2010/main" val="177248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57200" y="2020492"/>
            <a:ext cx="8303223" cy="1102519"/>
          </a:xfrm>
        </p:spPr>
        <p:txBody>
          <a:bodyPr>
            <a:noAutofit/>
          </a:bodyPr>
          <a:lstStyle>
            <a:lvl1pPr>
              <a:lnSpc>
                <a:spcPts val="6375"/>
              </a:lnSpc>
              <a:defRPr sz="6000">
                <a:solidFill>
                  <a:schemeClr val="bg1"/>
                </a:solidFill>
              </a:defRPr>
            </a:lvl1pPr>
          </a:lstStyle>
          <a:p>
            <a:r>
              <a:rPr lang="en-US" dirty="0"/>
              <a:t>Click to edit Master title style</a:t>
            </a:r>
          </a:p>
        </p:txBody>
      </p:sp>
      <p:pic>
        <p:nvPicPr>
          <p:cNvPr id="8" name="Picture 7"/>
          <p:cNvPicPr>
            <a:picLocks noChangeAspect="1"/>
          </p:cNvPicPr>
          <p:nvPr userDrawn="1"/>
        </p:nvPicPr>
        <p:blipFill>
          <a:blip r:embed="rId3"/>
          <a:stretch>
            <a:fillRect/>
          </a:stretch>
        </p:blipFill>
        <p:spPr>
          <a:xfrm>
            <a:off x="7326703" y="4601311"/>
            <a:ext cx="1433720" cy="528696"/>
          </a:xfrm>
          <a:prstGeom prst="rect">
            <a:avLst/>
          </a:prstGeom>
        </p:spPr>
      </p:pic>
    </p:spTree>
    <p:extLst>
      <p:ext uri="{BB962C8B-B14F-4D97-AF65-F5344CB8AC3E}">
        <p14:creationId xmlns:p14="http://schemas.microsoft.com/office/powerpoint/2010/main" val="393680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8_Title and Content">
    <p:bg>
      <p:bgPr>
        <a:blipFill dpi="0" rotWithShape="1">
          <a:blip r:embed="rId2">
            <a:alphaModFix amt="49000"/>
            <a:extLst>
              <a:ext uri="{BEBA8EAE-BF5A-486C-A8C5-ECC9F3942E4B}">
                <a14:imgProps xmlns:a14="http://schemas.microsoft.com/office/drawing/2010/main">
                  <a14:imgLayer>
                    <a14:imgEffect>
                      <a14:sharpenSoften amount="16000"/>
                    </a14:imgEffect>
                    <a14:imgEffect>
                      <a14:brightnessContrast contrast="1000"/>
                    </a14:imgEffect>
                  </a14:imgLayer>
                </a14:imgProps>
              </a:ext>
            </a:extLst>
          </a:blip>
          <a:srcRect/>
          <a:stretch>
            <a:fillRect t="-5000" b="-10000"/>
          </a:stretch>
        </a:blip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57200" y="2020492"/>
            <a:ext cx="8303223" cy="1102519"/>
          </a:xfrm>
        </p:spPr>
        <p:txBody>
          <a:bodyPr>
            <a:noAutofit/>
          </a:bodyPr>
          <a:lstStyle>
            <a:lvl1pPr>
              <a:lnSpc>
                <a:spcPts val="6375"/>
              </a:lnSpc>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78297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da-DK"/>
          </a:p>
        </p:txBody>
      </p:sp>
      <p:sp>
        <p:nvSpPr>
          <p:cNvPr id="4" name="Date Placeholder 3"/>
          <p:cNvSpPr>
            <a:spLocks noGrp="1"/>
          </p:cNvSpPr>
          <p:nvPr>
            <p:ph type="dt" sz="half" idx="10"/>
          </p:nvPr>
        </p:nvSpPr>
        <p:spPr/>
        <p:txBody>
          <a:bodyPr/>
          <a:lstStyle/>
          <a:p>
            <a:endParaRPr lang="da-DK" dirty="0"/>
          </a:p>
        </p:txBody>
      </p:sp>
      <p:sp>
        <p:nvSpPr>
          <p:cNvPr id="5" name="Title 4">
            <a:extLst>
              <a:ext uri="{FF2B5EF4-FFF2-40B4-BE49-F238E27FC236}">
                <a16:creationId xmlns:a16="http://schemas.microsoft.com/office/drawing/2014/main" id="{370EDA81-162A-6148-A23C-2FF567A70D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6740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da-DK" dirty="0"/>
          </a:p>
        </p:txBody>
      </p:sp>
    </p:spTree>
    <p:extLst>
      <p:ext uri="{BB962C8B-B14F-4D97-AF65-F5344CB8AC3E}">
        <p14:creationId xmlns:p14="http://schemas.microsoft.com/office/powerpoint/2010/main" val="83537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Date Placeholder 2"/>
          <p:cNvSpPr>
            <a:spLocks noGrp="1"/>
          </p:cNvSpPr>
          <p:nvPr>
            <p:ph type="dt" sz="half" idx="10"/>
          </p:nvPr>
        </p:nvSpPr>
        <p:spPr/>
        <p:txBody>
          <a:bodyPr/>
          <a:lstStyle/>
          <a:p>
            <a:endParaRPr lang="da-DK" dirty="0"/>
          </a:p>
        </p:txBody>
      </p:sp>
      <p:sp>
        <p:nvSpPr>
          <p:cNvPr id="4" name="Footer Placeholder 3"/>
          <p:cNvSpPr>
            <a:spLocks noGrp="1"/>
          </p:cNvSpPr>
          <p:nvPr>
            <p:ph type="ftr" sz="quarter" idx="11"/>
          </p:nvPr>
        </p:nvSpPr>
        <p:spPr/>
        <p:txBody>
          <a:bodyPr/>
          <a:lstStyle/>
          <a:p>
            <a:endParaRPr lang="da-DK" dirty="0"/>
          </a:p>
        </p:txBody>
      </p:sp>
      <p:sp>
        <p:nvSpPr>
          <p:cNvPr id="5" name="Slide Number Placeholder 4"/>
          <p:cNvSpPr>
            <a:spLocks noGrp="1"/>
          </p:cNvSpPr>
          <p:nvPr>
            <p:ph type="sldNum" sz="quarter" idx="12"/>
          </p:nvPr>
        </p:nvSpPr>
        <p:spPr>
          <a:xfrm>
            <a:off x="7010400" y="4781551"/>
            <a:ext cx="2133600" cy="274637"/>
          </a:xfrm>
        </p:spPr>
        <p:txBody>
          <a:bodyPr/>
          <a:lstStyle>
            <a:lvl1pPr>
              <a:defRPr>
                <a:solidFill>
                  <a:schemeClr val="bg1"/>
                </a:solidFill>
              </a:defRPr>
            </a:lvl1pPr>
          </a:lstStyle>
          <a:p>
            <a:fld id="{5C7DC223-A699-4292-8854-1321CB05B1BD}" type="slidenum">
              <a:rPr lang="da-DK" smtClean="0"/>
              <a:pPr/>
              <a:t>‹#›</a:t>
            </a:fld>
            <a:endParaRPr lang="da-DK"/>
          </a:p>
        </p:txBody>
      </p:sp>
    </p:spTree>
    <p:extLst>
      <p:ext uri="{BB962C8B-B14F-4D97-AF65-F5344CB8AC3E}">
        <p14:creationId xmlns:p14="http://schemas.microsoft.com/office/powerpoint/2010/main" val="2630718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6B84CB-2E92-409E-82EF-2BAA392FF732}" type="datetime1">
              <a:rPr lang="da-DK" smtClean="0"/>
              <a:t>30-03-2021</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a:xfrm>
            <a:off x="7009391" y="4781550"/>
            <a:ext cx="2133600" cy="274637"/>
          </a:xfrm>
        </p:spPr>
        <p:txBody>
          <a:bodyPr/>
          <a:lstStyle>
            <a:lvl1pPr>
              <a:defRPr>
                <a:solidFill>
                  <a:schemeClr val="bg1"/>
                </a:solidFill>
              </a:defRPr>
            </a:lvl1pPr>
          </a:lstStyle>
          <a:p>
            <a:fld id="{5C7DC223-A699-4292-8854-1321CB05B1BD}" type="slidenum">
              <a:rPr lang="da-DK" smtClean="0"/>
              <a:pPr/>
              <a:t>‹#›</a:t>
            </a:fld>
            <a:endParaRPr lang="da-DK"/>
          </a:p>
        </p:txBody>
      </p:sp>
    </p:spTree>
    <p:extLst>
      <p:ext uri="{BB962C8B-B14F-4D97-AF65-F5344CB8AC3E}">
        <p14:creationId xmlns:p14="http://schemas.microsoft.com/office/powerpoint/2010/main" val="22723890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Date Placeholder 4"/>
          <p:cNvSpPr>
            <a:spLocks noGrp="1"/>
          </p:cNvSpPr>
          <p:nvPr>
            <p:ph type="dt" sz="half" idx="10"/>
          </p:nvPr>
        </p:nvSpPr>
        <p:spPr/>
        <p:txBody>
          <a:bodyPr/>
          <a:lstStyle/>
          <a:p>
            <a:fld id="{E67D8360-A296-4BAA-AA56-ECD249945E99}" type="datetime1">
              <a:rPr lang="da-DK" smtClean="0"/>
              <a:t>30-03-2021</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a:xfrm>
            <a:off x="7010400" y="4781550"/>
            <a:ext cx="2133600" cy="274637"/>
          </a:xfrm>
        </p:spPr>
        <p:txBody>
          <a:bodyPr/>
          <a:lstStyle>
            <a:lvl1pPr>
              <a:defRPr>
                <a:solidFill>
                  <a:schemeClr val="bg1"/>
                </a:solidFill>
              </a:defRPr>
            </a:lvl1pPr>
          </a:lstStyle>
          <a:p>
            <a:fld id="{5C7DC223-A699-4292-8854-1321CB05B1BD}" type="slidenum">
              <a:rPr lang="da-DK" smtClean="0"/>
              <a:pPr/>
              <a:t>‹#›</a:t>
            </a:fld>
            <a:endParaRPr lang="da-DK"/>
          </a:p>
        </p:txBody>
      </p:sp>
    </p:spTree>
    <p:extLst>
      <p:ext uri="{BB962C8B-B14F-4D97-AF65-F5344CB8AC3E}">
        <p14:creationId xmlns:p14="http://schemas.microsoft.com/office/powerpoint/2010/main" val="625126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Mai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A93D3"/>
                </a:solidFill>
              </a:defRPr>
            </a:lvl1pPr>
          </a:lstStyle>
          <a:p>
            <a:r>
              <a:rPr lang="en-GB"/>
              <a:t>Click to edit Master title style</a:t>
            </a:r>
            <a:endParaRPr lang="en-US" dirty="0"/>
          </a:p>
        </p:txBody>
      </p:sp>
      <p:sp>
        <p:nvSpPr>
          <p:cNvPr id="5" name="Slide Number Placeholder 4"/>
          <p:cNvSpPr>
            <a:spLocks noGrp="1"/>
          </p:cNvSpPr>
          <p:nvPr>
            <p:ph type="sldNum" sz="quarter" idx="12"/>
          </p:nvPr>
        </p:nvSpPr>
        <p:spPr>
          <a:xfrm>
            <a:off x="457200" y="4767264"/>
            <a:ext cx="2133600" cy="273844"/>
          </a:xfrm>
          <a:prstGeom prst="rect">
            <a:avLst/>
          </a:prstGeom>
        </p:spPr>
        <p:txBody>
          <a:bodyPr/>
          <a:lstStyle>
            <a:lvl1pPr>
              <a:defRPr>
                <a:solidFill>
                  <a:srgbClr val="7FA5B4"/>
                </a:solidFill>
              </a:defRPr>
            </a:lvl1pPr>
          </a:lstStyle>
          <a:p>
            <a:fld id="{1BFE01A1-191A-AC45-9A3D-4C4462192ADA}" type="slidenum">
              <a:rPr lang="en-US" smtClean="0"/>
              <a:pPr/>
              <a:t>‹#›</a:t>
            </a:fld>
            <a:endParaRPr lang="en-US" dirty="0"/>
          </a:p>
        </p:txBody>
      </p:sp>
      <p:sp>
        <p:nvSpPr>
          <p:cNvPr id="9" name="Content Placeholder 2"/>
          <p:cNvSpPr>
            <a:spLocks noGrp="1"/>
          </p:cNvSpPr>
          <p:nvPr>
            <p:ph idx="1"/>
          </p:nvPr>
        </p:nvSpPr>
        <p:spPr>
          <a:xfrm>
            <a:off x="457200" y="1200151"/>
            <a:ext cx="8229600" cy="3394472"/>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700031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A93D3"/>
                </a:solidFill>
              </a:defRPr>
            </a:lvl1pPr>
          </a:lstStyle>
          <a:p>
            <a:r>
              <a:rPr lang="en-US" dirty="0"/>
              <a:t>Click to edit Master title style</a:t>
            </a:r>
          </a:p>
        </p:txBody>
      </p:sp>
      <p:sp>
        <p:nvSpPr>
          <p:cNvPr id="4" name="Content Placeholder 3"/>
          <p:cNvSpPr>
            <a:spLocks noGrp="1"/>
          </p:cNvSpPr>
          <p:nvPr>
            <p:ph sz="quarter" idx="13"/>
          </p:nvPr>
        </p:nvSpPr>
        <p:spPr>
          <a:xfrm>
            <a:off x="457200" y="1200369"/>
            <a:ext cx="8229600" cy="3379513"/>
          </a:xfrm>
          <a:prstGeom prst="rect">
            <a:avLst/>
          </a:prstGeom>
        </p:spPr>
        <p:txBody>
          <a:bodyPr/>
          <a:lstStyle>
            <a:lvl1pPr>
              <a:buClr>
                <a:schemeClr val="tx2"/>
              </a:buClr>
              <a:buSzPct val="120000"/>
              <a:defRPr sz="3000" b="0" i="0">
                <a:solidFill>
                  <a:schemeClr val="accent4"/>
                </a:solidFill>
                <a:latin typeface="+mj-lt"/>
                <a:ea typeface="Muli" charset="0"/>
                <a:cs typeface="Muli" charset="0"/>
              </a:defRPr>
            </a:lvl1pPr>
            <a:lvl2pPr>
              <a:defRPr sz="2400" b="0" i="0">
                <a:solidFill>
                  <a:schemeClr val="accent4"/>
                </a:solidFill>
                <a:latin typeface="+mj-lt"/>
                <a:ea typeface="Muli" charset="0"/>
                <a:cs typeface="Muli" charset="0"/>
              </a:defRPr>
            </a:lvl2pPr>
            <a:lvl3pPr>
              <a:defRPr sz="1800" b="0" i="0">
                <a:solidFill>
                  <a:schemeClr val="accent4"/>
                </a:solidFill>
                <a:latin typeface="+mj-lt"/>
                <a:ea typeface="Muli" charset="0"/>
                <a:cs typeface="Muli" charset="0"/>
              </a:defRPr>
            </a:lvl3pPr>
            <a:lvl4pPr>
              <a:defRPr sz="1500" b="0" i="0">
                <a:solidFill>
                  <a:schemeClr val="accent4"/>
                </a:solidFill>
                <a:latin typeface="+mj-lt"/>
                <a:ea typeface="Muli" charset="0"/>
                <a:cs typeface="Muli" charset="0"/>
              </a:defRPr>
            </a:lvl4pPr>
            <a:lvl5pPr>
              <a:defRPr sz="1350" b="0" i="0">
                <a:solidFill>
                  <a:schemeClr val="accent4"/>
                </a:solidFill>
                <a:latin typeface="+mj-lt"/>
                <a:ea typeface="Muli" charset="0"/>
                <a:cs typeface="Mu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601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2 Column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solidFill>
                  <a:srgbClr val="0A93D3"/>
                </a:solidFill>
              </a:defRPr>
            </a:lvl1pPr>
          </a:lstStyle>
          <a:p>
            <a:r>
              <a:rPr lang="en-GB"/>
              <a:t>Click to edit Master title style</a:t>
            </a:r>
            <a:endParaRPr lang="en-US" dirty="0"/>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lgn="ctr">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Slide Number Placeholder 8"/>
          <p:cNvSpPr>
            <a:spLocks noGrp="1"/>
          </p:cNvSpPr>
          <p:nvPr>
            <p:ph type="sldNum" sz="quarter" idx="12"/>
          </p:nvPr>
        </p:nvSpPr>
        <p:spPr>
          <a:xfrm>
            <a:off x="457200" y="4767264"/>
            <a:ext cx="2133600" cy="273844"/>
          </a:xfrm>
          <a:prstGeom prst="rect">
            <a:avLst/>
          </a:prstGeom>
        </p:spPr>
        <p:txBody>
          <a:bodyPr/>
          <a:lstStyle>
            <a:lvl1pPr>
              <a:defRPr>
                <a:solidFill>
                  <a:srgbClr val="7FA5B4"/>
                </a:solidFill>
              </a:defRPr>
            </a:lvl1pPr>
          </a:lstStyle>
          <a:p>
            <a:fld id="{1BFE01A1-191A-AC45-9A3D-4C4462192ADA}" type="slidenum">
              <a:rPr lang="en-US" smtClean="0"/>
              <a:pPr/>
              <a:t>‹#›</a:t>
            </a:fld>
            <a:endParaRPr lang="en-US" dirty="0"/>
          </a:p>
        </p:txBody>
      </p:sp>
      <p:sp>
        <p:nvSpPr>
          <p:cNvPr id="13" name="图片占位符 7"/>
          <p:cNvSpPr>
            <a:spLocks noGrp="1"/>
          </p:cNvSpPr>
          <p:nvPr>
            <p:ph type="pic" sz="quarter" idx="14" hasCustomPrompt="1"/>
          </p:nvPr>
        </p:nvSpPr>
        <p:spPr>
          <a:xfrm>
            <a:off x="4722631" y="1457984"/>
            <a:ext cx="3905706" cy="2929280"/>
          </a:xfrm>
          <a:prstGeom prst="ellipse">
            <a:avLst/>
          </a:prstGeom>
          <a:solidFill>
            <a:schemeClr val="accent2">
              <a:lumMod val="20000"/>
              <a:lumOff val="80000"/>
            </a:schemeClr>
          </a:solidFill>
          <a:ln w="12700">
            <a:miter lim="400000"/>
          </a:ln>
          <a:extLst>
            <a:ext uri="{C572A759-6A51-4108-AA02-DFA0A04FC94B}">
              <ma14:wrappingTextBoxFlag xmlns="" xmlns:ma14="http://schemas.microsoft.com/office/mac/drawingml/2011/main" val="1"/>
            </a:ext>
          </a:extLst>
        </p:spPr>
        <p:txBody>
          <a:bodyPr wrap="square">
            <a:noAutofit/>
          </a:bodyPr>
          <a:lstStyle>
            <a:lvl1pPr marL="0" marR="0" indent="0" algn="ctr" defTabSz="309555" eaLnBrk="1" fontAlgn="auto" latinLnBrk="0" hangingPunct="1">
              <a:lnSpc>
                <a:spcPct val="100000"/>
              </a:lnSpc>
              <a:spcBef>
                <a:spcPts val="1688"/>
              </a:spcBef>
              <a:spcAft>
                <a:spcPts val="0"/>
              </a:spcAft>
              <a:buClrTx/>
              <a:buSzTx/>
              <a:buFontTx/>
              <a:buNone/>
              <a:tabLst/>
              <a:defRPr>
                <a:solidFill>
                  <a:srgbClr val="FF0000"/>
                </a:solidFill>
                <a:latin typeface="Lato" panose="020F0502020204030203" pitchFamily="34" charset="0"/>
                <a:cs typeface="Lato" panose="020F0502020204030203" pitchFamily="34" charset="0"/>
              </a:defRPr>
            </a:lvl1pPr>
          </a:lstStyle>
          <a:p>
            <a:pPr marL="0" marR="0" lvl="0" indent="0" algn="ctr" defTabSz="309555" eaLnBrk="1" fontAlgn="auto" latinLnBrk="0" hangingPunct="1">
              <a:lnSpc>
                <a:spcPct val="100000"/>
              </a:lnSpc>
              <a:spcBef>
                <a:spcPts val="1688"/>
              </a:spcBef>
              <a:spcAft>
                <a:spcPts val="0"/>
              </a:spcAft>
              <a:buClrTx/>
              <a:buSzTx/>
              <a:buFontTx/>
              <a:buNone/>
              <a:tabLst/>
              <a:defRPr/>
            </a:pPr>
            <a:r>
              <a:rPr lang="en-US" altLang="zh-CN" dirty="0"/>
              <a:t>    </a:t>
            </a:r>
            <a:endParaRPr lang="zh-CN" altLang="en-US" dirty="0"/>
          </a:p>
        </p:txBody>
      </p:sp>
    </p:spTree>
    <p:extLst>
      <p:ext uri="{BB962C8B-B14F-4D97-AF65-F5344CB8AC3E}">
        <p14:creationId xmlns:p14="http://schemas.microsoft.com/office/powerpoint/2010/main" val="2082598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ide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630377"/>
            <a:ext cx="2882649" cy="3964247"/>
          </a:xfrm>
        </p:spPr>
        <p:txBody>
          <a:bodyPr anchor="ctr" anchorCtr="0">
            <a:noAutofit/>
          </a:bodyPr>
          <a:lstStyle>
            <a:lvl1pPr algn="l">
              <a:lnSpc>
                <a:spcPts val="3495"/>
              </a:lnSpc>
              <a:defRPr>
                <a:solidFill>
                  <a:srgbClr val="0A93D3"/>
                </a:solidFill>
              </a:defRPr>
            </a:lvl1pPr>
          </a:lstStyle>
          <a:p>
            <a:r>
              <a:rPr lang="en-US" dirty="0"/>
              <a:t>Click to edit Master title style</a:t>
            </a:r>
          </a:p>
        </p:txBody>
      </p:sp>
      <p:sp>
        <p:nvSpPr>
          <p:cNvPr id="3" name="Content Placeholder 2"/>
          <p:cNvSpPr>
            <a:spLocks noGrp="1"/>
          </p:cNvSpPr>
          <p:nvPr>
            <p:ph idx="1"/>
          </p:nvPr>
        </p:nvSpPr>
        <p:spPr>
          <a:xfrm>
            <a:off x="3339850" y="630377"/>
            <a:ext cx="5346950" cy="3964247"/>
          </a:xfrm>
          <a:prstGeom prst="rect">
            <a:avLst/>
          </a:prstGeom>
        </p:spPr>
        <p:txBody>
          <a:bodyPr/>
          <a:lstStyle>
            <a:lvl1pPr>
              <a:buClr>
                <a:schemeClr val="tx2"/>
              </a:buClr>
              <a:buSzPct val="120000"/>
              <a:defRPr sz="3000" b="0" i="0">
                <a:solidFill>
                  <a:schemeClr val="accent4"/>
                </a:solidFill>
                <a:latin typeface="+mj-lt"/>
                <a:ea typeface="Muli" charset="0"/>
                <a:cs typeface="Muli" charset="0"/>
              </a:defRPr>
            </a:lvl1pPr>
            <a:lvl2pPr>
              <a:defRPr sz="2400" b="0" i="0">
                <a:solidFill>
                  <a:schemeClr val="accent4"/>
                </a:solidFill>
                <a:latin typeface="+mj-lt"/>
                <a:ea typeface="Muli Light" charset="0"/>
                <a:cs typeface="Muli Light" charset="0"/>
              </a:defRPr>
            </a:lvl2pPr>
            <a:lvl3pPr>
              <a:defRPr sz="1800" b="0" i="0">
                <a:solidFill>
                  <a:schemeClr val="accent4"/>
                </a:solidFill>
                <a:latin typeface="+mj-lt"/>
                <a:ea typeface="Muli Light" charset="0"/>
                <a:cs typeface="Muli Light" charset="0"/>
              </a:defRPr>
            </a:lvl3pPr>
            <a:lvl4pPr>
              <a:defRPr sz="1500" b="0" i="0">
                <a:solidFill>
                  <a:schemeClr val="accent4"/>
                </a:solidFill>
                <a:latin typeface="+mj-lt"/>
                <a:ea typeface="Muli Light" charset="0"/>
                <a:cs typeface="Muli Light" charset="0"/>
              </a:defRPr>
            </a:lvl4pPr>
            <a:lvl5pPr>
              <a:defRPr sz="1350" b="0" i="0">
                <a:solidFill>
                  <a:schemeClr val="accent4"/>
                </a:solidFill>
                <a:latin typeface="+mj-lt"/>
                <a:ea typeface="Muli Light" charset="0"/>
                <a:cs typeface="Muli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002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dirty="0"/>
              <a:t>Click to edit Master title style</a:t>
            </a:r>
          </a:p>
        </p:txBody>
      </p:sp>
      <p:sp>
        <p:nvSpPr>
          <p:cNvPr id="5" name="Text Placeholder 4"/>
          <p:cNvSpPr>
            <a:spLocks noGrp="1"/>
          </p:cNvSpPr>
          <p:nvPr>
            <p:ph type="body" sz="quarter" idx="3"/>
          </p:nvPr>
        </p:nvSpPr>
        <p:spPr>
          <a:xfrm>
            <a:off x="4645027" y="1151335"/>
            <a:ext cx="4041775" cy="479822"/>
          </a:xfrm>
          <a:prstGeom prst="rect">
            <a:avLst/>
          </a:prstGeom>
        </p:spPr>
        <p:txBody>
          <a:bodyPr anchor="b">
            <a:normAutofit/>
          </a:bodyPr>
          <a:lstStyle>
            <a:lvl1pPr marL="0" indent="0" algn="l">
              <a:buNone/>
              <a:defRPr sz="21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631156"/>
            <a:ext cx="4041775" cy="2963466"/>
          </a:xfrm>
          <a:prstGeom prst="rect">
            <a:avLst/>
          </a:prstGeom>
        </p:spPr>
        <p:txBody>
          <a:bodyPr/>
          <a:lstStyle>
            <a:lvl1pPr>
              <a:defRPr sz="1800"/>
            </a:lvl1pPr>
            <a:lvl2pPr>
              <a:defRPr sz="1500"/>
            </a:lvl2pPr>
            <a:lvl3pPr>
              <a:defRPr sz="1350"/>
            </a:lvl3pPr>
            <a:lvl4pPr>
              <a:defRPr sz="1200"/>
            </a:lvl4pPr>
            <a:lvl5pPr>
              <a:defRPr sz="105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a:xfrm>
            <a:off x="457200" y="4767264"/>
            <a:ext cx="2133600" cy="273844"/>
          </a:xfrm>
          <a:prstGeom prst="rect">
            <a:avLst/>
          </a:prstGeom>
        </p:spPr>
        <p:txBody>
          <a:bodyPr/>
          <a:lstStyle/>
          <a:p>
            <a:fld id="{1BFE01A1-191A-AC45-9A3D-4C4462192ADA}" type="slidenum">
              <a:rPr lang="en-US" smtClean="0"/>
              <a:t>‹#›</a:t>
            </a:fld>
            <a:endParaRPr lang="en-US"/>
          </a:p>
        </p:txBody>
      </p:sp>
      <p:sp>
        <p:nvSpPr>
          <p:cNvPr id="11" name="Footer Placeholder 2"/>
          <p:cNvSpPr>
            <a:spLocks noGrp="1"/>
          </p:cNvSpPr>
          <p:nvPr>
            <p:ph type="ftr" sz="quarter" idx="13"/>
          </p:nvPr>
        </p:nvSpPr>
        <p:spPr>
          <a:xfrm>
            <a:off x="3124200" y="4767264"/>
            <a:ext cx="2895600" cy="274637"/>
          </a:xfrm>
          <a:prstGeom prst="rect">
            <a:avLst/>
          </a:prstGeom>
        </p:spPr>
        <p:txBody>
          <a:bodyPr vert="horz" lIns="91440" tIns="45720" rIns="91440" bIns="45720" rtlCol="0" anchor="ctr"/>
          <a:lstStyle>
            <a:lvl1pPr algn="ctr">
              <a:defRPr sz="675">
                <a:solidFill>
                  <a:schemeClr val="accent3"/>
                </a:solidFill>
              </a:defRPr>
            </a:lvl1pPr>
          </a:lstStyle>
          <a:p>
            <a:r>
              <a:rPr lang="en-US"/>
              <a:t>© 2017 John Wiley &amp; Sons, Inc. All rights reserved</a:t>
            </a:r>
            <a:endParaRPr lang="en-US" dirty="0"/>
          </a:p>
        </p:txBody>
      </p:sp>
      <p:sp>
        <p:nvSpPr>
          <p:cNvPr id="12" name="图片占位符 7"/>
          <p:cNvSpPr>
            <a:spLocks noGrp="1"/>
          </p:cNvSpPr>
          <p:nvPr>
            <p:ph type="pic" sz="quarter" idx="10" hasCustomPrompt="1"/>
          </p:nvPr>
        </p:nvSpPr>
        <p:spPr>
          <a:xfrm>
            <a:off x="331076" y="1151335"/>
            <a:ext cx="3629465" cy="3629465"/>
          </a:xfrm>
          <a:prstGeom prst="ellipse">
            <a:avLst/>
          </a:prstGeom>
          <a:solidFill>
            <a:schemeClr val="accent2"/>
          </a:solidFill>
          <a:ln w="12700">
            <a:miter lim="400000"/>
          </a:ln>
          <a:extLst>
            <a:ext uri="{C572A759-6A51-4108-AA02-DFA0A04FC94B}">
              <ma14:wrappingTextBoxFlag xmlns:ma14="http://schemas.microsoft.com/office/mac/drawingml/2011/main" xmlns="" val="1"/>
            </a:ext>
          </a:extLst>
        </p:spPr>
        <p:txBody>
          <a:bodyPr wrap="square">
            <a:noAutofit/>
          </a:bodyPr>
          <a:lstStyle>
            <a:lvl1pPr marL="0" marR="0" indent="0" algn="ctr" defTabSz="309555" eaLnBrk="1" fontAlgn="auto" latinLnBrk="0" hangingPunct="1">
              <a:lnSpc>
                <a:spcPct val="100000"/>
              </a:lnSpc>
              <a:spcBef>
                <a:spcPts val="1688"/>
              </a:spcBef>
              <a:spcAft>
                <a:spcPts val="0"/>
              </a:spcAft>
              <a:buClrTx/>
              <a:buSzTx/>
              <a:buFontTx/>
              <a:buNone/>
              <a:tabLst/>
              <a:defRPr>
                <a:solidFill>
                  <a:srgbClr val="FF0000"/>
                </a:solidFill>
                <a:latin typeface="Lato" panose="020F0502020204030203" pitchFamily="34" charset="0"/>
                <a:cs typeface="Lato" panose="020F0502020204030203" pitchFamily="34" charset="0"/>
              </a:defRPr>
            </a:lvl1pPr>
          </a:lstStyle>
          <a:p>
            <a:pPr marL="0" marR="0" lvl="0" indent="0" algn="ctr" defTabSz="309555" eaLnBrk="1" fontAlgn="auto" latinLnBrk="0" hangingPunct="1">
              <a:lnSpc>
                <a:spcPct val="100000"/>
              </a:lnSpc>
              <a:spcBef>
                <a:spcPts val="1688"/>
              </a:spcBef>
              <a:spcAft>
                <a:spcPts val="0"/>
              </a:spcAft>
              <a:buClrTx/>
              <a:buSzTx/>
              <a:buFontTx/>
              <a:buNone/>
              <a:tabLst/>
              <a:defRPr/>
            </a:pPr>
            <a:r>
              <a:rPr lang="en-US" altLang="zh-CN" dirty="0"/>
              <a:t>    </a:t>
            </a:r>
            <a:endParaRPr lang="zh-CN" altLang="en-US" dirty="0"/>
          </a:p>
        </p:txBody>
      </p:sp>
      <p:sp>
        <p:nvSpPr>
          <p:cNvPr id="8" name="图片占位符 7"/>
          <p:cNvSpPr>
            <a:spLocks noGrp="1"/>
          </p:cNvSpPr>
          <p:nvPr>
            <p:ph type="pic" sz="quarter" idx="14" hasCustomPrompt="1"/>
          </p:nvPr>
        </p:nvSpPr>
        <p:spPr>
          <a:xfrm>
            <a:off x="2861537" y="2869324"/>
            <a:ext cx="1636838" cy="1636838"/>
          </a:xfrm>
          <a:prstGeom prst="ellipse">
            <a:avLst/>
          </a:prstGeom>
          <a:solidFill>
            <a:schemeClr val="accent2"/>
          </a:solidFill>
          <a:ln w="12700">
            <a:miter lim="400000"/>
          </a:ln>
          <a:extLst>
            <a:ext uri="{C572A759-6A51-4108-AA02-DFA0A04FC94B}">
              <ma14:wrappingTextBoxFlag xmlns:ma14="http://schemas.microsoft.com/office/mac/drawingml/2011/main" xmlns="" val="1"/>
            </a:ext>
          </a:extLst>
        </p:spPr>
        <p:txBody>
          <a:bodyPr wrap="square">
            <a:noAutofit/>
          </a:bodyPr>
          <a:lstStyle>
            <a:lvl1pPr marL="0" marR="0" indent="0" algn="ctr" defTabSz="309555" eaLnBrk="1" fontAlgn="auto" latinLnBrk="0" hangingPunct="1">
              <a:lnSpc>
                <a:spcPct val="100000"/>
              </a:lnSpc>
              <a:spcBef>
                <a:spcPts val="1688"/>
              </a:spcBef>
              <a:spcAft>
                <a:spcPts val="0"/>
              </a:spcAft>
              <a:buClrTx/>
              <a:buSzTx/>
              <a:buFontTx/>
              <a:buNone/>
              <a:tabLst/>
              <a:defRPr>
                <a:solidFill>
                  <a:srgbClr val="FF0000"/>
                </a:solidFill>
                <a:latin typeface="Lato" panose="020F0502020204030203" pitchFamily="34" charset="0"/>
                <a:cs typeface="Lato" panose="020F0502020204030203" pitchFamily="34" charset="0"/>
              </a:defRPr>
            </a:lvl1pPr>
          </a:lstStyle>
          <a:p>
            <a:pPr marL="0" marR="0" lvl="0" indent="0" algn="ctr" defTabSz="309555" eaLnBrk="1" fontAlgn="auto" latinLnBrk="0" hangingPunct="1">
              <a:lnSpc>
                <a:spcPct val="100000"/>
              </a:lnSpc>
              <a:spcBef>
                <a:spcPts val="1688"/>
              </a:spcBef>
              <a:spcAft>
                <a:spcPts val="0"/>
              </a:spcAft>
              <a:buClrTx/>
              <a:buSzTx/>
              <a:buFontTx/>
              <a:buNone/>
              <a:tabLst/>
              <a:defRPr/>
            </a:pPr>
            <a:r>
              <a:rPr lang="en-US" altLang="zh-CN" dirty="0"/>
              <a:t>    </a:t>
            </a:r>
            <a:endParaRPr lang="zh-CN" altLang="en-US" dirty="0"/>
          </a:p>
        </p:txBody>
      </p:sp>
    </p:spTree>
    <p:extLst>
      <p:ext uri="{BB962C8B-B14F-4D97-AF65-F5344CB8AC3E}">
        <p14:creationId xmlns:p14="http://schemas.microsoft.com/office/powerpoint/2010/main" val="134856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US" dirty="0"/>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a:lstStyle>
            <a:lvl1pPr>
              <a:buClr>
                <a:schemeClr val="accent2"/>
              </a:buClr>
              <a:buSzPct val="120000"/>
              <a:defRPr sz="3000" b="0" i="0">
                <a:solidFill>
                  <a:schemeClr val="bg1"/>
                </a:solidFill>
                <a:latin typeface="Muli" charset="0"/>
                <a:ea typeface="Muli" charset="0"/>
                <a:cs typeface="Muli" charset="0"/>
              </a:defRPr>
            </a:lvl1pPr>
            <a:lvl2pPr>
              <a:defRPr sz="2400" b="0" i="0">
                <a:solidFill>
                  <a:schemeClr val="bg1"/>
                </a:solidFill>
                <a:latin typeface="Muli" charset="0"/>
                <a:ea typeface="Muli" charset="0"/>
                <a:cs typeface="Muli" charset="0"/>
              </a:defRPr>
            </a:lvl2pPr>
            <a:lvl3pPr>
              <a:defRPr sz="1800" b="0" i="0">
                <a:solidFill>
                  <a:schemeClr val="bg1"/>
                </a:solidFill>
                <a:latin typeface="Muli" charset="0"/>
                <a:ea typeface="Muli" charset="0"/>
                <a:cs typeface="Muli" charset="0"/>
              </a:defRPr>
            </a:lvl3pPr>
            <a:lvl4pPr>
              <a:defRPr sz="1500" b="0" i="0">
                <a:solidFill>
                  <a:schemeClr val="bg1"/>
                </a:solidFill>
                <a:latin typeface="Muli" charset="0"/>
                <a:ea typeface="Muli" charset="0"/>
                <a:cs typeface="Muli" charset="0"/>
              </a:defRPr>
            </a:lvl4pPr>
            <a:lvl5pPr>
              <a:defRPr sz="1350" b="0" i="0">
                <a:solidFill>
                  <a:schemeClr val="bg1"/>
                </a:solidFill>
                <a:latin typeface="Muli" charset="0"/>
                <a:ea typeface="Muli" charset="0"/>
                <a:cs typeface="Mu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3"/>
          <a:stretch>
            <a:fillRect/>
          </a:stretch>
        </p:blipFill>
        <p:spPr>
          <a:xfrm>
            <a:off x="7326703" y="4601311"/>
            <a:ext cx="1433720" cy="528696"/>
          </a:xfrm>
          <a:prstGeom prst="rect">
            <a:avLst/>
          </a:prstGeom>
        </p:spPr>
      </p:pic>
    </p:spTree>
    <p:extLst>
      <p:ext uri="{BB962C8B-B14F-4D97-AF65-F5344CB8AC3E}">
        <p14:creationId xmlns:p14="http://schemas.microsoft.com/office/powerpoint/2010/main" val="134285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8" name="Rectangle 7"/>
          <p:cNvSpPr/>
          <p:nvPr userDrawn="1"/>
        </p:nvSpPr>
        <p:spPr>
          <a:xfrm>
            <a:off x="0" y="1881992"/>
            <a:ext cx="9144000" cy="326150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457200" y="2020492"/>
            <a:ext cx="8303223" cy="1102519"/>
          </a:xfrm>
        </p:spPr>
        <p:txBody>
          <a:bodyPr>
            <a:noAutofit/>
          </a:bodyPr>
          <a:lstStyle>
            <a:lvl1pPr>
              <a:lnSpc>
                <a:spcPts val="6375"/>
              </a:lnSpc>
              <a:defRPr sz="6000">
                <a:solidFill>
                  <a:schemeClr val="accent2"/>
                </a:solidFill>
              </a:defRPr>
            </a:lvl1pPr>
          </a:lstStyle>
          <a:p>
            <a:r>
              <a:rPr lang="en-US" dirty="0"/>
              <a:t>Click to edit Master title style</a:t>
            </a:r>
          </a:p>
        </p:txBody>
      </p:sp>
      <p:pic>
        <p:nvPicPr>
          <p:cNvPr id="14" name="Picture 13"/>
          <p:cNvPicPr>
            <a:picLocks noChangeAspect="1"/>
          </p:cNvPicPr>
          <p:nvPr userDrawn="1"/>
        </p:nvPicPr>
        <p:blipFill>
          <a:blip r:embed="rId3"/>
          <a:stretch>
            <a:fillRect/>
          </a:stretch>
        </p:blipFill>
        <p:spPr>
          <a:xfrm>
            <a:off x="7326703" y="4601311"/>
            <a:ext cx="1433720" cy="528696"/>
          </a:xfrm>
          <a:prstGeom prst="rect">
            <a:avLst/>
          </a:prstGeom>
        </p:spPr>
      </p:pic>
    </p:spTree>
    <p:extLst>
      <p:ext uri="{BB962C8B-B14F-4D97-AF65-F5344CB8AC3E}">
        <p14:creationId xmlns:p14="http://schemas.microsoft.com/office/powerpoint/2010/main" val="41809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57200" y="2020492"/>
            <a:ext cx="8303223" cy="1102519"/>
          </a:xfrm>
        </p:spPr>
        <p:txBody>
          <a:bodyPr>
            <a:noAutofit/>
          </a:bodyPr>
          <a:lstStyle>
            <a:lvl1pPr>
              <a:lnSpc>
                <a:spcPts val="6375"/>
              </a:lnSpc>
              <a:defRPr sz="6000">
                <a:solidFill>
                  <a:schemeClr val="bg1"/>
                </a:solidFill>
              </a:defRPr>
            </a:lvl1pPr>
          </a:lstStyle>
          <a:p>
            <a:r>
              <a:rPr lang="en-US" dirty="0"/>
              <a:t>Click to edit Master title style</a:t>
            </a:r>
          </a:p>
        </p:txBody>
      </p:sp>
      <p:pic>
        <p:nvPicPr>
          <p:cNvPr id="8" name="Picture 7"/>
          <p:cNvPicPr>
            <a:picLocks noChangeAspect="1"/>
          </p:cNvPicPr>
          <p:nvPr userDrawn="1"/>
        </p:nvPicPr>
        <p:blipFill>
          <a:blip r:embed="rId3"/>
          <a:stretch>
            <a:fillRect/>
          </a:stretch>
        </p:blipFill>
        <p:spPr>
          <a:xfrm>
            <a:off x="7326703" y="4601311"/>
            <a:ext cx="1433720" cy="528696"/>
          </a:xfrm>
          <a:prstGeom prst="rect">
            <a:avLst/>
          </a:prstGeom>
        </p:spPr>
      </p:pic>
    </p:spTree>
    <p:extLst>
      <p:ext uri="{BB962C8B-B14F-4D97-AF65-F5344CB8AC3E}">
        <p14:creationId xmlns:p14="http://schemas.microsoft.com/office/powerpoint/2010/main" val="217574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57200" y="2020492"/>
            <a:ext cx="8303223" cy="1102519"/>
          </a:xfrm>
        </p:spPr>
        <p:txBody>
          <a:bodyPr>
            <a:noAutofit/>
          </a:bodyPr>
          <a:lstStyle>
            <a:lvl1pPr>
              <a:lnSpc>
                <a:spcPts val="6375"/>
              </a:lnSpc>
              <a:defRPr sz="6000">
                <a:solidFill>
                  <a:schemeClr val="bg1"/>
                </a:solidFill>
              </a:defRPr>
            </a:lvl1pPr>
          </a:lstStyle>
          <a:p>
            <a:r>
              <a:rPr lang="en-US" dirty="0"/>
              <a:t>Click to edit Master title style</a:t>
            </a:r>
          </a:p>
        </p:txBody>
      </p:sp>
      <p:pic>
        <p:nvPicPr>
          <p:cNvPr id="8" name="Picture 7"/>
          <p:cNvPicPr>
            <a:picLocks noChangeAspect="1"/>
          </p:cNvPicPr>
          <p:nvPr userDrawn="1"/>
        </p:nvPicPr>
        <p:blipFill>
          <a:blip r:embed="rId3"/>
          <a:stretch>
            <a:fillRect/>
          </a:stretch>
        </p:blipFill>
        <p:spPr>
          <a:xfrm>
            <a:off x="7326703" y="4601311"/>
            <a:ext cx="1433720" cy="528696"/>
          </a:xfrm>
          <a:prstGeom prst="rect">
            <a:avLst/>
          </a:prstGeom>
        </p:spPr>
      </p:pic>
    </p:spTree>
    <p:extLst>
      <p:ext uri="{BB962C8B-B14F-4D97-AF65-F5344CB8AC3E}">
        <p14:creationId xmlns:p14="http://schemas.microsoft.com/office/powerpoint/2010/main" val="127020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8" name="Rectangle 7"/>
          <p:cNvSpPr/>
          <p:nvPr userDrawn="1"/>
        </p:nvSpPr>
        <p:spPr>
          <a:xfrm>
            <a:off x="0" y="1881992"/>
            <a:ext cx="9144000" cy="326150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457200" y="2020492"/>
            <a:ext cx="8303223" cy="1102519"/>
          </a:xfrm>
        </p:spPr>
        <p:txBody>
          <a:bodyPr>
            <a:noAutofit/>
          </a:bodyPr>
          <a:lstStyle>
            <a:lvl1pPr>
              <a:lnSpc>
                <a:spcPts val="6375"/>
              </a:lnSpc>
              <a:defRPr sz="6000">
                <a:solidFill>
                  <a:schemeClr val="accent2"/>
                </a:solidFill>
              </a:defRPr>
            </a:lvl1pPr>
          </a:lstStyle>
          <a:p>
            <a:r>
              <a:rPr lang="en-US" dirty="0"/>
              <a:t>Click to edit Master title style</a:t>
            </a:r>
          </a:p>
        </p:txBody>
      </p:sp>
      <p:pic>
        <p:nvPicPr>
          <p:cNvPr id="14" name="Picture 13"/>
          <p:cNvPicPr>
            <a:picLocks noChangeAspect="1"/>
          </p:cNvPicPr>
          <p:nvPr userDrawn="1"/>
        </p:nvPicPr>
        <p:blipFill>
          <a:blip r:embed="rId3"/>
          <a:stretch>
            <a:fillRect/>
          </a:stretch>
        </p:blipFill>
        <p:spPr>
          <a:xfrm>
            <a:off x="7326703" y="4601311"/>
            <a:ext cx="1433720" cy="528696"/>
          </a:xfrm>
          <a:prstGeom prst="rect">
            <a:avLst/>
          </a:prstGeom>
        </p:spPr>
      </p:pic>
    </p:spTree>
    <p:extLst>
      <p:ext uri="{BB962C8B-B14F-4D97-AF65-F5344CB8AC3E}">
        <p14:creationId xmlns:p14="http://schemas.microsoft.com/office/powerpoint/2010/main" val="2328710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0" y="-16637"/>
            <a:ext cx="9144000" cy="3050054"/>
          </a:xfrm>
          <a:prstGeom prst="rect">
            <a:avLst/>
          </a:prstGeom>
          <a:pattFill prst="dkUpDiag">
            <a:fgClr>
              <a:srgbClr val="95C1D2"/>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5" name="Picture 14" descr="gradient.png"/>
          <p:cNvPicPr>
            <a:picLocks noChangeAspect="1"/>
          </p:cNvPicPr>
          <p:nvPr userDrawn="1"/>
        </p:nvPicPr>
        <p:blipFill rotWithShape="1">
          <a:blip r:embed="rId22">
            <a:extLst>
              <a:ext uri="{28A0092B-C50C-407E-A947-70E740481C1C}">
                <a14:useLocalDpi xmlns:a14="http://schemas.microsoft.com/office/drawing/2010/main" val="0"/>
              </a:ext>
            </a:extLst>
          </a:blip>
          <a:srcRect t="12106"/>
          <a:stretch/>
        </p:blipFill>
        <p:spPr>
          <a:xfrm>
            <a:off x="0" y="0"/>
            <a:ext cx="9144000" cy="3353436"/>
          </a:xfrm>
          <a:prstGeom prst="rect">
            <a:avLst/>
          </a:prstGeom>
        </p:spPr>
      </p:pic>
      <p:sp>
        <p:nvSpPr>
          <p:cNvPr id="2" name="Title Placeholder 1"/>
          <p:cNvSpPr>
            <a:spLocks noGrp="1"/>
          </p:cNvSpPr>
          <p:nvPr userDrawn="1">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p:cNvSpPr>
            <a:spLocks noGrp="1"/>
          </p:cNvSpPr>
          <p:nvPr>
            <p:ph type="body" idx="1"/>
          </p:nvPr>
        </p:nvSpPr>
        <p:spPr>
          <a:xfrm>
            <a:off x="457200" y="1200151"/>
            <a:ext cx="8229600" cy="3394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ED-LOGO.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273577" y="4604357"/>
            <a:ext cx="1490665" cy="478213"/>
          </a:xfrm>
          <a:prstGeom prst="rect">
            <a:avLst/>
          </a:prstGeom>
        </p:spPr>
      </p:pic>
    </p:spTree>
    <p:extLst>
      <p:ext uri="{BB962C8B-B14F-4D97-AF65-F5344CB8AC3E}">
        <p14:creationId xmlns:p14="http://schemas.microsoft.com/office/powerpoint/2010/main" val="380967635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11" r:id="rId19"/>
    <p:sldLayoutId id="2147483712"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ctr" defTabSz="457189" rtl="0" eaLnBrk="1" latinLnBrk="0" hangingPunct="1">
        <a:spcBef>
          <a:spcPct val="0"/>
        </a:spcBef>
        <a:buNone/>
        <a:defRPr sz="4050" b="1" i="0" kern="1200" spc="-38" baseline="0">
          <a:solidFill>
            <a:srgbClr val="0A93D3"/>
          </a:solidFill>
          <a:latin typeface="+mj-lt"/>
          <a:ea typeface="Muli" charset="0"/>
          <a:cs typeface="Muli" charset="0"/>
        </a:defRPr>
      </a:lvl1pPr>
    </p:titleStyle>
    <p:bodyStyle>
      <a:lvl1pPr marL="342892" indent="-342892" algn="l" defTabSz="457189" rtl="0" eaLnBrk="1" latinLnBrk="0" hangingPunct="1">
        <a:spcBef>
          <a:spcPct val="20000"/>
        </a:spcBef>
        <a:buClr>
          <a:schemeClr val="tx2"/>
        </a:buClr>
        <a:buSzPct val="120000"/>
        <a:buFont typeface="Arial"/>
        <a:buChar char="•"/>
        <a:defRPr sz="3000" b="0" i="0" kern="1200">
          <a:solidFill>
            <a:schemeClr val="accent4"/>
          </a:solidFill>
          <a:latin typeface="+mj-lt"/>
          <a:ea typeface="Muli" charset="0"/>
          <a:cs typeface="Muli" charset="0"/>
        </a:defRPr>
      </a:lvl1pPr>
      <a:lvl2pPr marL="742931" indent="-285743" algn="l" defTabSz="457189" rtl="0" eaLnBrk="1" latinLnBrk="0" hangingPunct="1">
        <a:spcBef>
          <a:spcPct val="20000"/>
        </a:spcBef>
        <a:buFont typeface="Arial"/>
        <a:buChar char="–"/>
        <a:defRPr sz="2400" b="0" i="0" kern="1200">
          <a:solidFill>
            <a:schemeClr val="accent4"/>
          </a:solidFill>
          <a:latin typeface="+mj-lt"/>
          <a:ea typeface="Muli" charset="0"/>
          <a:cs typeface="Muli" charset="0"/>
        </a:defRPr>
      </a:lvl2pPr>
      <a:lvl3pPr marL="1142972" indent="-228594" algn="l" defTabSz="457189" rtl="0" eaLnBrk="1" latinLnBrk="0" hangingPunct="1">
        <a:spcBef>
          <a:spcPct val="20000"/>
        </a:spcBef>
        <a:buFont typeface="Arial"/>
        <a:buChar char="•"/>
        <a:defRPr sz="1800" b="0" i="0" kern="1200">
          <a:solidFill>
            <a:schemeClr val="accent4"/>
          </a:solidFill>
          <a:latin typeface="+mj-lt"/>
          <a:ea typeface="Muli" charset="0"/>
          <a:cs typeface="Muli" charset="0"/>
        </a:defRPr>
      </a:lvl3pPr>
      <a:lvl4pPr marL="1600160" indent="-228594" algn="l" defTabSz="457189" rtl="0" eaLnBrk="1" latinLnBrk="0" hangingPunct="1">
        <a:spcBef>
          <a:spcPct val="20000"/>
        </a:spcBef>
        <a:buFont typeface="Arial"/>
        <a:buChar char="–"/>
        <a:defRPr sz="1500" b="0" i="0" kern="1200">
          <a:solidFill>
            <a:schemeClr val="accent4"/>
          </a:solidFill>
          <a:latin typeface="+mj-lt"/>
          <a:ea typeface="Muli" charset="0"/>
          <a:cs typeface="Muli" charset="0"/>
        </a:defRPr>
      </a:lvl4pPr>
      <a:lvl5pPr marL="2057348" indent="-228594" algn="l" defTabSz="457189" rtl="0" eaLnBrk="1" latinLnBrk="0" hangingPunct="1">
        <a:spcBef>
          <a:spcPct val="20000"/>
        </a:spcBef>
        <a:buFont typeface="Arial"/>
        <a:buChar char="»"/>
        <a:defRPr sz="1350" b="0" i="0" kern="1200">
          <a:solidFill>
            <a:schemeClr val="accent4"/>
          </a:solidFill>
          <a:latin typeface="+mj-lt"/>
          <a:ea typeface="Muli" charset="0"/>
          <a:cs typeface="Muli"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0.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0.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CEAEE0-2ED4-FE43-ADA1-02968200145B}"/>
              </a:ext>
            </a:extLst>
          </p:cNvPr>
          <p:cNvPicPr>
            <a:picLocks noChangeAspect="1"/>
          </p:cNvPicPr>
          <p:nvPr/>
        </p:nvPicPr>
        <p:blipFill>
          <a:blip r:embed="rId2"/>
          <a:stretch>
            <a:fillRect/>
          </a:stretch>
        </p:blipFill>
        <p:spPr>
          <a:xfrm>
            <a:off x="7010400" y="4496594"/>
            <a:ext cx="1943100" cy="647700"/>
          </a:xfrm>
          <a:prstGeom prst="rect">
            <a:avLst/>
          </a:prstGeom>
        </p:spPr>
      </p:pic>
      <p:sp>
        <p:nvSpPr>
          <p:cNvPr id="5" name="Title 1">
            <a:extLst>
              <a:ext uri="{FF2B5EF4-FFF2-40B4-BE49-F238E27FC236}">
                <a16:creationId xmlns:a16="http://schemas.microsoft.com/office/drawing/2014/main" id="{2679F7AE-958E-DF4B-B085-562B8132DC19}"/>
              </a:ext>
            </a:extLst>
          </p:cNvPr>
          <p:cNvSpPr txBox="1">
            <a:spLocks/>
          </p:cNvSpPr>
          <p:nvPr/>
        </p:nvSpPr>
        <p:spPr>
          <a:xfrm>
            <a:off x="457200" y="2474610"/>
            <a:ext cx="8229600" cy="857250"/>
          </a:xfrm>
          <a:prstGeom prst="rect">
            <a:avLst/>
          </a:prstGeom>
        </p:spPr>
        <p:txBody>
          <a:bodyPr vert="horz" lIns="91440" tIns="45720" rIns="91440" bIns="45720" rtlCol="0" anchor="ctr">
            <a:noAutofit/>
          </a:bodyPr>
          <a:lstStyle>
            <a:lvl1pPr algn="ctr" defTabSz="457189" rtl="0" eaLnBrk="1" latinLnBrk="0" hangingPunct="1">
              <a:lnSpc>
                <a:spcPts val="6375"/>
              </a:lnSpc>
              <a:spcBef>
                <a:spcPct val="0"/>
              </a:spcBef>
              <a:buNone/>
              <a:defRPr sz="6000" b="1" i="0" kern="1200" spc="-38" baseline="0">
                <a:solidFill>
                  <a:schemeClr val="bg1"/>
                </a:solidFill>
                <a:latin typeface="+mj-lt"/>
                <a:ea typeface="Muli" charset="0"/>
                <a:cs typeface="Muli" charset="0"/>
              </a:defRPr>
            </a:lvl1pPr>
          </a:lstStyle>
          <a:p>
            <a:r>
              <a:rPr lang="en-US" sz="4800" dirty="0" err="1">
                <a:solidFill>
                  <a:schemeClr val="tx1">
                    <a:lumMod val="75000"/>
                    <a:lumOff val="25000"/>
                  </a:schemeClr>
                </a:solidFill>
                <a:effectLst>
                  <a:outerShdw blurRad="38100" dist="38100" dir="2700000" algn="tl">
                    <a:srgbClr val="000000">
                      <a:alpha val="43137"/>
                    </a:srgbClr>
                  </a:outerShdw>
                </a:effectLst>
              </a:rPr>
              <a:t>DiSC</a:t>
            </a:r>
            <a:r>
              <a:rPr lang="en-US" sz="4800" b="0" dirty="0">
                <a:solidFill>
                  <a:schemeClr val="tx1">
                    <a:lumMod val="75000"/>
                    <a:lumOff val="25000"/>
                  </a:schemeClr>
                </a:solidFill>
                <a:effectLst>
                  <a:outerShdw blurRad="38100" dist="38100" dir="2700000" algn="tl">
                    <a:srgbClr val="000000">
                      <a:alpha val="43137"/>
                    </a:srgbClr>
                  </a:outerShdw>
                </a:effectLst>
              </a:rPr>
              <a:t>®</a:t>
            </a:r>
            <a:r>
              <a:rPr lang="en-US" sz="4800" dirty="0">
                <a:solidFill>
                  <a:schemeClr val="tx1">
                    <a:lumMod val="75000"/>
                    <a:lumOff val="25000"/>
                  </a:schemeClr>
                </a:solidFill>
                <a:effectLst>
                  <a:outerShdw blurRad="38100" dist="38100" dir="2700000" algn="tl">
                    <a:srgbClr val="000000">
                      <a:alpha val="43137"/>
                    </a:srgbClr>
                  </a:outerShdw>
                </a:effectLst>
              </a:rPr>
              <a:t> </a:t>
            </a:r>
            <a:r>
              <a:rPr lang="et-EE" sz="4800" dirty="0" smtClean="0">
                <a:solidFill>
                  <a:schemeClr val="tx1">
                    <a:lumMod val="75000"/>
                    <a:lumOff val="25000"/>
                  </a:schemeClr>
                </a:solidFill>
                <a:effectLst>
                  <a:outerShdw blurRad="38100" dist="38100" dir="2700000" algn="tl">
                    <a:srgbClr val="000000">
                      <a:alpha val="43137"/>
                    </a:srgbClr>
                  </a:outerShdw>
                </a:effectLst>
              </a:rPr>
              <a:t>baaskoolitus</a:t>
            </a:r>
          </a:p>
          <a:p>
            <a:r>
              <a:rPr lang="et-EE" sz="3000" b="0" dirty="0" smtClean="0">
                <a:solidFill>
                  <a:schemeClr val="tx1">
                    <a:lumMod val="75000"/>
                    <a:lumOff val="25000"/>
                  </a:schemeClr>
                </a:solidFill>
              </a:rPr>
              <a:t>Allan Kaljakin – </a:t>
            </a:r>
            <a:r>
              <a:rPr lang="et-EE" sz="3000" b="0" dirty="0" err="1" smtClean="0">
                <a:solidFill>
                  <a:schemeClr val="tx1">
                    <a:lumMod val="75000"/>
                    <a:lumOff val="25000"/>
                  </a:schemeClr>
                </a:solidFill>
              </a:rPr>
              <a:t>Inspirvisioon</a:t>
            </a:r>
            <a:r>
              <a:rPr lang="et-EE" sz="3000" b="0" dirty="0" smtClean="0">
                <a:solidFill>
                  <a:schemeClr val="tx1">
                    <a:lumMod val="75000"/>
                    <a:lumOff val="25000"/>
                  </a:schemeClr>
                </a:solidFill>
              </a:rPr>
              <a:t> OÜ</a:t>
            </a:r>
            <a:r>
              <a:rPr lang="en-US" sz="4800" b="0" dirty="0">
                <a:solidFill>
                  <a:schemeClr val="tx1">
                    <a:lumMod val="75000"/>
                    <a:lumOff val="25000"/>
                  </a:schemeClr>
                </a:solidFill>
              </a:rPr>
              <a:t/>
            </a:r>
            <a:br>
              <a:rPr lang="en-US" sz="4800" b="0" dirty="0">
                <a:solidFill>
                  <a:schemeClr val="tx1">
                    <a:lumMod val="75000"/>
                    <a:lumOff val="25000"/>
                  </a:schemeClr>
                </a:solidFill>
              </a:rPr>
            </a:br>
            <a:endParaRPr lang="en-US" sz="4800" b="0" dirty="0">
              <a:solidFill>
                <a:schemeClr val="tx1">
                  <a:lumMod val="75000"/>
                  <a:lumOff val="25000"/>
                </a:schemeClr>
              </a:solidFill>
            </a:endParaRPr>
          </a:p>
        </p:txBody>
      </p:sp>
      <p:sp>
        <p:nvSpPr>
          <p:cNvPr id="6" name="Title 1">
            <a:extLst>
              <a:ext uri="{FF2B5EF4-FFF2-40B4-BE49-F238E27FC236}">
                <a16:creationId xmlns:a16="http://schemas.microsoft.com/office/drawing/2014/main" id="{89E4053A-D1EC-9B41-93BB-2C08FB495309}"/>
              </a:ext>
            </a:extLst>
          </p:cNvPr>
          <p:cNvSpPr txBox="1">
            <a:spLocks/>
          </p:cNvSpPr>
          <p:nvPr/>
        </p:nvSpPr>
        <p:spPr>
          <a:xfrm>
            <a:off x="228600" y="4303143"/>
            <a:ext cx="8229600"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effectLst>
                  <a:outerShdw blurRad="38100" dist="38100" dir="2700000" algn="tl">
                    <a:srgbClr val="000000">
                      <a:alpha val="43137"/>
                    </a:srgbClr>
                  </a:outerShdw>
                </a:effectLst>
                <a:latin typeface="+mj-lt"/>
                <a:ea typeface="+mj-ea"/>
                <a:cs typeface="+mj-cs"/>
              </a:defRPr>
            </a:lvl1pPr>
          </a:lstStyle>
          <a:p>
            <a:r>
              <a:rPr lang="et-EE" sz="2000" dirty="0" smtClean="0">
                <a:solidFill>
                  <a:schemeClr val="tx1">
                    <a:lumMod val="75000"/>
                    <a:lumOff val="25000"/>
                  </a:schemeClr>
                </a:solidFill>
                <a:effectLst/>
              </a:rPr>
              <a:t>        </a:t>
            </a:r>
            <a:r>
              <a:rPr lang="en-US" sz="2000" dirty="0" smtClean="0">
                <a:solidFill>
                  <a:schemeClr val="tx1">
                    <a:lumMod val="75000"/>
                    <a:lumOff val="25000"/>
                  </a:schemeClr>
                </a:solidFill>
                <a:effectLst/>
              </a:rPr>
              <a:t>Tallinn</a:t>
            </a:r>
            <a:r>
              <a:rPr lang="en-US" sz="2000" dirty="0">
                <a:solidFill>
                  <a:schemeClr val="tx1">
                    <a:lumMod val="75000"/>
                    <a:lumOff val="25000"/>
                  </a:schemeClr>
                </a:solidFill>
                <a:effectLst/>
              </a:rPr>
              <a:t>, </a:t>
            </a:r>
            <a:r>
              <a:rPr lang="en-US" sz="2000" dirty="0" err="1">
                <a:solidFill>
                  <a:schemeClr val="tx1">
                    <a:lumMod val="75000"/>
                    <a:lumOff val="25000"/>
                  </a:schemeClr>
                </a:solidFill>
                <a:effectLst/>
              </a:rPr>
              <a:t>september</a:t>
            </a:r>
            <a:r>
              <a:rPr lang="en-US" sz="2000" dirty="0">
                <a:solidFill>
                  <a:schemeClr val="tx1">
                    <a:lumMod val="75000"/>
                    <a:lumOff val="25000"/>
                  </a:schemeClr>
                </a:solidFill>
                <a:effectLst/>
              </a:rPr>
              <a:t> 2020</a:t>
            </a:r>
          </a:p>
        </p:txBody>
      </p:sp>
    </p:spTree>
    <p:extLst>
      <p:ext uri="{BB962C8B-B14F-4D97-AF65-F5344CB8AC3E}">
        <p14:creationId xmlns:p14="http://schemas.microsoft.com/office/powerpoint/2010/main" val="22519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C7DC223-A699-4292-8854-1321CB05B1BD}" type="slidenum">
              <a:rPr lang="da-DK" smtClean="0"/>
              <a:t>10</a:t>
            </a:fld>
            <a:endParaRPr lang="da-DK"/>
          </a:p>
        </p:txBody>
      </p:sp>
      <p:sp>
        <p:nvSpPr>
          <p:cNvPr id="19" name="Rectangular Callout 18"/>
          <p:cNvSpPr/>
          <p:nvPr/>
        </p:nvSpPr>
        <p:spPr>
          <a:xfrm>
            <a:off x="1600200" y="900113"/>
            <a:ext cx="1854200" cy="833437"/>
          </a:xfrm>
          <a:prstGeom prst="wedgeRectCallout">
            <a:avLst>
              <a:gd name="adj1" fmla="val 44832"/>
              <a:gd name="adj2" fmla="val 80274"/>
            </a:avLst>
          </a:prstGeom>
          <a:solidFill>
            <a:srgbClr val="8ACC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pPr>
            <a:r>
              <a:rPr lang="et-EE" dirty="0">
                <a:solidFill>
                  <a:srgbClr val="005070"/>
                </a:solidFill>
              </a:rPr>
              <a:t>Võistlev</a:t>
            </a:r>
            <a:r>
              <a:rPr lang="en-US" dirty="0">
                <a:solidFill>
                  <a:srgbClr val="005070"/>
                </a:solidFill>
                <a:latin typeface="Gill Sans MT" pitchFamily="34" charset="0"/>
              </a:rPr>
              <a:t/>
            </a:r>
            <a:br>
              <a:rPr lang="en-US" dirty="0">
                <a:solidFill>
                  <a:srgbClr val="005070"/>
                </a:solidFill>
                <a:latin typeface="Gill Sans MT" pitchFamily="34" charset="0"/>
              </a:rPr>
            </a:br>
            <a:r>
              <a:rPr lang="et-EE" dirty="0">
                <a:solidFill>
                  <a:srgbClr val="005070"/>
                </a:solidFill>
              </a:rPr>
              <a:t>Kontrolliv</a:t>
            </a:r>
            <a:r>
              <a:rPr lang="en-US" dirty="0">
                <a:solidFill>
                  <a:srgbClr val="005070"/>
                </a:solidFill>
                <a:latin typeface="Gill Sans MT" pitchFamily="34" charset="0"/>
              </a:rPr>
              <a:t/>
            </a:r>
            <a:br>
              <a:rPr lang="en-US" dirty="0">
                <a:solidFill>
                  <a:srgbClr val="005070"/>
                </a:solidFill>
                <a:latin typeface="Gill Sans MT" pitchFamily="34" charset="0"/>
              </a:rPr>
            </a:br>
            <a:r>
              <a:rPr lang="et-EE" dirty="0">
                <a:solidFill>
                  <a:srgbClr val="005070"/>
                </a:solidFill>
              </a:rPr>
              <a:t>Tahtekindel</a:t>
            </a:r>
            <a:endParaRPr lang="en-US" dirty="0">
              <a:solidFill>
                <a:srgbClr val="005070"/>
              </a:solidFill>
            </a:endParaRPr>
          </a:p>
        </p:txBody>
      </p:sp>
      <p:sp>
        <p:nvSpPr>
          <p:cNvPr id="20" name="Rectangular Callout 19"/>
          <p:cNvSpPr/>
          <p:nvPr/>
        </p:nvSpPr>
        <p:spPr>
          <a:xfrm>
            <a:off x="5638800" y="900113"/>
            <a:ext cx="1804194" cy="833437"/>
          </a:xfrm>
          <a:prstGeom prst="wedgeRectCallout">
            <a:avLst>
              <a:gd name="adj1" fmla="val -48509"/>
              <a:gd name="adj2" fmla="val 82486"/>
            </a:avLst>
          </a:prstGeom>
          <a:solidFill>
            <a:srgbClr val="F7A0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pPr>
            <a:r>
              <a:rPr lang="et-EE" dirty="0">
                <a:solidFill>
                  <a:srgbClr val="005070"/>
                </a:solidFill>
              </a:rPr>
              <a:t>Suhtlev</a:t>
            </a:r>
            <a:r>
              <a:rPr lang="en-US" dirty="0">
                <a:solidFill>
                  <a:srgbClr val="005070"/>
                </a:solidFill>
                <a:latin typeface="Gill Sans MT" pitchFamily="34" charset="0"/>
              </a:rPr>
              <a:t/>
            </a:r>
            <a:br>
              <a:rPr lang="en-US" dirty="0">
                <a:solidFill>
                  <a:srgbClr val="005070"/>
                </a:solidFill>
                <a:latin typeface="Gill Sans MT" pitchFamily="34" charset="0"/>
              </a:rPr>
            </a:br>
            <a:r>
              <a:rPr lang="et-EE" dirty="0">
                <a:solidFill>
                  <a:srgbClr val="005070"/>
                </a:solidFill>
              </a:rPr>
              <a:t>Entusiastlik</a:t>
            </a:r>
            <a:r>
              <a:rPr lang="en-US" dirty="0">
                <a:solidFill>
                  <a:srgbClr val="005070"/>
                </a:solidFill>
                <a:latin typeface="Gill Sans MT" pitchFamily="34" charset="0"/>
              </a:rPr>
              <a:t/>
            </a:r>
            <a:br>
              <a:rPr lang="en-US" dirty="0">
                <a:solidFill>
                  <a:srgbClr val="005070"/>
                </a:solidFill>
                <a:latin typeface="Gill Sans MT" pitchFamily="34" charset="0"/>
              </a:rPr>
            </a:br>
            <a:r>
              <a:rPr lang="et-EE" dirty="0">
                <a:solidFill>
                  <a:srgbClr val="005070"/>
                </a:solidFill>
              </a:rPr>
              <a:t>Väljendusrikas</a:t>
            </a:r>
            <a:endParaRPr lang="en-US" dirty="0">
              <a:solidFill>
                <a:srgbClr val="005070"/>
              </a:solidFill>
            </a:endParaRPr>
          </a:p>
        </p:txBody>
      </p:sp>
      <p:sp>
        <p:nvSpPr>
          <p:cNvPr id="21" name="Rectangular Callout 20"/>
          <p:cNvSpPr/>
          <p:nvPr/>
        </p:nvSpPr>
        <p:spPr>
          <a:xfrm>
            <a:off x="5638800" y="3562350"/>
            <a:ext cx="1804194" cy="995363"/>
          </a:xfrm>
          <a:prstGeom prst="wedgeRectCallout">
            <a:avLst>
              <a:gd name="adj1" fmla="val -47552"/>
              <a:gd name="adj2" fmla="val -61295"/>
            </a:avLst>
          </a:prstGeom>
          <a:solidFill>
            <a:srgbClr val="6DBC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pPr>
            <a:r>
              <a:rPr lang="et-EE" dirty="0">
                <a:solidFill>
                  <a:srgbClr val="005070"/>
                </a:solidFill>
              </a:rPr>
              <a:t>Vastutulelik</a:t>
            </a:r>
            <a:r>
              <a:rPr lang="en-US" dirty="0">
                <a:solidFill>
                  <a:srgbClr val="005070"/>
                </a:solidFill>
              </a:rPr>
              <a:t/>
            </a:r>
            <a:br>
              <a:rPr lang="en-US" dirty="0">
                <a:solidFill>
                  <a:srgbClr val="005070"/>
                </a:solidFill>
              </a:rPr>
            </a:br>
            <a:r>
              <a:rPr lang="et-EE" dirty="0">
                <a:solidFill>
                  <a:srgbClr val="005070"/>
                </a:solidFill>
              </a:rPr>
              <a:t>Tasakaalus Stabiilne</a:t>
            </a:r>
            <a:endParaRPr lang="en-US" dirty="0">
              <a:solidFill>
                <a:srgbClr val="005070"/>
              </a:solidFill>
            </a:endParaRPr>
          </a:p>
        </p:txBody>
      </p:sp>
      <p:sp>
        <p:nvSpPr>
          <p:cNvPr id="22" name="Rectangular Callout 21"/>
          <p:cNvSpPr/>
          <p:nvPr/>
        </p:nvSpPr>
        <p:spPr>
          <a:xfrm>
            <a:off x="1578935" y="3451817"/>
            <a:ext cx="1854200" cy="1138237"/>
          </a:xfrm>
          <a:prstGeom prst="wedgeRectCallout">
            <a:avLst>
              <a:gd name="adj1" fmla="val 40466"/>
              <a:gd name="adj2" fmla="val -63758"/>
            </a:avLst>
          </a:prstGeom>
          <a:solidFill>
            <a:srgbClr val="FFD16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pPr>
            <a:r>
              <a:rPr lang="et-EE" dirty="0">
                <a:solidFill>
                  <a:srgbClr val="005070"/>
                </a:solidFill>
              </a:rPr>
              <a:t>Analüüsiv</a:t>
            </a:r>
            <a:r>
              <a:rPr lang="en-US" dirty="0">
                <a:solidFill>
                  <a:srgbClr val="005070"/>
                </a:solidFill>
                <a:latin typeface="Gill Sans MT" pitchFamily="34" charset="0"/>
              </a:rPr>
              <a:t/>
            </a:r>
            <a:br>
              <a:rPr lang="en-US" dirty="0">
                <a:solidFill>
                  <a:srgbClr val="005070"/>
                </a:solidFill>
                <a:latin typeface="Gill Sans MT" pitchFamily="34" charset="0"/>
              </a:rPr>
            </a:br>
            <a:r>
              <a:rPr lang="et-EE" dirty="0">
                <a:solidFill>
                  <a:srgbClr val="005070"/>
                </a:solidFill>
              </a:rPr>
              <a:t>Ülesandele keskendunud</a:t>
            </a:r>
            <a:r>
              <a:rPr lang="en-US" dirty="0">
                <a:solidFill>
                  <a:srgbClr val="005070"/>
                </a:solidFill>
                <a:latin typeface="Gill Sans MT" pitchFamily="34" charset="0"/>
              </a:rPr>
              <a:t/>
            </a:r>
            <a:br>
              <a:rPr lang="en-US" dirty="0">
                <a:solidFill>
                  <a:srgbClr val="005070"/>
                </a:solidFill>
                <a:latin typeface="Gill Sans MT" pitchFamily="34" charset="0"/>
              </a:rPr>
            </a:br>
            <a:r>
              <a:rPr lang="et-EE" dirty="0">
                <a:solidFill>
                  <a:srgbClr val="005070"/>
                </a:solidFill>
              </a:rPr>
              <a:t>Usaldusväärne</a:t>
            </a:r>
            <a:endParaRPr lang="en-US" dirty="0">
              <a:solidFill>
                <a:srgbClr val="005070"/>
              </a:solidFill>
            </a:endParaRPr>
          </a:p>
        </p:txBody>
      </p:sp>
      <p:pic>
        <p:nvPicPr>
          <p:cNvPr id="25" name="Picture 7" descr="Z:\Graphic Materials and Photos\1. INSCAPE GRAPHICS + LOGOS\2. Everything DiSC\Everything DiSC\Everything DiSC Workplac#69.png"/>
          <p:cNvPicPr>
            <a:picLocks noChangeAspect="1" noChangeArrowheads="1"/>
          </p:cNvPicPr>
          <p:nvPr/>
        </p:nvPicPr>
        <p:blipFill rotWithShape="1">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4032" t="5821" r="4032" b="5821"/>
          <a:stretch/>
        </p:blipFill>
        <p:spPr bwMode="auto">
          <a:xfrm>
            <a:off x="3048000" y="1375820"/>
            <a:ext cx="2895600" cy="2796130"/>
          </a:xfrm>
          <a:prstGeom prst="ellipse">
            <a:avLst/>
          </a:prstGeom>
          <a:noFill/>
          <a:extLst>
            <a:ext uri="{909E8E84-426E-40DD-AFC4-6F175D3DCCD1}">
              <a14:hiddenFill xmlns:a14="http://schemas.microsoft.com/office/drawing/2010/main">
                <a:solidFill>
                  <a:srgbClr val="FFFFFF"/>
                </a:solidFill>
              </a14:hiddenFill>
            </a:ext>
          </a:extLst>
        </p:spPr>
      </p:pic>
      <p:sp>
        <p:nvSpPr>
          <p:cNvPr id="26" name="Rectangle 9"/>
          <p:cNvSpPr>
            <a:spLocks noChangeArrowheads="1"/>
          </p:cNvSpPr>
          <p:nvPr/>
        </p:nvSpPr>
        <p:spPr bwMode="auto">
          <a:xfrm>
            <a:off x="6705600" y="2570163"/>
            <a:ext cx="1474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dirty="0"/>
              <a:t>N</a:t>
            </a:r>
            <a:r>
              <a:rPr lang="et-EE" sz="2000" b="1" dirty="0"/>
              <a:t>õustuv</a:t>
            </a:r>
            <a:endParaRPr lang="en-US" sz="2000" dirty="0"/>
          </a:p>
        </p:txBody>
      </p:sp>
      <p:sp>
        <p:nvSpPr>
          <p:cNvPr id="27" name="Rectangle 10"/>
          <p:cNvSpPr>
            <a:spLocks noChangeArrowheads="1"/>
          </p:cNvSpPr>
          <p:nvPr/>
        </p:nvSpPr>
        <p:spPr bwMode="auto">
          <a:xfrm>
            <a:off x="874713" y="2614613"/>
            <a:ext cx="1779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dirty="0" err="1"/>
              <a:t>Hindav</a:t>
            </a:r>
            <a:r>
              <a:rPr lang="en-US" sz="2000" dirty="0"/>
              <a:t> </a:t>
            </a:r>
          </a:p>
        </p:txBody>
      </p:sp>
      <p:sp>
        <p:nvSpPr>
          <p:cNvPr id="28" name="Rectangle 7"/>
          <p:cNvSpPr>
            <a:spLocks noChangeArrowheads="1"/>
          </p:cNvSpPr>
          <p:nvPr/>
        </p:nvSpPr>
        <p:spPr bwMode="auto">
          <a:xfrm>
            <a:off x="-76200" y="895350"/>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b="1" dirty="0" err="1"/>
              <a:t>Aktiivne</a:t>
            </a:r>
            <a:r>
              <a:rPr lang="en-US" sz="2000" dirty="0"/>
              <a:t> </a:t>
            </a:r>
          </a:p>
        </p:txBody>
      </p:sp>
      <p:sp>
        <p:nvSpPr>
          <p:cNvPr id="29" name="Rectangle 8"/>
          <p:cNvSpPr>
            <a:spLocks noChangeArrowheads="1"/>
          </p:cNvSpPr>
          <p:nvPr/>
        </p:nvSpPr>
        <p:spPr bwMode="auto">
          <a:xfrm>
            <a:off x="-76200" y="4156075"/>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t-EE" sz="2000" b="1" dirty="0"/>
              <a:t>Kaalutlev</a:t>
            </a:r>
            <a:endParaRPr lang="en-US" sz="2000" dirty="0"/>
          </a:p>
        </p:txBody>
      </p:sp>
      <p:sp>
        <p:nvSpPr>
          <p:cNvPr id="15" name="Title 3">
            <a:extLst>
              <a:ext uri="{FF2B5EF4-FFF2-40B4-BE49-F238E27FC236}">
                <a16:creationId xmlns:a16="http://schemas.microsoft.com/office/drawing/2014/main" id="{6406375F-CC1B-0243-82C2-FE506802B845}"/>
              </a:ext>
            </a:extLst>
          </p:cNvPr>
          <p:cNvSpPr txBox="1">
            <a:spLocks/>
          </p:cNvSpPr>
          <p:nvPr/>
        </p:nvSpPr>
        <p:spPr>
          <a:xfrm>
            <a:off x="533400" y="442363"/>
            <a:ext cx="3962399" cy="112573"/>
          </a:xfrm>
          <a:prstGeom prst="rect">
            <a:avLst/>
          </a:prstGeom>
        </p:spPr>
        <p:txBody>
          <a:bodyPr vert="horz" lIns="91440" tIns="45720" rIns="91440" bIns="45720" rtlCol="0" anchor="ctr" anchorCtr="0">
            <a:noAutofit/>
          </a:bodyPr>
          <a:lstStyle>
            <a:lvl1pPr algn="l" defTabSz="457189" rtl="0" eaLnBrk="1" latinLnBrk="0" hangingPunct="1">
              <a:lnSpc>
                <a:spcPts val="3495"/>
              </a:lnSpc>
              <a:spcBef>
                <a:spcPct val="0"/>
              </a:spcBef>
              <a:buNone/>
              <a:defRPr sz="4050" b="1" i="0" kern="1200" spc="-38" baseline="0">
                <a:solidFill>
                  <a:srgbClr val="0A93D3"/>
                </a:solidFill>
                <a:latin typeface="+mj-lt"/>
                <a:ea typeface="Muli" charset="0"/>
                <a:cs typeface="Muli" charset="0"/>
              </a:defRPr>
            </a:lvl1pPr>
          </a:lstStyle>
          <a:p>
            <a:r>
              <a:rPr lang="en-US" sz="3600" b="0" dirty="0" err="1"/>
              <a:t>DiSC</a:t>
            </a:r>
            <a:r>
              <a:rPr lang="en-US" sz="3600" b="0" dirty="0"/>
              <a:t>®</a:t>
            </a:r>
            <a:r>
              <a:rPr lang="et-EE" sz="3600" b="0" dirty="0"/>
              <a:t> mudel</a:t>
            </a:r>
            <a:endParaRPr lang="da-DK" sz="3600" b="0" dirty="0"/>
          </a:p>
        </p:txBody>
      </p:sp>
    </p:spTree>
    <p:extLst>
      <p:ext uri="{BB962C8B-B14F-4D97-AF65-F5344CB8AC3E}">
        <p14:creationId xmlns:p14="http://schemas.microsoft.com/office/powerpoint/2010/main" val="68491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Z:\Graphic Materials and Photos\1. INSCAPE GRAPHICS + LOGOS\2. Everything DiSC\Everything DiSC\Everything DiSC Workplac#69.png"/>
          <p:cNvPicPr>
            <a:picLocks noChangeAspect="1" noChangeArrowheads="1"/>
          </p:cNvPicPr>
          <p:nvPr/>
        </p:nvPicPr>
        <p:blipFill rotWithShape="1">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4032" t="5821" r="4032" b="5821"/>
          <a:stretch/>
        </p:blipFill>
        <p:spPr bwMode="auto">
          <a:xfrm>
            <a:off x="3021379" y="1201988"/>
            <a:ext cx="2895600" cy="2796130"/>
          </a:xfrm>
          <a:prstGeom prst="ellipse">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362200" y="35521"/>
            <a:ext cx="8229600" cy="857250"/>
          </a:xfrm>
        </p:spPr>
        <p:txBody>
          <a:bodyPr>
            <a:normAutofit/>
          </a:bodyPr>
          <a:lstStyle/>
          <a:p>
            <a:r>
              <a:rPr lang="en-US" sz="3600" b="0" dirty="0" err="1"/>
              <a:t>DiSC</a:t>
            </a:r>
            <a:r>
              <a:rPr lang="en-US" sz="3600" b="0" dirty="0"/>
              <a:t>® </a:t>
            </a:r>
            <a:r>
              <a:rPr lang="et-EE" sz="3600" b="0" dirty="0"/>
              <a:t>m</a:t>
            </a:r>
            <a:r>
              <a:rPr lang="en-US" sz="3600" b="0" dirty="0" err="1"/>
              <a:t>udel</a:t>
            </a:r>
            <a:endParaRPr lang="da-DK" sz="3600" b="0" dirty="0"/>
          </a:p>
        </p:txBody>
      </p:sp>
      <p:sp>
        <p:nvSpPr>
          <p:cNvPr id="7" name="Rectangle 16"/>
          <p:cNvSpPr>
            <a:spLocks noChangeArrowheads="1"/>
          </p:cNvSpPr>
          <p:nvPr/>
        </p:nvSpPr>
        <p:spPr bwMode="auto">
          <a:xfrm>
            <a:off x="3048000" y="4092678"/>
            <a:ext cx="2895600" cy="10508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nchorCtr="1"/>
          <a:lstStyle/>
          <a:p>
            <a:pPr algn="ctr"/>
            <a:r>
              <a:rPr lang="et-EE" sz="1400" b="1" dirty="0">
                <a:solidFill>
                  <a:schemeClr val="tx1">
                    <a:lumMod val="75000"/>
                    <a:lumOff val="25000"/>
                  </a:schemeClr>
                </a:solidFill>
              </a:rPr>
              <a:t>Hoolikas</a:t>
            </a:r>
          </a:p>
          <a:p>
            <a:pPr algn="ctr"/>
            <a:r>
              <a:rPr lang="et-EE" sz="1400" b="1" dirty="0">
                <a:solidFill>
                  <a:schemeClr val="tx1">
                    <a:lumMod val="75000"/>
                    <a:lumOff val="25000"/>
                  </a:schemeClr>
                </a:solidFill>
              </a:rPr>
              <a:t>Mõõduka tempoga</a:t>
            </a:r>
          </a:p>
          <a:p>
            <a:pPr algn="ctr"/>
            <a:r>
              <a:rPr lang="et-EE" sz="1400" b="1" dirty="0">
                <a:solidFill>
                  <a:schemeClr val="tx1">
                    <a:lumMod val="75000"/>
                    <a:lumOff val="25000"/>
                  </a:schemeClr>
                </a:solidFill>
              </a:rPr>
              <a:t>Rahulik</a:t>
            </a:r>
          </a:p>
          <a:p>
            <a:pPr algn="ctr"/>
            <a:r>
              <a:rPr lang="et-EE" sz="1400" b="1" dirty="0">
                <a:solidFill>
                  <a:schemeClr val="tx1">
                    <a:lumMod val="75000"/>
                    <a:lumOff val="25000"/>
                  </a:schemeClr>
                </a:solidFill>
              </a:rPr>
              <a:t>Metoodiline</a:t>
            </a:r>
          </a:p>
          <a:p>
            <a:pPr algn="ctr"/>
            <a:r>
              <a:rPr lang="et-EE" sz="1400" b="1" dirty="0">
                <a:solidFill>
                  <a:schemeClr val="tx1">
                    <a:lumMod val="75000"/>
                    <a:lumOff val="25000"/>
                  </a:schemeClr>
                </a:solidFill>
              </a:rPr>
              <a:t>Alalhoidlik</a:t>
            </a:r>
            <a:endParaRPr lang="en-US" sz="1400" b="1" dirty="0">
              <a:solidFill>
                <a:schemeClr val="tx1">
                  <a:lumMod val="75000"/>
                  <a:lumOff val="25000"/>
                </a:schemeClr>
              </a:solidFill>
            </a:endParaRPr>
          </a:p>
        </p:txBody>
      </p:sp>
      <p:sp>
        <p:nvSpPr>
          <p:cNvPr id="8" name="Rectangle 15"/>
          <p:cNvSpPr>
            <a:spLocks noChangeArrowheads="1"/>
          </p:cNvSpPr>
          <p:nvPr/>
        </p:nvSpPr>
        <p:spPr bwMode="auto">
          <a:xfrm>
            <a:off x="3048000" y="95864"/>
            <a:ext cx="2895600" cy="1089122"/>
          </a:xfrm>
          <a:prstGeom prst="rect">
            <a:avLst/>
          </a:prstGeom>
          <a:noFill/>
          <a:ln>
            <a:noFill/>
          </a:ln>
        </p:spPr>
        <p:txBody>
          <a:bodyPr anchor="b" anchorCtr="1"/>
          <a:lstStyle/>
          <a:p>
            <a:pPr algn="ctr"/>
            <a:r>
              <a:rPr lang="et-EE" sz="1400" b="1" dirty="0">
                <a:solidFill>
                  <a:schemeClr val="tx1">
                    <a:lumMod val="75000"/>
                    <a:lumOff val="25000"/>
                  </a:schemeClr>
                </a:solidFill>
              </a:rPr>
              <a:t>Aktiivne</a:t>
            </a:r>
          </a:p>
          <a:p>
            <a:pPr algn="ctr"/>
            <a:r>
              <a:rPr lang="et-EE" sz="1400" b="1" dirty="0">
                <a:solidFill>
                  <a:schemeClr val="tx1">
                    <a:lumMod val="75000"/>
                    <a:lumOff val="25000"/>
                  </a:schemeClr>
                </a:solidFill>
              </a:rPr>
              <a:t>Kiirelt tegutsev</a:t>
            </a:r>
          </a:p>
          <a:p>
            <a:pPr algn="ctr"/>
            <a:r>
              <a:rPr lang="et-EE" sz="1400" b="1" dirty="0">
                <a:solidFill>
                  <a:schemeClr val="tx1">
                    <a:lumMod val="75000"/>
                    <a:lumOff val="25000"/>
                  </a:schemeClr>
                </a:solidFill>
              </a:rPr>
              <a:t>Ennastkehtestav</a:t>
            </a:r>
          </a:p>
          <a:p>
            <a:pPr algn="ctr"/>
            <a:r>
              <a:rPr lang="et-EE" sz="1400" b="1" dirty="0">
                <a:solidFill>
                  <a:schemeClr val="tx1">
                    <a:lumMod val="75000"/>
                    <a:lumOff val="25000"/>
                  </a:schemeClr>
                </a:solidFill>
              </a:rPr>
              <a:t>Hoogne</a:t>
            </a:r>
          </a:p>
          <a:p>
            <a:pPr algn="ctr"/>
            <a:r>
              <a:rPr lang="et-EE" sz="1400" b="1" dirty="0">
                <a:solidFill>
                  <a:schemeClr val="tx1">
                    <a:lumMod val="75000"/>
                    <a:lumOff val="25000"/>
                  </a:schemeClr>
                </a:solidFill>
              </a:rPr>
              <a:t>Julge</a:t>
            </a:r>
            <a:endParaRPr lang="en-US" sz="1400" b="1" dirty="0">
              <a:solidFill>
                <a:schemeClr val="tx1">
                  <a:lumMod val="75000"/>
                  <a:lumOff val="25000"/>
                </a:schemeClr>
              </a:solidFill>
            </a:endParaRPr>
          </a:p>
        </p:txBody>
      </p:sp>
      <p:sp>
        <p:nvSpPr>
          <p:cNvPr id="9" name="Rectangle 20"/>
          <p:cNvSpPr>
            <a:spLocks noChangeArrowheads="1"/>
          </p:cNvSpPr>
          <p:nvPr/>
        </p:nvSpPr>
        <p:spPr bwMode="auto">
          <a:xfrm>
            <a:off x="1261055" y="2082456"/>
            <a:ext cx="1974850" cy="12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1"/>
          <a:lstStyle/>
          <a:p>
            <a:pPr algn="ctr"/>
            <a:r>
              <a:rPr lang="et-EE" sz="1400" b="1" dirty="0">
                <a:solidFill>
                  <a:schemeClr val="tx1">
                    <a:lumMod val="75000"/>
                    <a:lumOff val="25000"/>
                  </a:schemeClr>
                </a:solidFill>
              </a:rPr>
              <a:t>Küsimusi tõstatav</a:t>
            </a:r>
            <a:endParaRPr lang="en-US" sz="1400" b="1" dirty="0">
              <a:solidFill>
                <a:schemeClr val="tx1">
                  <a:lumMod val="75000"/>
                  <a:lumOff val="25000"/>
                </a:schemeClr>
              </a:solidFill>
            </a:endParaRPr>
          </a:p>
          <a:p>
            <a:pPr algn="ctr"/>
            <a:r>
              <a:rPr lang="en-US" sz="1400" b="1" dirty="0">
                <a:solidFill>
                  <a:schemeClr val="tx1">
                    <a:lumMod val="75000"/>
                    <a:lumOff val="25000"/>
                  </a:schemeClr>
                </a:solidFill>
              </a:rPr>
              <a:t>L</a:t>
            </a:r>
            <a:r>
              <a:rPr lang="et-EE" sz="1400" b="1" dirty="0">
                <a:solidFill>
                  <a:schemeClr val="tx1">
                    <a:lumMod val="75000"/>
                    <a:lumOff val="25000"/>
                  </a:schemeClr>
                </a:solidFill>
              </a:rPr>
              <a:t>oogikakeskne</a:t>
            </a:r>
            <a:endParaRPr lang="en-US" sz="1400" b="1" dirty="0">
              <a:solidFill>
                <a:schemeClr val="tx1">
                  <a:lumMod val="75000"/>
                  <a:lumOff val="25000"/>
                </a:schemeClr>
              </a:solidFill>
            </a:endParaRPr>
          </a:p>
          <a:p>
            <a:pPr algn="ctr"/>
            <a:r>
              <a:rPr lang="et-EE" sz="1400" b="1" dirty="0">
                <a:solidFill>
                  <a:schemeClr val="tx1">
                    <a:lumMod val="75000"/>
                    <a:lumOff val="25000"/>
                  </a:schemeClr>
                </a:solidFill>
              </a:rPr>
              <a:t>Objektiivne</a:t>
            </a:r>
            <a:endParaRPr lang="en-US" sz="1400" b="1" dirty="0">
              <a:solidFill>
                <a:schemeClr val="tx1">
                  <a:lumMod val="75000"/>
                  <a:lumOff val="25000"/>
                </a:schemeClr>
              </a:solidFill>
            </a:endParaRPr>
          </a:p>
          <a:p>
            <a:pPr algn="ctr"/>
            <a:r>
              <a:rPr lang="et-EE" sz="1400" b="1" dirty="0">
                <a:solidFill>
                  <a:schemeClr val="tx1">
                    <a:lumMod val="75000"/>
                    <a:lumOff val="25000"/>
                  </a:schemeClr>
                </a:solidFill>
              </a:rPr>
              <a:t>Skeptiline</a:t>
            </a:r>
            <a:endParaRPr lang="en-US" sz="1400" b="1" dirty="0">
              <a:solidFill>
                <a:schemeClr val="tx1">
                  <a:lumMod val="75000"/>
                  <a:lumOff val="25000"/>
                </a:schemeClr>
              </a:solidFill>
            </a:endParaRPr>
          </a:p>
          <a:p>
            <a:pPr algn="ctr"/>
            <a:r>
              <a:rPr lang="et-EE" sz="1400" b="1" dirty="0">
                <a:solidFill>
                  <a:schemeClr val="tx1">
                    <a:lumMod val="75000"/>
                    <a:lumOff val="25000"/>
                  </a:schemeClr>
                </a:solidFill>
              </a:rPr>
              <a:t>Argumenteeriv</a:t>
            </a:r>
            <a:endParaRPr lang="en-US" sz="1400" b="1" dirty="0">
              <a:solidFill>
                <a:schemeClr val="tx1">
                  <a:lumMod val="75000"/>
                  <a:lumOff val="25000"/>
                </a:schemeClr>
              </a:solidFill>
            </a:endParaRPr>
          </a:p>
        </p:txBody>
      </p:sp>
      <p:sp>
        <p:nvSpPr>
          <p:cNvPr id="10" name="Rectangle 21"/>
          <p:cNvSpPr>
            <a:spLocks noChangeArrowheads="1"/>
          </p:cNvSpPr>
          <p:nvPr/>
        </p:nvSpPr>
        <p:spPr bwMode="auto">
          <a:xfrm>
            <a:off x="5556250" y="2081350"/>
            <a:ext cx="2063750" cy="124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1"/>
          <a:lstStyle/>
          <a:p>
            <a:pPr algn="ctr"/>
            <a:r>
              <a:rPr lang="et-EE" sz="1400" b="1" dirty="0">
                <a:solidFill>
                  <a:schemeClr val="tx1">
                    <a:lumMod val="75000"/>
                    <a:lumOff val="25000"/>
                  </a:schemeClr>
                </a:solidFill>
              </a:rPr>
              <a:t>Aktsepteeriv</a:t>
            </a:r>
            <a:endParaRPr lang="en-US" sz="1400" b="1" dirty="0">
              <a:solidFill>
                <a:schemeClr val="tx1">
                  <a:lumMod val="75000"/>
                  <a:lumOff val="25000"/>
                </a:schemeClr>
              </a:solidFill>
            </a:endParaRPr>
          </a:p>
          <a:p>
            <a:pPr algn="ctr"/>
            <a:r>
              <a:rPr lang="et-EE" sz="1400" b="1" dirty="0">
                <a:solidFill>
                  <a:schemeClr val="tx1">
                    <a:lumMod val="75000"/>
                    <a:lumOff val="25000"/>
                  </a:schemeClr>
                </a:solidFill>
              </a:rPr>
              <a:t>Inimesekeskne</a:t>
            </a:r>
            <a:endParaRPr lang="en-US" sz="1400" b="1" dirty="0">
              <a:solidFill>
                <a:schemeClr val="tx1">
                  <a:lumMod val="75000"/>
                  <a:lumOff val="25000"/>
                </a:schemeClr>
              </a:solidFill>
            </a:endParaRPr>
          </a:p>
          <a:p>
            <a:pPr algn="ctr"/>
            <a:r>
              <a:rPr lang="et-EE" sz="1400" b="1" dirty="0">
                <a:solidFill>
                  <a:schemeClr val="tx1">
                    <a:lumMod val="75000"/>
                    <a:lumOff val="25000"/>
                  </a:schemeClr>
                </a:solidFill>
              </a:rPr>
              <a:t>Empaatiline</a:t>
            </a:r>
            <a:endParaRPr lang="en-US" sz="1400" b="1" dirty="0">
              <a:solidFill>
                <a:schemeClr val="tx1">
                  <a:lumMod val="75000"/>
                  <a:lumOff val="25000"/>
                </a:schemeClr>
              </a:solidFill>
            </a:endParaRPr>
          </a:p>
          <a:p>
            <a:pPr algn="ctr"/>
            <a:r>
              <a:rPr lang="et-EE" sz="1400" b="1" dirty="0">
                <a:solidFill>
                  <a:schemeClr val="tx1">
                    <a:lumMod val="75000"/>
                    <a:lumOff val="25000"/>
                  </a:schemeClr>
                </a:solidFill>
              </a:rPr>
              <a:t>Vastuvõtlik</a:t>
            </a:r>
            <a:endParaRPr lang="en-US" sz="1400" b="1" dirty="0">
              <a:solidFill>
                <a:schemeClr val="tx1">
                  <a:lumMod val="75000"/>
                  <a:lumOff val="25000"/>
                </a:schemeClr>
              </a:solidFill>
            </a:endParaRPr>
          </a:p>
          <a:p>
            <a:pPr algn="ctr"/>
            <a:r>
              <a:rPr lang="et-EE" sz="1400" b="1" dirty="0">
                <a:solidFill>
                  <a:schemeClr val="tx1">
                    <a:lumMod val="75000"/>
                    <a:lumOff val="25000"/>
                  </a:schemeClr>
                </a:solidFill>
              </a:rPr>
              <a:t>Vastutulelik</a:t>
            </a:r>
            <a:endParaRPr lang="en-US" sz="1400" b="1" dirty="0">
              <a:solidFill>
                <a:schemeClr val="tx1">
                  <a:lumMod val="75000"/>
                  <a:lumOff val="25000"/>
                </a:schemeClr>
              </a:solidFill>
            </a:endParaRPr>
          </a:p>
        </p:txBody>
      </p:sp>
      <p:sp>
        <p:nvSpPr>
          <p:cNvPr id="4" name="Slide Number Placeholder 3"/>
          <p:cNvSpPr>
            <a:spLocks noGrp="1"/>
          </p:cNvSpPr>
          <p:nvPr>
            <p:ph type="sldNum" sz="quarter" idx="12"/>
          </p:nvPr>
        </p:nvSpPr>
        <p:spPr/>
        <p:txBody>
          <a:bodyPr/>
          <a:lstStyle/>
          <a:p>
            <a:fld id="{5C7DC223-A699-4292-8854-1321CB05B1BD}" type="slidenum">
              <a:rPr lang="da-DK" smtClean="0"/>
              <a:t>11</a:t>
            </a:fld>
            <a:endParaRPr lang="da-DK"/>
          </a:p>
        </p:txBody>
      </p:sp>
      <p:sp>
        <p:nvSpPr>
          <p:cNvPr id="2" name="Rectangle 1"/>
          <p:cNvSpPr/>
          <p:nvPr/>
        </p:nvSpPr>
        <p:spPr>
          <a:xfrm>
            <a:off x="2776171" y="1382964"/>
            <a:ext cx="588623" cy="338554"/>
          </a:xfrm>
          <a:prstGeom prst="rect">
            <a:avLst/>
          </a:prstGeom>
        </p:spPr>
        <p:txBody>
          <a:bodyPr wrap="none">
            <a:spAutoFit/>
          </a:bodyPr>
          <a:lstStyle/>
          <a:p>
            <a:pPr>
              <a:spcBef>
                <a:spcPct val="50000"/>
              </a:spcBef>
            </a:pPr>
            <a:r>
              <a:rPr lang="et-EE" sz="1600" b="1" i="1" dirty="0">
                <a:solidFill>
                  <a:srgbClr val="00B050"/>
                </a:solidFill>
              </a:rPr>
              <a:t>Mis</a:t>
            </a:r>
            <a:r>
              <a:rPr lang="en-US" sz="1600" b="1" i="1" dirty="0">
                <a:solidFill>
                  <a:srgbClr val="00B050"/>
                </a:solidFill>
              </a:rPr>
              <a:t>?</a:t>
            </a:r>
          </a:p>
        </p:txBody>
      </p:sp>
      <p:sp>
        <p:nvSpPr>
          <p:cNvPr id="11" name="Text Box 23"/>
          <p:cNvSpPr txBox="1">
            <a:spLocks noChangeArrowheads="1"/>
          </p:cNvSpPr>
          <p:nvPr/>
        </p:nvSpPr>
        <p:spPr bwMode="auto">
          <a:xfrm>
            <a:off x="5556249" y="1382964"/>
            <a:ext cx="11336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buFont typeface="Wingdings" pitchFamily="2" charset="2"/>
              <a:buNone/>
            </a:pPr>
            <a:r>
              <a:rPr lang="et-EE" sz="1600" b="1" i="1" dirty="0">
                <a:solidFill>
                  <a:srgbClr val="FF6600"/>
                </a:solidFill>
                <a:latin typeface="+mn-lt"/>
              </a:rPr>
              <a:t>Kes</a:t>
            </a:r>
            <a:r>
              <a:rPr lang="en-US" sz="1600" b="1" i="1" dirty="0">
                <a:solidFill>
                  <a:srgbClr val="FF6600"/>
                </a:solidFill>
                <a:latin typeface="+mn-lt"/>
              </a:rPr>
              <a:t>?</a:t>
            </a:r>
          </a:p>
        </p:txBody>
      </p:sp>
      <p:sp>
        <p:nvSpPr>
          <p:cNvPr id="12" name="Text Box 17"/>
          <p:cNvSpPr txBox="1">
            <a:spLocks noChangeArrowheads="1"/>
          </p:cNvSpPr>
          <p:nvPr/>
        </p:nvSpPr>
        <p:spPr bwMode="auto">
          <a:xfrm>
            <a:off x="2779645" y="3588135"/>
            <a:ext cx="8206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buFont typeface="Wingdings" pitchFamily="2" charset="2"/>
              <a:buNone/>
            </a:pPr>
            <a:r>
              <a:rPr lang="et-EE" sz="1600" b="1" i="1" dirty="0">
                <a:solidFill>
                  <a:srgbClr val="FFC000"/>
                </a:solidFill>
                <a:latin typeface="+mn-lt"/>
              </a:rPr>
              <a:t>Miks</a:t>
            </a:r>
            <a:r>
              <a:rPr lang="en-US" sz="1600" b="1" i="1" dirty="0">
                <a:solidFill>
                  <a:srgbClr val="FFC000"/>
                </a:solidFill>
                <a:latin typeface="+mn-lt"/>
              </a:rPr>
              <a:t>?</a:t>
            </a:r>
          </a:p>
        </p:txBody>
      </p:sp>
      <p:sp>
        <p:nvSpPr>
          <p:cNvPr id="13" name="Text Box 18"/>
          <p:cNvSpPr txBox="1">
            <a:spLocks noChangeArrowheads="1"/>
          </p:cNvSpPr>
          <p:nvPr/>
        </p:nvSpPr>
        <p:spPr bwMode="auto">
          <a:xfrm>
            <a:off x="5556250" y="3588135"/>
            <a:ext cx="12329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20000"/>
              </a:spcBef>
              <a:buFont typeface="Wingdings" pitchFamily="2" charset="2"/>
              <a:buNone/>
            </a:pPr>
            <a:r>
              <a:rPr lang="et-EE" sz="1600" b="1" i="1" dirty="0">
                <a:solidFill>
                  <a:srgbClr val="00A9E0"/>
                </a:solidFill>
                <a:latin typeface="+mn-lt"/>
              </a:rPr>
              <a:t>Kuidas</a:t>
            </a:r>
            <a:r>
              <a:rPr lang="en-US" sz="1600" b="1" i="1" dirty="0">
                <a:solidFill>
                  <a:srgbClr val="00A9E0"/>
                </a:solidFill>
                <a:latin typeface="+mn-lt"/>
              </a:rPr>
              <a:t>?</a:t>
            </a:r>
          </a:p>
        </p:txBody>
      </p:sp>
      <p:sp>
        <p:nvSpPr>
          <p:cNvPr id="18" name="Text Box 25"/>
          <p:cNvSpPr txBox="1">
            <a:spLocks noChangeArrowheads="1"/>
          </p:cNvSpPr>
          <p:nvPr/>
        </p:nvSpPr>
        <p:spPr bwMode="auto">
          <a:xfrm>
            <a:off x="539751" y="823979"/>
            <a:ext cx="1751371"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t-EE" sz="2100" b="1" dirty="0">
                <a:solidFill>
                  <a:srgbClr val="00A9E0"/>
                </a:solidFill>
                <a:latin typeface="+mn-lt"/>
              </a:rPr>
              <a:t>DOMINEERIV</a:t>
            </a:r>
          </a:p>
          <a:p>
            <a:pPr eaLnBrk="1" hangingPunct="1">
              <a:spcBef>
                <a:spcPts val="450"/>
              </a:spcBef>
            </a:pPr>
            <a:r>
              <a:rPr lang="et-EE" sz="1350" dirty="0">
                <a:solidFill>
                  <a:srgbClr val="00A9E0"/>
                </a:solidFill>
                <a:latin typeface="+mn-lt"/>
              </a:rPr>
              <a:t>Tulemus</a:t>
            </a:r>
          </a:p>
          <a:p>
            <a:pPr eaLnBrk="1" hangingPunct="1">
              <a:spcBef>
                <a:spcPts val="450"/>
              </a:spcBef>
            </a:pPr>
            <a:r>
              <a:rPr lang="et-EE" sz="1350" dirty="0">
                <a:solidFill>
                  <a:srgbClr val="00A9E0"/>
                </a:solidFill>
                <a:latin typeface="+mn-lt"/>
              </a:rPr>
              <a:t>Väljakutse</a:t>
            </a:r>
          </a:p>
          <a:p>
            <a:pPr eaLnBrk="1" hangingPunct="1">
              <a:spcBef>
                <a:spcPts val="450"/>
              </a:spcBef>
            </a:pPr>
            <a:r>
              <a:rPr lang="et-EE" sz="1350" dirty="0">
                <a:solidFill>
                  <a:srgbClr val="00A9E0"/>
                </a:solidFill>
                <a:latin typeface="+mn-lt"/>
              </a:rPr>
              <a:t>Kontroll</a:t>
            </a:r>
            <a:endParaRPr lang="en-US" sz="1350" dirty="0">
              <a:solidFill>
                <a:srgbClr val="00A9E0"/>
              </a:solidFill>
              <a:latin typeface="+mn-lt"/>
            </a:endParaRPr>
          </a:p>
        </p:txBody>
      </p:sp>
      <p:sp>
        <p:nvSpPr>
          <p:cNvPr id="19" name="Text Box 26"/>
          <p:cNvSpPr txBox="1">
            <a:spLocks noChangeArrowheads="1"/>
          </p:cNvSpPr>
          <p:nvPr/>
        </p:nvSpPr>
        <p:spPr bwMode="auto">
          <a:xfrm>
            <a:off x="7107974" y="3240270"/>
            <a:ext cx="1871663"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t-EE" sz="2100" b="1" dirty="0">
                <a:solidFill>
                  <a:srgbClr val="00A9E0"/>
                </a:solidFill>
                <a:latin typeface="+mn-lt"/>
              </a:rPr>
              <a:t>STABIILNE</a:t>
            </a:r>
          </a:p>
          <a:p>
            <a:pPr eaLnBrk="1" hangingPunct="1">
              <a:spcBef>
                <a:spcPts val="450"/>
              </a:spcBef>
            </a:pPr>
            <a:r>
              <a:rPr lang="et-EE" sz="1350" dirty="0">
                <a:solidFill>
                  <a:srgbClr val="00A9E0"/>
                </a:solidFill>
                <a:latin typeface="+mn-lt"/>
              </a:rPr>
              <a:t>Koostöö</a:t>
            </a:r>
          </a:p>
          <a:p>
            <a:pPr eaLnBrk="1" hangingPunct="1">
              <a:spcBef>
                <a:spcPts val="450"/>
              </a:spcBef>
            </a:pPr>
            <a:r>
              <a:rPr lang="et-EE" sz="1350" dirty="0">
                <a:solidFill>
                  <a:srgbClr val="00A9E0"/>
                </a:solidFill>
                <a:latin typeface="+mn-lt"/>
              </a:rPr>
              <a:t>Abistamine</a:t>
            </a:r>
          </a:p>
          <a:p>
            <a:pPr eaLnBrk="1" hangingPunct="1">
              <a:spcBef>
                <a:spcPts val="450"/>
              </a:spcBef>
            </a:pPr>
            <a:r>
              <a:rPr lang="et-EE" sz="1350" dirty="0">
                <a:solidFill>
                  <a:srgbClr val="00A9E0"/>
                </a:solidFill>
                <a:latin typeface="+mn-lt"/>
              </a:rPr>
              <a:t>Turvalisus</a:t>
            </a:r>
            <a:endParaRPr lang="en-US" sz="1350" dirty="0">
              <a:solidFill>
                <a:srgbClr val="00A9E0"/>
              </a:solidFill>
              <a:latin typeface="+mn-lt"/>
            </a:endParaRPr>
          </a:p>
        </p:txBody>
      </p:sp>
      <p:sp>
        <p:nvSpPr>
          <p:cNvPr id="20" name="Text Box 27"/>
          <p:cNvSpPr txBox="1">
            <a:spLocks noChangeArrowheads="1"/>
          </p:cNvSpPr>
          <p:nvPr/>
        </p:nvSpPr>
        <p:spPr bwMode="auto">
          <a:xfrm>
            <a:off x="539751" y="3221552"/>
            <a:ext cx="1866913"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t-EE" sz="2100" b="1" dirty="0">
                <a:solidFill>
                  <a:srgbClr val="00A9E0"/>
                </a:solidFill>
                <a:latin typeface="+mn-lt"/>
              </a:rPr>
              <a:t>ANALÜÜTILINE</a:t>
            </a:r>
          </a:p>
          <a:p>
            <a:pPr eaLnBrk="1" hangingPunct="1">
              <a:spcBef>
                <a:spcPts val="450"/>
              </a:spcBef>
            </a:pPr>
            <a:r>
              <a:rPr lang="et-EE" sz="1350" dirty="0">
                <a:solidFill>
                  <a:srgbClr val="00A9E0"/>
                </a:solidFill>
                <a:latin typeface="+mn-lt"/>
              </a:rPr>
              <a:t>Täpsus</a:t>
            </a:r>
          </a:p>
          <a:p>
            <a:pPr eaLnBrk="1" hangingPunct="1">
              <a:spcBef>
                <a:spcPts val="450"/>
              </a:spcBef>
            </a:pPr>
            <a:r>
              <a:rPr lang="et-EE" sz="1350" dirty="0">
                <a:solidFill>
                  <a:srgbClr val="00A9E0"/>
                </a:solidFill>
                <a:latin typeface="+mn-lt"/>
              </a:rPr>
              <a:t>Kvaliteet</a:t>
            </a:r>
          </a:p>
          <a:p>
            <a:pPr eaLnBrk="1" hangingPunct="1">
              <a:spcBef>
                <a:spcPts val="450"/>
              </a:spcBef>
            </a:pPr>
            <a:r>
              <a:rPr lang="et-EE" sz="1350" dirty="0">
                <a:solidFill>
                  <a:srgbClr val="00A9E0"/>
                </a:solidFill>
                <a:latin typeface="+mn-lt"/>
              </a:rPr>
              <a:t>Kokkulepped</a:t>
            </a:r>
            <a:endParaRPr lang="en-US" sz="1350" dirty="0">
              <a:solidFill>
                <a:srgbClr val="00A9E0"/>
              </a:solidFill>
              <a:latin typeface="+mn-lt"/>
            </a:endParaRPr>
          </a:p>
        </p:txBody>
      </p:sp>
      <p:sp>
        <p:nvSpPr>
          <p:cNvPr id="21" name="Text Box 28"/>
          <p:cNvSpPr txBox="1">
            <a:spLocks noChangeArrowheads="1"/>
          </p:cNvSpPr>
          <p:nvPr/>
        </p:nvSpPr>
        <p:spPr bwMode="auto">
          <a:xfrm>
            <a:off x="7130471" y="823979"/>
            <a:ext cx="226695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ts val="450"/>
              </a:spcBef>
            </a:pPr>
            <a:r>
              <a:rPr lang="et-EE" sz="2100" b="1" dirty="0">
                <a:solidFill>
                  <a:srgbClr val="00A9E0"/>
                </a:solidFill>
                <a:latin typeface="+mn-lt"/>
              </a:rPr>
              <a:t>SOTSIAALNE</a:t>
            </a:r>
          </a:p>
          <a:p>
            <a:pPr eaLnBrk="1" hangingPunct="1">
              <a:spcBef>
                <a:spcPts val="450"/>
              </a:spcBef>
            </a:pPr>
            <a:r>
              <a:rPr lang="et-EE" sz="1350" dirty="0">
                <a:solidFill>
                  <a:srgbClr val="00A9E0"/>
                </a:solidFill>
                <a:latin typeface="+mn-lt"/>
              </a:rPr>
              <a:t>Tunnustus</a:t>
            </a:r>
          </a:p>
          <a:p>
            <a:pPr eaLnBrk="1" hangingPunct="1">
              <a:spcBef>
                <a:spcPts val="450"/>
              </a:spcBef>
            </a:pPr>
            <a:r>
              <a:rPr lang="et-EE" sz="1350" dirty="0">
                <a:solidFill>
                  <a:srgbClr val="00A9E0"/>
                </a:solidFill>
                <a:latin typeface="+mn-lt"/>
              </a:rPr>
              <a:t>Tähelepanu</a:t>
            </a:r>
          </a:p>
          <a:p>
            <a:pPr eaLnBrk="1" hangingPunct="1">
              <a:spcBef>
                <a:spcPts val="450"/>
              </a:spcBef>
            </a:pPr>
            <a:r>
              <a:rPr lang="et-EE" sz="1350" dirty="0">
                <a:solidFill>
                  <a:srgbClr val="00A9E0"/>
                </a:solidFill>
                <a:latin typeface="+mn-lt"/>
              </a:rPr>
              <a:t>Suhted</a:t>
            </a:r>
            <a:endParaRPr lang="en-US" sz="1350" dirty="0">
              <a:solidFill>
                <a:srgbClr val="00A9E0"/>
              </a:solidFill>
              <a:latin typeface="+mn-lt"/>
            </a:endParaRPr>
          </a:p>
        </p:txBody>
      </p:sp>
    </p:spTree>
    <p:extLst>
      <p:ext uri="{BB962C8B-B14F-4D97-AF65-F5344CB8AC3E}">
        <p14:creationId xmlns:p14="http://schemas.microsoft.com/office/powerpoint/2010/main" val="391174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P spid="18" grpId="0"/>
      <p:bldP spid="19"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7" descr="Z:\Graphic Materials and Photos\1. INSCAPE GRAPHICS + LOGOS\2. Everything DiSC\Everything DiSC\Everything DiSC Workplac#69.png"/>
          <p:cNvPicPr>
            <a:picLocks noChangeAspect="1" noChangeArrowheads="1"/>
          </p:cNvPicPr>
          <p:nvPr/>
        </p:nvPicPr>
        <p:blipFill rotWithShape="1">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4032" t="5821" r="4032" b="5821"/>
          <a:stretch/>
        </p:blipFill>
        <p:spPr bwMode="auto">
          <a:xfrm>
            <a:off x="3048000" y="1375820"/>
            <a:ext cx="2895600" cy="2796130"/>
          </a:xfrm>
          <a:prstGeom prst="ellipse">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304800" y="-13424"/>
            <a:ext cx="8686800" cy="857250"/>
          </a:xfrm>
        </p:spPr>
        <p:txBody>
          <a:bodyPr>
            <a:normAutofit/>
          </a:bodyPr>
          <a:lstStyle/>
          <a:p>
            <a:r>
              <a:rPr lang="en-US" sz="3600" b="0" dirty="0" err="1"/>
              <a:t>DiSC</a:t>
            </a:r>
            <a:r>
              <a:rPr lang="en-US" sz="3600" b="0" dirty="0"/>
              <a:t>® </a:t>
            </a:r>
            <a:r>
              <a:rPr lang="et-EE" sz="3600" b="0" dirty="0"/>
              <a:t>m</a:t>
            </a:r>
            <a:r>
              <a:rPr lang="en-US" sz="3600" b="0" dirty="0" err="1"/>
              <a:t>udel</a:t>
            </a:r>
            <a:r>
              <a:rPr lang="et-EE" sz="3600" b="0" dirty="0"/>
              <a:t> </a:t>
            </a:r>
            <a:r>
              <a:rPr lang="en-US" sz="3600" b="0" dirty="0"/>
              <a:t>– </a:t>
            </a:r>
            <a:r>
              <a:rPr lang="en-US" sz="3600" b="0" dirty="0" err="1"/>
              <a:t>tugevused</a:t>
            </a:r>
            <a:r>
              <a:rPr lang="en-US" sz="3600" b="0" dirty="0"/>
              <a:t> ja </a:t>
            </a:r>
            <a:r>
              <a:rPr lang="et-EE" sz="3600" b="0" dirty="0"/>
              <a:t>liialdused</a:t>
            </a:r>
            <a:endParaRPr lang="da-DK" sz="3600" b="0" dirty="0"/>
          </a:p>
        </p:txBody>
      </p:sp>
      <p:sp>
        <p:nvSpPr>
          <p:cNvPr id="12" name="Slide Number Placeholder 11"/>
          <p:cNvSpPr>
            <a:spLocks noGrp="1"/>
          </p:cNvSpPr>
          <p:nvPr>
            <p:ph type="sldNum" sz="quarter" idx="12"/>
          </p:nvPr>
        </p:nvSpPr>
        <p:spPr/>
        <p:txBody>
          <a:bodyPr/>
          <a:lstStyle/>
          <a:p>
            <a:fld id="{5C7DC223-A699-4292-8854-1321CB05B1BD}" type="slidenum">
              <a:rPr lang="da-DK" smtClean="0"/>
              <a:t>12</a:t>
            </a:fld>
            <a:endParaRPr lang="da-DK"/>
          </a:p>
        </p:txBody>
      </p:sp>
      <p:sp>
        <p:nvSpPr>
          <p:cNvPr id="15" name="Text Box 29"/>
          <p:cNvSpPr txBox="1">
            <a:spLocks noChangeArrowheads="1"/>
          </p:cNvSpPr>
          <p:nvPr/>
        </p:nvSpPr>
        <p:spPr bwMode="auto">
          <a:xfrm>
            <a:off x="1874744" y="819150"/>
            <a:ext cx="1630456" cy="1815882"/>
          </a:xfrm>
          <a:prstGeom prst="rect">
            <a:avLst/>
          </a:prstGeom>
          <a:noFill/>
          <a:ln>
            <a:noFill/>
          </a:ln>
          <a:effectLst>
            <a:prstShdw prst="shdw17" dist="17961" dir="2700000">
              <a:srgbClr val="959595"/>
            </a:prstShdw>
          </a:effectLst>
        </p:spPr>
        <p:txBody>
          <a:bodyPr wrap="square">
            <a:spAutoFit/>
          </a:bodyPr>
          <a:lstStyle>
            <a:lvl1pPr marL="114300" indent="-1143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8ACC9C"/>
              </a:buClr>
              <a:buFontTx/>
              <a:buChar char="•"/>
            </a:pPr>
            <a:r>
              <a:rPr lang="en-US" sz="1400" dirty="0" err="1">
                <a:solidFill>
                  <a:srgbClr val="605551"/>
                </a:solidFill>
                <a:latin typeface="+mn-lt"/>
              </a:rPr>
              <a:t>Jõuline</a:t>
            </a:r>
            <a:endParaRPr lang="en-US" sz="1400" dirty="0">
              <a:solidFill>
                <a:srgbClr val="605551"/>
              </a:solidFill>
              <a:latin typeface="+mn-lt"/>
            </a:endParaRPr>
          </a:p>
          <a:p>
            <a:pPr eaLnBrk="1" hangingPunct="1">
              <a:buClr>
                <a:srgbClr val="8ACC9C"/>
              </a:buClr>
              <a:buFontTx/>
              <a:buChar char="•"/>
            </a:pPr>
            <a:r>
              <a:rPr lang="en-US" sz="1400" dirty="0" err="1">
                <a:solidFill>
                  <a:srgbClr val="605551"/>
                </a:solidFill>
                <a:latin typeface="+mn-lt"/>
              </a:rPr>
              <a:t>Tahtekindel</a:t>
            </a:r>
            <a:endParaRPr lang="en-US" sz="1400" dirty="0">
              <a:solidFill>
                <a:srgbClr val="605551"/>
              </a:solidFill>
              <a:latin typeface="+mn-lt"/>
            </a:endParaRPr>
          </a:p>
          <a:p>
            <a:pPr eaLnBrk="1" hangingPunct="1">
              <a:buClr>
                <a:srgbClr val="8ACC9C"/>
              </a:buClr>
              <a:buFontTx/>
              <a:buChar char="•"/>
            </a:pPr>
            <a:r>
              <a:rPr lang="en-US" sz="1400" dirty="0" err="1">
                <a:solidFill>
                  <a:srgbClr val="605551"/>
                </a:solidFill>
                <a:latin typeface="+mn-lt"/>
              </a:rPr>
              <a:t>Otsustav</a:t>
            </a:r>
            <a:endParaRPr lang="en-US" sz="1400" dirty="0">
              <a:solidFill>
                <a:srgbClr val="605551"/>
              </a:solidFill>
              <a:latin typeface="+mn-lt"/>
            </a:endParaRPr>
          </a:p>
          <a:p>
            <a:pPr eaLnBrk="1" hangingPunct="1">
              <a:buClr>
                <a:srgbClr val="8ACC9C"/>
              </a:buClr>
              <a:buFontTx/>
              <a:buChar char="•"/>
            </a:pPr>
            <a:r>
              <a:rPr lang="en-US" sz="1400" dirty="0" err="1">
                <a:solidFill>
                  <a:srgbClr val="605551"/>
                </a:solidFill>
                <a:latin typeface="+mn-lt"/>
              </a:rPr>
              <a:t>Tulemuslik</a:t>
            </a:r>
            <a:endParaRPr lang="en-US" sz="1400" dirty="0">
              <a:solidFill>
                <a:srgbClr val="605551"/>
              </a:solidFill>
              <a:latin typeface="+mn-lt"/>
            </a:endParaRPr>
          </a:p>
          <a:p>
            <a:pPr eaLnBrk="1" hangingPunct="1">
              <a:buClr>
                <a:srgbClr val="8ACC9C"/>
              </a:buClr>
              <a:buFontTx/>
              <a:buChar char="•"/>
            </a:pPr>
            <a:r>
              <a:rPr lang="en-US" sz="1400" dirty="0" err="1">
                <a:solidFill>
                  <a:srgbClr val="605551"/>
                </a:solidFill>
                <a:latin typeface="+mn-lt"/>
              </a:rPr>
              <a:t>Eesmärgipärane</a:t>
            </a:r>
            <a:endParaRPr lang="en-US" sz="1400" dirty="0">
              <a:solidFill>
                <a:srgbClr val="605551"/>
              </a:solidFill>
              <a:latin typeface="+mn-lt"/>
            </a:endParaRPr>
          </a:p>
          <a:p>
            <a:pPr eaLnBrk="1" hangingPunct="1">
              <a:buClr>
                <a:srgbClr val="8ACC9C"/>
              </a:buClr>
              <a:buFontTx/>
              <a:buChar char="•"/>
            </a:pPr>
            <a:r>
              <a:rPr lang="en-US" sz="1400" dirty="0" err="1">
                <a:solidFill>
                  <a:srgbClr val="605551"/>
                </a:solidFill>
                <a:latin typeface="+mn-lt"/>
              </a:rPr>
              <a:t>Võistlev</a:t>
            </a:r>
            <a:endParaRPr lang="en-US" sz="1400" dirty="0">
              <a:solidFill>
                <a:srgbClr val="605551"/>
              </a:solidFill>
              <a:latin typeface="+mn-lt"/>
            </a:endParaRPr>
          </a:p>
          <a:p>
            <a:pPr eaLnBrk="1" hangingPunct="1">
              <a:buClr>
                <a:srgbClr val="8ACC9C"/>
              </a:buClr>
              <a:buFontTx/>
              <a:buChar char="•"/>
            </a:pPr>
            <a:r>
              <a:rPr lang="en-US" sz="1400" dirty="0" err="1">
                <a:solidFill>
                  <a:srgbClr val="605551"/>
                </a:solidFill>
                <a:latin typeface="+mn-lt"/>
              </a:rPr>
              <a:t>Iseseisev</a:t>
            </a:r>
            <a:endParaRPr lang="en-US" sz="1400" dirty="0">
              <a:solidFill>
                <a:srgbClr val="605551"/>
              </a:solidFill>
              <a:latin typeface="+mn-lt"/>
            </a:endParaRPr>
          </a:p>
          <a:p>
            <a:pPr eaLnBrk="1" hangingPunct="1">
              <a:buClr>
                <a:srgbClr val="8ACC9C"/>
              </a:buClr>
              <a:buFontTx/>
              <a:buChar char="•"/>
            </a:pPr>
            <a:r>
              <a:rPr lang="en-US" sz="1400" dirty="0" err="1">
                <a:solidFill>
                  <a:srgbClr val="605551"/>
                </a:solidFill>
                <a:latin typeface="+mn-lt"/>
              </a:rPr>
              <a:t>Praktiline</a:t>
            </a:r>
            <a:endParaRPr lang="en-US" sz="1400" dirty="0">
              <a:solidFill>
                <a:srgbClr val="605551"/>
              </a:solidFill>
              <a:latin typeface="+mn-lt"/>
            </a:endParaRPr>
          </a:p>
        </p:txBody>
      </p:sp>
      <p:sp>
        <p:nvSpPr>
          <p:cNvPr id="16" name="Text Box 34"/>
          <p:cNvSpPr txBox="1">
            <a:spLocks noChangeArrowheads="1"/>
          </p:cNvSpPr>
          <p:nvPr/>
        </p:nvSpPr>
        <p:spPr bwMode="auto">
          <a:xfrm>
            <a:off x="1874744" y="2876550"/>
            <a:ext cx="2163856" cy="1815882"/>
          </a:xfrm>
          <a:prstGeom prst="rect">
            <a:avLst/>
          </a:prstGeom>
          <a:noFill/>
          <a:ln>
            <a:noFill/>
          </a:ln>
          <a:effectLst>
            <a:prstShdw prst="shdw17" dist="17961" dir="2700000">
              <a:srgbClr val="959595"/>
            </a:prstShdw>
          </a:effectLst>
        </p:spPr>
        <p:txBody>
          <a:bodyPr wrap="square">
            <a:spAutoFit/>
          </a:bodyPr>
          <a:lstStyle>
            <a:lvl1pPr marL="114300" indent="-1143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FFD167"/>
              </a:buClr>
              <a:buFontTx/>
              <a:buChar char="•"/>
            </a:pPr>
            <a:r>
              <a:rPr lang="en-US" sz="1400" dirty="0" err="1">
                <a:solidFill>
                  <a:srgbClr val="605551"/>
                </a:solidFill>
                <a:latin typeface="+mn-lt"/>
              </a:rPr>
              <a:t>Perfektsionist</a:t>
            </a:r>
            <a:r>
              <a:rPr lang="en-US" sz="1400" dirty="0">
                <a:solidFill>
                  <a:srgbClr val="605551"/>
                </a:solidFill>
                <a:latin typeface="+mn-lt"/>
              </a:rPr>
              <a:t> </a:t>
            </a:r>
          </a:p>
          <a:p>
            <a:pPr eaLnBrk="1" hangingPunct="1">
              <a:buClr>
                <a:srgbClr val="FFD167"/>
              </a:buClr>
              <a:buFontTx/>
              <a:buChar char="•"/>
            </a:pPr>
            <a:r>
              <a:rPr lang="en-US" sz="1400" dirty="0" err="1">
                <a:solidFill>
                  <a:srgbClr val="605551"/>
                </a:solidFill>
                <a:latin typeface="+mn-lt"/>
              </a:rPr>
              <a:t>Täpne</a:t>
            </a:r>
            <a:endParaRPr lang="en-US" sz="1400" dirty="0">
              <a:solidFill>
                <a:srgbClr val="605551"/>
              </a:solidFill>
              <a:latin typeface="+mn-lt"/>
            </a:endParaRPr>
          </a:p>
          <a:p>
            <a:pPr eaLnBrk="1" hangingPunct="1">
              <a:buClr>
                <a:srgbClr val="FFD167"/>
              </a:buClr>
              <a:buFontTx/>
              <a:buChar char="•"/>
            </a:pPr>
            <a:r>
              <a:rPr lang="en-US" sz="1400" dirty="0" err="1">
                <a:solidFill>
                  <a:srgbClr val="605551"/>
                </a:solidFill>
                <a:latin typeface="+mn-lt"/>
              </a:rPr>
              <a:t>Tõsine</a:t>
            </a:r>
            <a:endParaRPr lang="en-US" sz="1400" dirty="0">
              <a:solidFill>
                <a:srgbClr val="605551"/>
              </a:solidFill>
              <a:latin typeface="+mn-lt"/>
            </a:endParaRPr>
          </a:p>
          <a:p>
            <a:pPr eaLnBrk="1" hangingPunct="1">
              <a:buClr>
                <a:srgbClr val="FFD167"/>
              </a:buClr>
              <a:buFontTx/>
              <a:buChar char="•"/>
            </a:pPr>
            <a:r>
              <a:rPr lang="en-US" sz="1400" dirty="0" err="1">
                <a:solidFill>
                  <a:srgbClr val="605551"/>
                </a:solidFill>
                <a:latin typeface="+mn-lt"/>
              </a:rPr>
              <a:t>Korralik</a:t>
            </a:r>
            <a:r>
              <a:rPr lang="en-US" sz="1400" dirty="0">
                <a:solidFill>
                  <a:srgbClr val="605551"/>
                </a:solidFill>
                <a:latin typeface="+mn-lt"/>
              </a:rPr>
              <a:t> </a:t>
            </a:r>
          </a:p>
          <a:p>
            <a:pPr eaLnBrk="1" hangingPunct="1">
              <a:buClr>
                <a:srgbClr val="FFD167"/>
              </a:buClr>
              <a:buFontTx/>
              <a:buChar char="•"/>
            </a:pPr>
            <a:r>
              <a:rPr lang="en-US" sz="1400" dirty="0" err="1">
                <a:solidFill>
                  <a:srgbClr val="605551"/>
                </a:solidFill>
                <a:latin typeface="+mn-lt"/>
              </a:rPr>
              <a:t>Tundlik</a:t>
            </a:r>
            <a:endParaRPr lang="en-US" sz="1400" dirty="0">
              <a:solidFill>
                <a:srgbClr val="605551"/>
              </a:solidFill>
              <a:latin typeface="+mn-lt"/>
            </a:endParaRPr>
          </a:p>
          <a:p>
            <a:pPr eaLnBrk="1" hangingPunct="1">
              <a:buClr>
                <a:srgbClr val="FFD167"/>
              </a:buClr>
              <a:buFontTx/>
              <a:buChar char="•"/>
            </a:pPr>
            <a:r>
              <a:rPr lang="en-US" sz="1400" dirty="0" err="1">
                <a:solidFill>
                  <a:srgbClr val="605551"/>
                </a:solidFill>
                <a:latin typeface="+mn-lt"/>
              </a:rPr>
              <a:t>Püsiv</a:t>
            </a:r>
            <a:endParaRPr lang="en-US" sz="1400" dirty="0">
              <a:solidFill>
                <a:srgbClr val="605551"/>
              </a:solidFill>
              <a:latin typeface="+mn-lt"/>
            </a:endParaRPr>
          </a:p>
          <a:p>
            <a:pPr eaLnBrk="1" hangingPunct="1">
              <a:buClr>
                <a:srgbClr val="FFD167"/>
              </a:buClr>
              <a:buFontTx/>
              <a:buChar char="•"/>
            </a:pPr>
            <a:r>
              <a:rPr lang="en-US" sz="1400" dirty="0" err="1">
                <a:solidFill>
                  <a:srgbClr val="605551"/>
                </a:solidFill>
                <a:latin typeface="+mn-lt"/>
              </a:rPr>
              <a:t>Suure</a:t>
            </a:r>
            <a:r>
              <a:rPr lang="en-US" sz="1400" dirty="0">
                <a:solidFill>
                  <a:srgbClr val="605551"/>
                </a:solidFill>
                <a:latin typeface="+mn-lt"/>
              </a:rPr>
              <a:t> </a:t>
            </a:r>
            <a:r>
              <a:rPr lang="en-US" sz="1400" dirty="0" err="1">
                <a:solidFill>
                  <a:srgbClr val="605551"/>
                </a:solidFill>
                <a:latin typeface="+mn-lt"/>
              </a:rPr>
              <a:t>infovajadusega</a:t>
            </a:r>
            <a:endParaRPr lang="en-US" sz="1400" dirty="0">
              <a:solidFill>
                <a:srgbClr val="605551"/>
              </a:solidFill>
              <a:latin typeface="+mn-lt"/>
            </a:endParaRPr>
          </a:p>
          <a:p>
            <a:pPr eaLnBrk="1" hangingPunct="1">
              <a:buClr>
                <a:srgbClr val="FFD167"/>
              </a:buClr>
              <a:buFontTx/>
              <a:buChar char="•"/>
            </a:pPr>
            <a:r>
              <a:rPr lang="en-US" sz="1400" dirty="0" err="1">
                <a:solidFill>
                  <a:srgbClr val="605551"/>
                </a:solidFill>
                <a:latin typeface="+mn-lt"/>
              </a:rPr>
              <a:t>Ettevaatlik</a:t>
            </a:r>
            <a:r>
              <a:rPr lang="en-US" sz="1400" dirty="0">
                <a:solidFill>
                  <a:srgbClr val="605551"/>
                </a:solidFill>
                <a:latin typeface="+mn-lt"/>
              </a:rPr>
              <a:t> </a:t>
            </a:r>
          </a:p>
        </p:txBody>
      </p:sp>
      <p:sp>
        <p:nvSpPr>
          <p:cNvPr id="18" name="Text Box 36"/>
          <p:cNvSpPr txBox="1">
            <a:spLocks noChangeArrowheads="1"/>
          </p:cNvSpPr>
          <p:nvPr/>
        </p:nvSpPr>
        <p:spPr bwMode="auto">
          <a:xfrm>
            <a:off x="5791200" y="819150"/>
            <a:ext cx="1484312" cy="1815882"/>
          </a:xfrm>
          <a:prstGeom prst="rect">
            <a:avLst/>
          </a:prstGeom>
          <a:noFill/>
          <a:ln>
            <a:noFill/>
          </a:ln>
          <a:effectLst>
            <a:prstShdw prst="shdw17" dist="17961" dir="2700000">
              <a:srgbClr val="959595"/>
            </a:prstShdw>
          </a:effectLst>
        </p:spPr>
        <p:txBody>
          <a:bodyPr wrap="square">
            <a:spAutoFit/>
          </a:bodyPr>
          <a:lstStyle>
            <a:lvl1pPr marL="114300" indent="-1143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F7A08E"/>
              </a:buClr>
              <a:buFontTx/>
              <a:buChar char="•"/>
            </a:pPr>
            <a:r>
              <a:rPr lang="en-US" sz="1400" dirty="0" err="1">
                <a:solidFill>
                  <a:srgbClr val="605551"/>
                </a:solidFill>
                <a:latin typeface="+mn-lt"/>
              </a:rPr>
              <a:t>Emotsionaalne</a:t>
            </a:r>
            <a:endParaRPr lang="en-US" sz="1400" dirty="0">
              <a:solidFill>
                <a:srgbClr val="605551"/>
              </a:solidFill>
              <a:latin typeface="+mn-lt"/>
            </a:endParaRPr>
          </a:p>
          <a:p>
            <a:pPr eaLnBrk="1" hangingPunct="1">
              <a:buClr>
                <a:srgbClr val="F7A08E"/>
              </a:buClr>
              <a:buFontTx/>
              <a:buChar char="•"/>
            </a:pPr>
            <a:r>
              <a:rPr lang="en-US" sz="1400" dirty="0" err="1">
                <a:solidFill>
                  <a:srgbClr val="605551"/>
                </a:solidFill>
                <a:latin typeface="+mn-lt"/>
              </a:rPr>
              <a:t>Optimistlik</a:t>
            </a:r>
            <a:r>
              <a:rPr lang="en-US" sz="1400" dirty="0">
                <a:solidFill>
                  <a:srgbClr val="605551"/>
                </a:solidFill>
                <a:latin typeface="+mn-lt"/>
              </a:rPr>
              <a:t> </a:t>
            </a:r>
          </a:p>
          <a:p>
            <a:pPr eaLnBrk="1" hangingPunct="1">
              <a:buClr>
                <a:srgbClr val="F7A08E"/>
              </a:buClr>
              <a:buFontTx/>
              <a:buChar char="•"/>
            </a:pPr>
            <a:r>
              <a:rPr lang="en-US" sz="1400" dirty="0" err="1">
                <a:solidFill>
                  <a:srgbClr val="605551"/>
                </a:solidFill>
                <a:latin typeface="+mn-lt"/>
              </a:rPr>
              <a:t>Elav</a:t>
            </a:r>
            <a:endParaRPr lang="en-US" sz="1400" dirty="0">
              <a:solidFill>
                <a:srgbClr val="605551"/>
              </a:solidFill>
              <a:latin typeface="+mn-lt"/>
            </a:endParaRPr>
          </a:p>
          <a:p>
            <a:pPr eaLnBrk="1" hangingPunct="1">
              <a:buClr>
                <a:srgbClr val="F7A08E"/>
              </a:buClr>
              <a:buFontTx/>
              <a:buChar char="•"/>
            </a:pPr>
            <a:r>
              <a:rPr lang="en-US" sz="1400" dirty="0" err="1">
                <a:solidFill>
                  <a:srgbClr val="605551"/>
                </a:solidFill>
                <a:latin typeface="+mn-lt"/>
              </a:rPr>
              <a:t>Inimesekeskne</a:t>
            </a:r>
            <a:endParaRPr lang="en-US" sz="1400" dirty="0">
              <a:solidFill>
                <a:srgbClr val="605551"/>
              </a:solidFill>
              <a:latin typeface="+mn-lt"/>
            </a:endParaRPr>
          </a:p>
          <a:p>
            <a:pPr eaLnBrk="1" hangingPunct="1">
              <a:buClr>
                <a:srgbClr val="F7A08E"/>
              </a:buClr>
              <a:buFontTx/>
              <a:buChar char="•"/>
            </a:pPr>
            <a:r>
              <a:rPr lang="en-US" sz="1400" dirty="0" err="1">
                <a:solidFill>
                  <a:srgbClr val="605551"/>
                </a:solidFill>
                <a:latin typeface="+mn-lt"/>
              </a:rPr>
              <a:t>Entusiastlik</a:t>
            </a:r>
            <a:endParaRPr lang="en-US" sz="1400" dirty="0">
              <a:solidFill>
                <a:srgbClr val="605551"/>
              </a:solidFill>
              <a:latin typeface="+mn-lt"/>
            </a:endParaRPr>
          </a:p>
          <a:p>
            <a:pPr eaLnBrk="1" hangingPunct="1">
              <a:buClr>
                <a:srgbClr val="F7A08E"/>
              </a:buClr>
              <a:buFontTx/>
              <a:buChar char="•"/>
            </a:pPr>
            <a:r>
              <a:rPr lang="en-US" sz="1400" dirty="0" err="1">
                <a:solidFill>
                  <a:srgbClr val="605551"/>
                </a:solidFill>
                <a:latin typeface="+mn-lt"/>
              </a:rPr>
              <a:t>Veenev</a:t>
            </a:r>
            <a:endParaRPr lang="en-US" sz="1400" dirty="0">
              <a:solidFill>
                <a:srgbClr val="605551"/>
              </a:solidFill>
              <a:latin typeface="+mn-lt"/>
            </a:endParaRPr>
          </a:p>
          <a:p>
            <a:pPr eaLnBrk="1" hangingPunct="1">
              <a:buClr>
                <a:srgbClr val="F7A08E"/>
              </a:buClr>
              <a:buFontTx/>
              <a:buChar char="•"/>
            </a:pPr>
            <a:r>
              <a:rPr lang="en-US" sz="1400" dirty="0" err="1">
                <a:solidFill>
                  <a:srgbClr val="605551"/>
                </a:solidFill>
                <a:latin typeface="+mn-lt"/>
              </a:rPr>
              <a:t>Jutukas</a:t>
            </a:r>
            <a:r>
              <a:rPr lang="en-US" sz="1400" dirty="0">
                <a:solidFill>
                  <a:srgbClr val="605551"/>
                </a:solidFill>
                <a:latin typeface="+mn-lt"/>
              </a:rPr>
              <a:t> </a:t>
            </a:r>
          </a:p>
          <a:p>
            <a:pPr eaLnBrk="1" hangingPunct="1">
              <a:buClr>
                <a:srgbClr val="F7A08E"/>
              </a:buClr>
              <a:buFontTx/>
              <a:buChar char="•"/>
            </a:pPr>
            <a:r>
              <a:rPr lang="en-US" sz="1400" dirty="0" err="1">
                <a:solidFill>
                  <a:srgbClr val="605551"/>
                </a:solidFill>
                <a:latin typeface="+mn-lt"/>
              </a:rPr>
              <a:t>Innustav</a:t>
            </a:r>
            <a:r>
              <a:rPr lang="en-US" sz="1400" dirty="0">
                <a:solidFill>
                  <a:srgbClr val="605551"/>
                </a:solidFill>
                <a:latin typeface="+mn-lt"/>
              </a:rPr>
              <a:t> </a:t>
            </a:r>
          </a:p>
        </p:txBody>
      </p:sp>
      <p:sp>
        <p:nvSpPr>
          <p:cNvPr id="20" name="Text Box 38"/>
          <p:cNvSpPr txBox="1">
            <a:spLocks noChangeArrowheads="1"/>
          </p:cNvSpPr>
          <p:nvPr/>
        </p:nvSpPr>
        <p:spPr bwMode="auto">
          <a:xfrm>
            <a:off x="5791200" y="2876550"/>
            <a:ext cx="1789112" cy="1815882"/>
          </a:xfrm>
          <a:prstGeom prst="rect">
            <a:avLst/>
          </a:prstGeom>
          <a:noFill/>
          <a:ln>
            <a:noFill/>
          </a:ln>
          <a:effectLst>
            <a:prstShdw prst="shdw17" dist="17961" dir="2700000">
              <a:srgbClr val="959595"/>
            </a:prstShdw>
          </a:effectLst>
        </p:spPr>
        <p:txBody>
          <a:bodyPr wrap="square">
            <a:spAutoFit/>
          </a:bodyPr>
          <a:lstStyle>
            <a:lvl1pPr marL="114300" indent="-1143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6DBCE3"/>
              </a:buClr>
              <a:buFontTx/>
              <a:buChar char="•"/>
            </a:pPr>
            <a:r>
              <a:rPr lang="en-US" sz="1400" dirty="0" err="1">
                <a:solidFill>
                  <a:srgbClr val="605551"/>
                </a:solidFill>
                <a:latin typeface="+mn-lt"/>
              </a:rPr>
              <a:t>Usaldusväärne</a:t>
            </a:r>
            <a:endParaRPr lang="en-US" sz="1400" dirty="0">
              <a:solidFill>
                <a:srgbClr val="605551"/>
              </a:solidFill>
              <a:latin typeface="+mn-lt"/>
            </a:endParaRPr>
          </a:p>
          <a:p>
            <a:pPr eaLnBrk="1" hangingPunct="1">
              <a:buClr>
                <a:srgbClr val="6DBCE3"/>
              </a:buClr>
              <a:buFontTx/>
              <a:buChar char="•"/>
            </a:pPr>
            <a:r>
              <a:rPr lang="en-US" sz="1400" dirty="0" err="1">
                <a:solidFill>
                  <a:srgbClr val="605551"/>
                </a:solidFill>
                <a:latin typeface="+mn-lt"/>
              </a:rPr>
              <a:t>Toetav</a:t>
            </a:r>
            <a:endParaRPr lang="en-US" sz="1400" dirty="0">
              <a:solidFill>
                <a:srgbClr val="605551"/>
              </a:solidFill>
              <a:latin typeface="+mn-lt"/>
            </a:endParaRPr>
          </a:p>
          <a:p>
            <a:pPr eaLnBrk="1" hangingPunct="1">
              <a:buClr>
                <a:srgbClr val="6DBCE3"/>
              </a:buClr>
              <a:buFontTx/>
              <a:buChar char="•"/>
            </a:pPr>
            <a:r>
              <a:rPr lang="en-US" sz="1400" dirty="0" err="1">
                <a:solidFill>
                  <a:srgbClr val="605551"/>
                </a:solidFill>
                <a:latin typeface="+mn-lt"/>
              </a:rPr>
              <a:t>Nõustuv</a:t>
            </a:r>
            <a:endParaRPr lang="en-US" sz="1400" dirty="0">
              <a:solidFill>
                <a:srgbClr val="605551"/>
              </a:solidFill>
              <a:latin typeface="+mn-lt"/>
            </a:endParaRPr>
          </a:p>
          <a:p>
            <a:pPr eaLnBrk="1" hangingPunct="1">
              <a:buClr>
                <a:srgbClr val="6DBCE3"/>
              </a:buClr>
              <a:buFontTx/>
              <a:buChar char="•"/>
            </a:pPr>
            <a:r>
              <a:rPr lang="en-US" sz="1400" dirty="0" err="1">
                <a:solidFill>
                  <a:srgbClr val="605551"/>
                </a:solidFill>
                <a:latin typeface="+mn-lt"/>
              </a:rPr>
              <a:t>Armastusväärne</a:t>
            </a:r>
            <a:endParaRPr lang="en-US" sz="1400" dirty="0">
              <a:solidFill>
                <a:srgbClr val="605551"/>
              </a:solidFill>
              <a:latin typeface="+mn-lt"/>
            </a:endParaRPr>
          </a:p>
          <a:p>
            <a:pPr eaLnBrk="1" hangingPunct="1">
              <a:buClr>
                <a:srgbClr val="6DBCE3"/>
              </a:buClr>
              <a:buFontTx/>
              <a:buChar char="•"/>
            </a:pPr>
            <a:r>
              <a:rPr lang="en-US" sz="1400" dirty="0" err="1">
                <a:solidFill>
                  <a:srgbClr val="605551"/>
                </a:solidFill>
                <a:latin typeface="+mn-lt"/>
              </a:rPr>
              <a:t>Heakskiitev</a:t>
            </a:r>
            <a:endParaRPr lang="en-US" sz="1400" dirty="0">
              <a:solidFill>
                <a:srgbClr val="605551"/>
              </a:solidFill>
              <a:latin typeface="+mn-lt"/>
            </a:endParaRPr>
          </a:p>
          <a:p>
            <a:pPr eaLnBrk="1" hangingPunct="1">
              <a:buClr>
                <a:srgbClr val="6DBCE3"/>
              </a:buClr>
              <a:buFontTx/>
              <a:buChar char="•"/>
            </a:pPr>
            <a:r>
              <a:rPr lang="en-US" sz="1400" dirty="0" err="1">
                <a:solidFill>
                  <a:srgbClr val="605551"/>
                </a:solidFill>
                <a:latin typeface="+mn-lt"/>
              </a:rPr>
              <a:t>Aeglaselt</a:t>
            </a:r>
            <a:r>
              <a:rPr lang="en-US" sz="1400" dirty="0">
                <a:solidFill>
                  <a:srgbClr val="605551"/>
                </a:solidFill>
                <a:latin typeface="+mn-lt"/>
              </a:rPr>
              <a:t> </a:t>
            </a:r>
            <a:r>
              <a:rPr lang="en-US" sz="1400" dirty="0" err="1">
                <a:solidFill>
                  <a:srgbClr val="605551"/>
                </a:solidFill>
                <a:latin typeface="+mn-lt"/>
              </a:rPr>
              <a:t>kohanev</a:t>
            </a:r>
            <a:endParaRPr lang="en-US" sz="1400" dirty="0">
              <a:solidFill>
                <a:srgbClr val="605551"/>
              </a:solidFill>
              <a:latin typeface="+mn-lt"/>
            </a:endParaRPr>
          </a:p>
          <a:p>
            <a:pPr eaLnBrk="1" hangingPunct="1">
              <a:buClr>
                <a:srgbClr val="6DBCE3"/>
              </a:buClr>
              <a:buFontTx/>
              <a:buChar char="•"/>
            </a:pPr>
            <a:r>
              <a:rPr lang="en-US" sz="1400" dirty="0" err="1">
                <a:solidFill>
                  <a:srgbClr val="605551"/>
                </a:solidFill>
                <a:latin typeface="+mn-lt"/>
              </a:rPr>
              <a:t>Rahulik</a:t>
            </a:r>
            <a:endParaRPr lang="en-US" sz="1400" dirty="0">
              <a:solidFill>
                <a:srgbClr val="605551"/>
              </a:solidFill>
              <a:latin typeface="+mn-lt"/>
            </a:endParaRPr>
          </a:p>
          <a:p>
            <a:pPr eaLnBrk="1" hangingPunct="1">
              <a:buClr>
                <a:srgbClr val="6DBCE3"/>
              </a:buClr>
              <a:buFontTx/>
              <a:buChar char="•"/>
            </a:pPr>
            <a:r>
              <a:rPr lang="en-US" sz="1400" dirty="0" err="1">
                <a:solidFill>
                  <a:srgbClr val="605551"/>
                </a:solidFill>
                <a:latin typeface="+mn-lt"/>
              </a:rPr>
              <a:t>Tagasihoidlik</a:t>
            </a:r>
            <a:r>
              <a:rPr lang="en-US" sz="1400" dirty="0">
                <a:solidFill>
                  <a:srgbClr val="605551"/>
                </a:solidFill>
                <a:latin typeface="+mn-lt"/>
              </a:rPr>
              <a:t> </a:t>
            </a:r>
          </a:p>
        </p:txBody>
      </p:sp>
      <p:grpSp>
        <p:nvGrpSpPr>
          <p:cNvPr id="4" name="Group 3"/>
          <p:cNvGrpSpPr/>
          <p:nvPr/>
        </p:nvGrpSpPr>
        <p:grpSpPr>
          <a:xfrm>
            <a:off x="401108" y="881955"/>
            <a:ext cx="1521771" cy="1384995"/>
            <a:chOff x="401108" y="881955"/>
            <a:chExt cx="1521771" cy="1384995"/>
          </a:xfrm>
        </p:grpSpPr>
        <p:sp>
          <p:nvSpPr>
            <p:cNvPr id="14" name="Text Box 32"/>
            <p:cNvSpPr>
              <a:spLocks noChangeArrowheads="1"/>
            </p:cNvSpPr>
            <p:nvPr/>
          </p:nvSpPr>
          <p:spPr bwMode="auto">
            <a:xfrm flipH="1">
              <a:off x="401108" y="910501"/>
              <a:ext cx="1521771" cy="1327904"/>
            </a:xfrm>
            <a:prstGeom prst="foldedCorner">
              <a:avLst>
                <a:gd name="adj" fmla="val 12500"/>
              </a:avLst>
            </a:prstGeom>
            <a:solidFill>
              <a:srgbClr val="8ACC9C"/>
            </a:solidFill>
            <a:ln>
              <a:noFill/>
            </a:ln>
            <a:effectLst>
              <a:prstShdw prst="shdw17" dist="17961" dir="2700000">
                <a:schemeClr val="bg1"/>
              </a:prstShdw>
            </a:effectLst>
          </p:spPr>
          <p:txBody>
            <a:bodyPr wrap="square" anchor="ctr">
              <a:spAutoFit/>
            </a:bodyPr>
            <a:lstStyle/>
            <a:p>
              <a:pPr marL="114300" indent="-114300" algn="ctr">
                <a:buClr>
                  <a:srgbClr val="0099CC"/>
                </a:buClr>
              </a:pPr>
              <a:endParaRPr lang="en-US" sz="1400" b="1" dirty="0">
                <a:solidFill>
                  <a:srgbClr val="605551"/>
                </a:solidFill>
              </a:endParaRPr>
            </a:p>
            <a:p>
              <a:pPr marL="114300" indent="-114300" algn="ctr">
                <a:buClr>
                  <a:srgbClr val="0099CC"/>
                </a:buClr>
              </a:pPr>
              <a:endParaRPr lang="en-US" sz="1400" b="1" dirty="0">
                <a:solidFill>
                  <a:srgbClr val="605551"/>
                </a:solidFill>
              </a:endParaRPr>
            </a:p>
            <a:p>
              <a:pPr marL="114300" indent="-114300" algn="ctr">
                <a:buClr>
                  <a:srgbClr val="0099CC"/>
                </a:buClr>
              </a:pPr>
              <a:endParaRPr lang="en-US" sz="1400" b="1" dirty="0">
                <a:solidFill>
                  <a:srgbClr val="605551"/>
                </a:solidFill>
              </a:endParaRPr>
            </a:p>
            <a:p>
              <a:pPr marL="114300" indent="-114300" algn="ctr">
                <a:buClr>
                  <a:srgbClr val="0099CC"/>
                </a:buClr>
              </a:pPr>
              <a:endParaRPr lang="en-US" sz="1400" b="1" dirty="0">
                <a:solidFill>
                  <a:srgbClr val="605551"/>
                </a:solidFill>
              </a:endParaRPr>
            </a:p>
            <a:p>
              <a:pPr marL="114300" indent="-114300" algn="ctr">
                <a:buClr>
                  <a:srgbClr val="0099CC"/>
                </a:buClr>
              </a:pPr>
              <a:endParaRPr lang="en-US" sz="1400" b="1" dirty="0">
                <a:solidFill>
                  <a:srgbClr val="605551"/>
                </a:solidFill>
              </a:endParaRPr>
            </a:p>
          </p:txBody>
        </p:sp>
        <p:sp>
          <p:nvSpPr>
            <p:cNvPr id="2" name="TextBox 1"/>
            <p:cNvSpPr txBox="1"/>
            <p:nvPr/>
          </p:nvSpPr>
          <p:spPr>
            <a:xfrm>
              <a:off x="457200" y="881955"/>
              <a:ext cx="1369371" cy="1384995"/>
            </a:xfrm>
            <a:prstGeom prst="rect">
              <a:avLst/>
            </a:prstGeom>
            <a:noFill/>
          </p:spPr>
          <p:txBody>
            <a:bodyPr wrap="square" rtlCol="0">
              <a:spAutoFit/>
            </a:bodyPr>
            <a:lstStyle/>
            <a:p>
              <a:pPr marL="114300" indent="-114300" algn="ctr">
                <a:buClr>
                  <a:srgbClr val="0099CC"/>
                </a:buClr>
              </a:pPr>
              <a:r>
                <a:rPr lang="nn-NO" sz="1400" dirty="0">
                  <a:solidFill>
                    <a:srgbClr val="605551"/>
                  </a:solidFill>
                </a:rPr>
                <a:t>Pealetükkiv</a:t>
              </a:r>
            </a:p>
            <a:p>
              <a:pPr marL="114300" indent="-114300" algn="ctr">
                <a:buClr>
                  <a:srgbClr val="0099CC"/>
                </a:buClr>
              </a:pPr>
              <a:r>
                <a:rPr lang="nn-NO" sz="1400" dirty="0">
                  <a:solidFill>
                    <a:srgbClr val="605551"/>
                  </a:solidFill>
                </a:rPr>
                <a:t>Kannatamatu Domineeriv</a:t>
              </a:r>
            </a:p>
            <a:p>
              <a:pPr marL="114300" indent="-114300" algn="ctr">
                <a:buClr>
                  <a:srgbClr val="0099CC"/>
                </a:buClr>
              </a:pPr>
              <a:r>
                <a:rPr lang="nn-NO" sz="1400" dirty="0">
                  <a:solidFill>
                    <a:srgbClr val="605551"/>
                  </a:solidFill>
                </a:rPr>
                <a:t>Ründav</a:t>
              </a:r>
            </a:p>
            <a:p>
              <a:pPr marL="114300" indent="-114300" algn="ctr">
                <a:buClr>
                  <a:srgbClr val="0099CC"/>
                </a:buClr>
              </a:pPr>
              <a:r>
                <a:rPr lang="nn-NO" sz="1400" dirty="0">
                  <a:solidFill>
                    <a:srgbClr val="605551"/>
                  </a:solidFill>
                </a:rPr>
                <a:t>Tõrges </a:t>
              </a:r>
            </a:p>
            <a:p>
              <a:pPr marL="114300" indent="-114300" algn="ctr">
                <a:buClr>
                  <a:srgbClr val="0099CC"/>
                </a:buClr>
              </a:pPr>
              <a:r>
                <a:rPr lang="nn-NO" sz="1400" dirty="0">
                  <a:solidFill>
                    <a:srgbClr val="605551"/>
                  </a:solidFill>
                </a:rPr>
                <a:t>Karm</a:t>
              </a:r>
            </a:p>
          </p:txBody>
        </p:sp>
      </p:grpSp>
      <p:grpSp>
        <p:nvGrpSpPr>
          <p:cNvPr id="6" name="Group 5"/>
          <p:cNvGrpSpPr/>
          <p:nvPr/>
        </p:nvGrpSpPr>
        <p:grpSpPr>
          <a:xfrm>
            <a:off x="7258050" y="881955"/>
            <a:ext cx="1581150" cy="1384995"/>
            <a:chOff x="7258050" y="881955"/>
            <a:chExt cx="1581150" cy="1384995"/>
          </a:xfrm>
        </p:grpSpPr>
        <p:sp>
          <p:nvSpPr>
            <p:cNvPr id="17" name="Text Box 35"/>
            <p:cNvSpPr>
              <a:spLocks noChangeArrowheads="1"/>
            </p:cNvSpPr>
            <p:nvPr/>
          </p:nvSpPr>
          <p:spPr bwMode="auto">
            <a:xfrm>
              <a:off x="7258050" y="910501"/>
              <a:ext cx="1504950" cy="1327904"/>
            </a:xfrm>
            <a:prstGeom prst="foldedCorner">
              <a:avLst>
                <a:gd name="adj" fmla="val 12500"/>
              </a:avLst>
            </a:prstGeom>
            <a:solidFill>
              <a:srgbClr val="F7A08E"/>
            </a:solidFill>
            <a:ln>
              <a:noFill/>
            </a:ln>
            <a:effectLst>
              <a:prstShdw prst="shdw17" dist="17961" dir="2700000">
                <a:schemeClr val="bg1"/>
              </a:prstShdw>
            </a:effectLst>
          </p:spPr>
          <p:txBody>
            <a:bodyPr wrap="square" anchor="ctr">
              <a:spAutoFit/>
            </a:bodyPr>
            <a:lstStyle/>
            <a:p>
              <a:pPr marL="114300" indent="-114300" algn="ctr">
                <a:buClr>
                  <a:srgbClr val="0099CC"/>
                </a:buClr>
              </a:pPr>
              <a:endParaRPr lang="en-US" sz="1400" b="1" dirty="0">
                <a:solidFill>
                  <a:srgbClr val="605551"/>
                </a:solidFill>
              </a:endParaRPr>
            </a:p>
            <a:p>
              <a:pPr marL="114300" indent="-114300" algn="ctr">
                <a:buClr>
                  <a:srgbClr val="0099CC"/>
                </a:buClr>
              </a:pPr>
              <a:endParaRPr lang="en-US" sz="1400" b="1" dirty="0">
                <a:solidFill>
                  <a:srgbClr val="605551"/>
                </a:solidFill>
              </a:endParaRPr>
            </a:p>
            <a:p>
              <a:pPr marL="114300" indent="-114300" algn="ctr">
                <a:buClr>
                  <a:srgbClr val="0099CC"/>
                </a:buClr>
              </a:pPr>
              <a:endParaRPr lang="en-US" sz="1400" b="1" dirty="0">
                <a:solidFill>
                  <a:srgbClr val="605551"/>
                </a:solidFill>
              </a:endParaRPr>
            </a:p>
            <a:p>
              <a:pPr marL="114300" indent="-114300" algn="ctr">
                <a:buClr>
                  <a:srgbClr val="0099CC"/>
                </a:buClr>
              </a:pPr>
              <a:endParaRPr lang="en-US" sz="1400" b="1" dirty="0">
                <a:solidFill>
                  <a:srgbClr val="605551"/>
                </a:solidFill>
              </a:endParaRPr>
            </a:p>
            <a:p>
              <a:pPr marL="114300" indent="-114300" algn="ctr">
                <a:buClr>
                  <a:srgbClr val="0099CC"/>
                </a:buClr>
              </a:pPr>
              <a:endParaRPr lang="en-US" sz="1400" b="1" dirty="0">
                <a:solidFill>
                  <a:srgbClr val="605551"/>
                </a:solidFill>
              </a:endParaRPr>
            </a:p>
          </p:txBody>
        </p:sp>
        <p:sp>
          <p:nvSpPr>
            <p:cNvPr id="5" name="Rectangle 4"/>
            <p:cNvSpPr/>
            <p:nvPr/>
          </p:nvSpPr>
          <p:spPr>
            <a:xfrm>
              <a:off x="7271654" y="881955"/>
              <a:ext cx="1567546" cy="1384995"/>
            </a:xfrm>
            <a:prstGeom prst="rect">
              <a:avLst/>
            </a:prstGeom>
          </p:spPr>
          <p:txBody>
            <a:bodyPr wrap="square">
              <a:spAutoFit/>
            </a:bodyPr>
            <a:lstStyle/>
            <a:p>
              <a:pPr marL="114300" indent="-114300" algn="ctr">
                <a:buClr>
                  <a:srgbClr val="0099CC"/>
                </a:buClr>
              </a:pPr>
              <a:r>
                <a:rPr lang="en-US" sz="1400" dirty="0" err="1">
                  <a:solidFill>
                    <a:srgbClr val="605551"/>
                  </a:solidFill>
                </a:rPr>
                <a:t>Ebaefektiivne</a:t>
              </a:r>
              <a:r>
                <a:rPr lang="en-US" sz="1400" dirty="0">
                  <a:solidFill>
                    <a:srgbClr val="605551"/>
                  </a:solidFill>
                </a:rPr>
                <a:t> </a:t>
              </a:r>
            </a:p>
            <a:p>
              <a:pPr marL="114300" indent="-114300" algn="ctr">
                <a:buClr>
                  <a:srgbClr val="0099CC"/>
                </a:buClr>
              </a:pPr>
              <a:r>
                <a:rPr lang="en-US" sz="1400" dirty="0" err="1">
                  <a:solidFill>
                    <a:srgbClr val="605551"/>
                  </a:solidFill>
                </a:rPr>
                <a:t>Distsiplineerimatu</a:t>
              </a:r>
              <a:endParaRPr lang="en-US" sz="1400" dirty="0">
                <a:solidFill>
                  <a:srgbClr val="605551"/>
                </a:solidFill>
              </a:endParaRPr>
            </a:p>
            <a:p>
              <a:pPr marL="114300" indent="-114300" algn="ctr">
                <a:buClr>
                  <a:srgbClr val="0099CC"/>
                </a:buClr>
              </a:pPr>
              <a:r>
                <a:rPr lang="en-US" sz="1400" dirty="0" err="1">
                  <a:solidFill>
                    <a:srgbClr val="605551"/>
                  </a:solidFill>
                </a:rPr>
                <a:t>Manipuleeriv</a:t>
              </a:r>
              <a:endParaRPr lang="en-US" sz="1400" dirty="0">
                <a:solidFill>
                  <a:srgbClr val="605551"/>
                </a:solidFill>
              </a:endParaRPr>
            </a:p>
            <a:p>
              <a:pPr marL="114300" indent="-114300" algn="ctr">
                <a:buClr>
                  <a:srgbClr val="0099CC"/>
                </a:buClr>
              </a:pPr>
              <a:r>
                <a:rPr lang="en-US" sz="1400" dirty="0" err="1">
                  <a:solidFill>
                    <a:srgbClr val="605551"/>
                  </a:solidFill>
                </a:rPr>
                <a:t>Kergesti</a:t>
              </a:r>
              <a:r>
                <a:rPr lang="en-US" sz="1400" dirty="0">
                  <a:solidFill>
                    <a:srgbClr val="605551"/>
                  </a:solidFill>
                </a:rPr>
                <a:t> </a:t>
              </a:r>
              <a:r>
                <a:rPr lang="en-US" sz="1400" dirty="0" err="1">
                  <a:solidFill>
                    <a:srgbClr val="605551"/>
                  </a:solidFill>
                </a:rPr>
                <a:t>ärrituv</a:t>
              </a:r>
              <a:endParaRPr lang="en-US" sz="1400" dirty="0">
                <a:solidFill>
                  <a:srgbClr val="605551"/>
                </a:solidFill>
              </a:endParaRPr>
            </a:p>
            <a:p>
              <a:pPr marL="114300" indent="-114300" algn="ctr">
                <a:buClr>
                  <a:srgbClr val="0099CC"/>
                </a:buClr>
              </a:pPr>
              <a:r>
                <a:rPr lang="en-US" sz="1400" dirty="0" err="1">
                  <a:solidFill>
                    <a:srgbClr val="605551"/>
                  </a:solidFill>
                </a:rPr>
                <a:t>Ülereageeriv</a:t>
              </a:r>
              <a:endParaRPr lang="en-US" sz="1400" dirty="0">
                <a:solidFill>
                  <a:srgbClr val="605551"/>
                </a:solidFill>
              </a:endParaRPr>
            </a:p>
            <a:p>
              <a:pPr marL="114300" indent="-114300" algn="ctr">
                <a:buClr>
                  <a:srgbClr val="0099CC"/>
                </a:buClr>
              </a:pPr>
              <a:r>
                <a:rPr lang="en-US" sz="1400" dirty="0" err="1">
                  <a:solidFill>
                    <a:srgbClr val="605551"/>
                  </a:solidFill>
                </a:rPr>
                <a:t>Edev</a:t>
              </a:r>
              <a:r>
                <a:rPr lang="en-US" sz="1400" dirty="0">
                  <a:solidFill>
                    <a:srgbClr val="605551"/>
                  </a:solidFill>
                </a:rPr>
                <a:t> </a:t>
              </a:r>
            </a:p>
          </p:txBody>
        </p:sp>
      </p:grpSp>
      <p:grpSp>
        <p:nvGrpSpPr>
          <p:cNvPr id="8" name="Group 7"/>
          <p:cNvGrpSpPr/>
          <p:nvPr/>
        </p:nvGrpSpPr>
        <p:grpSpPr>
          <a:xfrm>
            <a:off x="7391400" y="3236406"/>
            <a:ext cx="1524000" cy="1384995"/>
            <a:chOff x="7239000" y="3257550"/>
            <a:chExt cx="1524000" cy="1384995"/>
          </a:xfrm>
        </p:grpSpPr>
        <p:sp>
          <p:nvSpPr>
            <p:cNvPr id="19" name="Text Box 37"/>
            <p:cNvSpPr>
              <a:spLocks noChangeArrowheads="1"/>
            </p:cNvSpPr>
            <p:nvPr/>
          </p:nvSpPr>
          <p:spPr bwMode="auto">
            <a:xfrm>
              <a:off x="7265780" y="3264952"/>
              <a:ext cx="1497220" cy="1327904"/>
            </a:xfrm>
            <a:prstGeom prst="foldedCorner">
              <a:avLst>
                <a:gd name="adj" fmla="val 12500"/>
              </a:avLst>
            </a:prstGeom>
            <a:solidFill>
              <a:srgbClr val="6DBCE3"/>
            </a:solidFill>
            <a:ln>
              <a:noFill/>
            </a:ln>
            <a:effectLst>
              <a:prstShdw prst="shdw17" dist="17961" dir="2700000">
                <a:schemeClr val="bg1"/>
              </a:prstShdw>
            </a:effectLst>
          </p:spPr>
          <p:txBody>
            <a:bodyPr wrap="square" anchor="ctr">
              <a:spAutoFit/>
            </a:bodyPr>
            <a:lstStyle/>
            <a:p>
              <a:pPr marL="114300" indent="-114300" algn="ctr">
                <a:buClr>
                  <a:srgbClr val="0099CC"/>
                </a:buClr>
              </a:pPr>
              <a:endParaRPr lang="en-US" sz="1400" b="1" dirty="0">
                <a:solidFill>
                  <a:srgbClr val="605551"/>
                </a:solidFill>
              </a:endParaRPr>
            </a:p>
            <a:p>
              <a:pPr marL="114300" indent="-114300" algn="ctr">
                <a:buClr>
                  <a:srgbClr val="0099CC"/>
                </a:buClr>
              </a:pPr>
              <a:endParaRPr lang="en-US" sz="1400" b="1" dirty="0">
                <a:solidFill>
                  <a:srgbClr val="605551"/>
                </a:solidFill>
              </a:endParaRPr>
            </a:p>
            <a:p>
              <a:pPr marL="114300" indent="-114300" algn="ctr">
                <a:buClr>
                  <a:srgbClr val="0099CC"/>
                </a:buClr>
              </a:pPr>
              <a:endParaRPr lang="en-US" sz="1400" b="1" dirty="0">
                <a:solidFill>
                  <a:srgbClr val="605551"/>
                </a:solidFill>
              </a:endParaRPr>
            </a:p>
            <a:p>
              <a:pPr marL="114300" indent="-114300" algn="ctr">
                <a:buClr>
                  <a:srgbClr val="0099CC"/>
                </a:buClr>
              </a:pPr>
              <a:endParaRPr lang="en-US" sz="1400" b="1" dirty="0">
                <a:solidFill>
                  <a:srgbClr val="605551"/>
                </a:solidFill>
              </a:endParaRPr>
            </a:p>
            <a:p>
              <a:pPr marL="114300" indent="-114300" algn="ctr">
                <a:buClr>
                  <a:srgbClr val="0099CC"/>
                </a:buClr>
              </a:pPr>
              <a:endParaRPr lang="en-US" sz="1400" b="1" dirty="0">
                <a:solidFill>
                  <a:srgbClr val="605551"/>
                </a:solidFill>
              </a:endParaRPr>
            </a:p>
          </p:txBody>
        </p:sp>
        <p:sp>
          <p:nvSpPr>
            <p:cNvPr id="7" name="Rectangle 6"/>
            <p:cNvSpPr/>
            <p:nvPr/>
          </p:nvSpPr>
          <p:spPr>
            <a:xfrm>
              <a:off x="7239000" y="3257550"/>
              <a:ext cx="1439333" cy="1384995"/>
            </a:xfrm>
            <a:prstGeom prst="rect">
              <a:avLst/>
            </a:prstGeom>
          </p:spPr>
          <p:txBody>
            <a:bodyPr wrap="square">
              <a:spAutoFit/>
            </a:bodyPr>
            <a:lstStyle/>
            <a:p>
              <a:pPr marL="114300" indent="-114300" algn="ctr">
                <a:buClr>
                  <a:srgbClr val="0099CC"/>
                </a:buClr>
              </a:pPr>
              <a:r>
                <a:rPr lang="en-US" sz="1400" dirty="0" err="1">
                  <a:solidFill>
                    <a:srgbClr val="605551"/>
                  </a:solidFill>
                </a:rPr>
                <a:t>Ebakindel</a:t>
              </a:r>
              <a:endParaRPr lang="en-US" sz="1400" dirty="0">
                <a:solidFill>
                  <a:srgbClr val="605551"/>
                </a:solidFill>
              </a:endParaRPr>
            </a:p>
            <a:p>
              <a:pPr marL="114300" indent="-114300" algn="ctr">
                <a:buClr>
                  <a:srgbClr val="0099CC"/>
                </a:buClr>
              </a:pPr>
              <a:r>
                <a:rPr lang="en-US" sz="1400" dirty="0" err="1">
                  <a:solidFill>
                    <a:srgbClr val="605551"/>
                  </a:solidFill>
                </a:rPr>
                <a:t>Kahtlev</a:t>
              </a:r>
              <a:endParaRPr lang="en-US" sz="1400" dirty="0">
                <a:solidFill>
                  <a:srgbClr val="605551"/>
                </a:solidFill>
              </a:endParaRPr>
            </a:p>
            <a:p>
              <a:pPr marL="114300" indent="-114300" algn="ctr">
                <a:buClr>
                  <a:srgbClr val="0099CC"/>
                </a:buClr>
              </a:pPr>
              <a:r>
                <a:rPr lang="en-US" sz="1400" dirty="0" err="1">
                  <a:solidFill>
                    <a:srgbClr val="605551"/>
                  </a:solidFill>
                </a:rPr>
                <a:t>Kohmetu</a:t>
              </a:r>
              <a:endParaRPr lang="en-US" sz="1400" dirty="0">
                <a:solidFill>
                  <a:srgbClr val="605551"/>
                </a:solidFill>
              </a:endParaRPr>
            </a:p>
            <a:p>
              <a:pPr marL="114300" indent="-114300" algn="ctr">
                <a:buClr>
                  <a:srgbClr val="0099CC"/>
                </a:buClr>
              </a:pPr>
              <a:r>
                <a:rPr lang="en-US" sz="1400" dirty="0" err="1">
                  <a:solidFill>
                    <a:srgbClr val="605551"/>
                  </a:solidFill>
                </a:rPr>
                <a:t>Kinnijääv</a:t>
              </a:r>
              <a:endParaRPr lang="en-US" sz="1400" dirty="0">
                <a:solidFill>
                  <a:srgbClr val="605551"/>
                </a:solidFill>
              </a:endParaRPr>
            </a:p>
            <a:p>
              <a:pPr marL="114300" indent="-114300" algn="ctr">
                <a:buClr>
                  <a:srgbClr val="0099CC"/>
                </a:buClr>
              </a:pPr>
              <a:r>
                <a:rPr lang="en-US" sz="1400" dirty="0" err="1">
                  <a:solidFill>
                    <a:srgbClr val="605551"/>
                  </a:solidFill>
                </a:rPr>
                <a:t>Alistuv</a:t>
              </a:r>
              <a:endParaRPr lang="en-US" sz="1400" dirty="0">
                <a:solidFill>
                  <a:srgbClr val="605551"/>
                </a:solidFill>
              </a:endParaRPr>
            </a:p>
            <a:p>
              <a:pPr marL="114300" indent="-114300" algn="ctr">
                <a:buClr>
                  <a:srgbClr val="0099CC"/>
                </a:buClr>
              </a:pPr>
              <a:r>
                <a:rPr lang="en-US" sz="1400" dirty="0" err="1">
                  <a:solidFill>
                    <a:srgbClr val="605551"/>
                  </a:solidFill>
                </a:rPr>
                <a:t>Ebaturvaline</a:t>
              </a:r>
              <a:endParaRPr lang="en-US" sz="1400" dirty="0">
                <a:solidFill>
                  <a:srgbClr val="605551"/>
                </a:solidFill>
              </a:endParaRPr>
            </a:p>
          </p:txBody>
        </p:sp>
      </p:grpSp>
      <p:grpSp>
        <p:nvGrpSpPr>
          <p:cNvPr id="10" name="Group 9"/>
          <p:cNvGrpSpPr/>
          <p:nvPr/>
        </p:nvGrpSpPr>
        <p:grpSpPr>
          <a:xfrm>
            <a:off x="152400" y="3257550"/>
            <a:ext cx="1981200" cy="1384995"/>
            <a:chOff x="152400" y="3257550"/>
            <a:chExt cx="1981200" cy="1384995"/>
          </a:xfrm>
        </p:grpSpPr>
        <p:sp>
          <p:nvSpPr>
            <p:cNvPr id="13" name="Text Box 32"/>
            <p:cNvSpPr>
              <a:spLocks noChangeArrowheads="1"/>
            </p:cNvSpPr>
            <p:nvPr/>
          </p:nvSpPr>
          <p:spPr bwMode="auto">
            <a:xfrm flipH="1">
              <a:off x="381000" y="3266035"/>
              <a:ext cx="1576871" cy="1327904"/>
            </a:xfrm>
            <a:prstGeom prst="foldedCorner">
              <a:avLst>
                <a:gd name="adj" fmla="val 12500"/>
              </a:avLst>
            </a:prstGeom>
            <a:solidFill>
              <a:srgbClr val="FFD167"/>
            </a:solidFill>
            <a:ln>
              <a:noFill/>
            </a:ln>
            <a:effectLst>
              <a:prstShdw prst="shdw17" dist="17961" dir="2700000">
                <a:schemeClr val="bg1"/>
              </a:prstShdw>
            </a:effectLst>
          </p:spPr>
          <p:txBody>
            <a:bodyPr wrap="square" anchor="ctr">
              <a:spAutoFit/>
            </a:bodyPr>
            <a:lstStyle/>
            <a:p>
              <a:pPr marL="228600" indent="-228600" algn="ctr">
                <a:buClr>
                  <a:srgbClr val="0099CC"/>
                </a:buClr>
              </a:pPr>
              <a:endParaRPr lang="en-US" sz="1400" b="1" dirty="0">
                <a:solidFill>
                  <a:srgbClr val="605551"/>
                </a:solidFill>
              </a:endParaRPr>
            </a:p>
            <a:p>
              <a:pPr marL="228600" indent="-228600" algn="ctr">
                <a:buClr>
                  <a:srgbClr val="0099CC"/>
                </a:buClr>
              </a:pPr>
              <a:endParaRPr lang="en-US" sz="1400" b="1" dirty="0">
                <a:solidFill>
                  <a:srgbClr val="605551"/>
                </a:solidFill>
              </a:endParaRPr>
            </a:p>
            <a:p>
              <a:pPr marL="228600" indent="-228600" algn="ctr">
                <a:buClr>
                  <a:srgbClr val="0099CC"/>
                </a:buClr>
              </a:pPr>
              <a:endParaRPr lang="en-US" sz="1400" b="1" dirty="0">
                <a:solidFill>
                  <a:srgbClr val="605551"/>
                </a:solidFill>
              </a:endParaRPr>
            </a:p>
            <a:p>
              <a:pPr marL="228600" indent="-228600" algn="ctr">
                <a:buClr>
                  <a:srgbClr val="0099CC"/>
                </a:buClr>
              </a:pPr>
              <a:endParaRPr lang="en-US" sz="1400" b="1" dirty="0">
                <a:solidFill>
                  <a:srgbClr val="605551"/>
                </a:solidFill>
              </a:endParaRPr>
            </a:p>
            <a:p>
              <a:pPr marL="228600" indent="-228600" algn="ctr">
                <a:buClr>
                  <a:srgbClr val="0099CC"/>
                </a:buClr>
              </a:pPr>
              <a:endParaRPr lang="en-US" sz="1400" b="1" dirty="0">
                <a:solidFill>
                  <a:srgbClr val="605551"/>
                </a:solidFill>
              </a:endParaRPr>
            </a:p>
          </p:txBody>
        </p:sp>
        <p:sp>
          <p:nvSpPr>
            <p:cNvPr id="9" name="Rectangle 8"/>
            <p:cNvSpPr/>
            <p:nvPr/>
          </p:nvSpPr>
          <p:spPr>
            <a:xfrm>
              <a:off x="152400" y="3257550"/>
              <a:ext cx="1981200" cy="1384995"/>
            </a:xfrm>
            <a:prstGeom prst="rect">
              <a:avLst/>
            </a:prstGeom>
          </p:spPr>
          <p:txBody>
            <a:bodyPr wrap="square">
              <a:spAutoFit/>
            </a:bodyPr>
            <a:lstStyle/>
            <a:p>
              <a:pPr marL="228600" indent="-228600" algn="ctr">
                <a:buClr>
                  <a:srgbClr val="0099CC"/>
                </a:buClr>
              </a:pPr>
              <a:r>
                <a:rPr lang="en-US" sz="1400" dirty="0">
                  <a:solidFill>
                    <a:srgbClr val="605551"/>
                  </a:solidFill>
                </a:rPr>
                <a:t> </a:t>
              </a:r>
              <a:r>
                <a:rPr lang="en-US" sz="1400" dirty="0" err="1">
                  <a:solidFill>
                    <a:srgbClr val="605551"/>
                  </a:solidFill>
                </a:rPr>
                <a:t>Igav</a:t>
              </a:r>
              <a:endParaRPr lang="en-US" sz="1400" dirty="0">
                <a:solidFill>
                  <a:srgbClr val="605551"/>
                </a:solidFill>
              </a:endParaRPr>
            </a:p>
            <a:p>
              <a:pPr marL="228600" indent="-228600" algn="ctr">
                <a:buClr>
                  <a:srgbClr val="0099CC"/>
                </a:buClr>
              </a:pPr>
              <a:r>
                <a:rPr lang="en-US" sz="1400" dirty="0">
                  <a:solidFill>
                    <a:srgbClr val="605551"/>
                  </a:solidFill>
                </a:rPr>
                <a:t> Peps  </a:t>
              </a:r>
            </a:p>
            <a:p>
              <a:pPr marL="228600" indent="-228600" algn="ctr">
                <a:buClr>
                  <a:srgbClr val="0099CC"/>
                </a:buClr>
              </a:pPr>
              <a:r>
                <a:rPr lang="en-US" sz="1400" dirty="0" err="1">
                  <a:solidFill>
                    <a:srgbClr val="605551"/>
                  </a:solidFill>
                </a:rPr>
                <a:t>Nõudlik</a:t>
              </a:r>
              <a:endParaRPr lang="en-US" sz="1400" dirty="0">
                <a:solidFill>
                  <a:srgbClr val="605551"/>
                </a:solidFill>
              </a:endParaRPr>
            </a:p>
            <a:p>
              <a:pPr marL="228600" indent="-228600" algn="ctr">
                <a:buClr>
                  <a:srgbClr val="0099CC"/>
                </a:buClr>
              </a:pPr>
              <a:r>
                <a:rPr lang="en-US" sz="1400" dirty="0" err="1">
                  <a:solidFill>
                    <a:srgbClr val="605551"/>
                  </a:solidFill>
                </a:rPr>
                <a:t>Kriitiline</a:t>
              </a:r>
              <a:endParaRPr lang="en-US" sz="1400" dirty="0">
                <a:solidFill>
                  <a:srgbClr val="605551"/>
                </a:solidFill>
              </a:endParaRPr>
            </a:p>
            <a:p>
              <a:pPr marL="228600" indent="-228600" algn="ctr">
                <a:buClr>
                  <a:srgbClr val="0099CC"/>
                </a:buClr>
              </a:pPr>
              <a:r>
                <a:rPr lang="en-US" sz="1400" dirty="0">
                  <a:solidFill>
                    <a:srgbClr val="605551"/>
                  </a:solidFill>
                </a:rPr>
                <a:t>  </a:t>
              </a:r>
              <a:r>
                <a:rPr lang="en-US" sz="1400" dirty="0" err="1">
                  <a:solidFill>
                    <a:srgbClr val="605551"/>
                  </a:solidFill>
                </a:rPr>
                <a:t>Aeglane</a:t>
              </a:r>
              <a:r>
                <a:rPr lang="en-US" sz="1400" dirty="0">
                  <a:solidFill>
                    <a:srgbClr val="605551"/>
                  </a:solidFill>
                </a:rPr>
                <a:t> </a:t>
              </a:r>
              <a:r>
                <a:rPr lang="en-US" sz="1400" dirty="0" err="1">
                  <a:solidFill>
                    <a:srgbClr val="605551"/>
                  </a:solidFill>
                </a:rPr>
                <a:t>otsustaja</a:t>
              </a:r>
              <a:endParaRPr lang="en-US" sz="1400" dirty="0">
                <a:solidFill>
                  <a:srgbClr val="605551"/>
                </a:solidFill>
              </a:endParaRPr>
            </a:p>
            <a:p>
              <a:pPr marL="228600" indent="-228600" algn="ctr">
                <a:buClr>
                  <a:srgbClr val="0099CC"/>
                </a:buClr>
              </a:pPr>
              <a:r>
                <a:rPr lang="en-US" sz="1400" dirty="0">
                  <a:solidFill>
                    <a:srgbClr val="605551"/>
                  </a:solidFill>
                </a:rPr>
                <a:t> </a:t>
              </a:r>
              <a:r>
                <a:rPr lang="en-US" sz="1400" dirty="0" err="1">
                  <a:solidFill>
                    <a:srgbClr val="605551"/>
                  </a:solidFill>
                </a:rPr>
                <a:t>Kriitikapelglik</a:t>
              </a:r>
              <a:endParaRPr lang="en-US" sz="1400" dirty="0">
                <a:solidFill>
                  <a:srgbClr val="605551"/>
                </a:solidFill>
              </a:endParaRPr>
            </a:p>
          </p:txBody>
        </p:sp>
      </p:grpSp>
    </p:spTree>
    <p:extLst>
      <p:ext uri="{BB962C8B-B14F-4D97-AF65-F5344CB8AC3E}">
        <p14:creationId xmlns:p14="http://schemas.microsoft.com/office/powerpoint/2010/main" val="214620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2215" y="438150"/>
            <a:ext cx="3962399" cy="112573"/>
          </a:xfrm>
        </p:spPr>
        <p:txBody>
          <a:bodyPr>
            <a:normAutofit fontScale="90000"/>
          </a:bodyPr>
          <a:lstStyle/>
          <a:p>
            <a:r>
              <a:rPr lang="en-US" sz="4000" b="0" dirty="0" err="1"/>
              <a:t>DiSC</a:t>
            </a:r>
            <a:r>
              <a:rPr lang="en-US" sz="4000" b="0" dirty="0"/>
              <a:t>®</a:t>
            </a:r>
            <a:r>
              <a:rPr lang="et-EE" sz="4000" b="0" dirty="0"/>
              <a:t> mudel</a:t>
            </a:r>
            <a:endParaRPr lang="da-DK" sz="4000" b="0" dirty="0"/>
          </a:p>
        </p:txBody>
      </p:sp>
      <p:sp>
        <p:nvSpPr>
          <p:cNvPr id="3" name="Content Placeholder 2"/>
          <p:cNvSpPr>
            <a:spLocks noGrp="1"/>
          </p:cNvSpPr>
          <p:nvPr>
            <p:ph idx="1"/>
          </p:nvPr>
        </p:nvSpPr>
        <p:spPr>
          <a:xfrm>
            <a:off x="522215" y="1123950"/>
            <a:ext cx="4572000" cy="3394075"/>
          </a:xfrm>
        </p:spPr>
        <p:txBody>
          <a:bodyPr>
            <a:normAutofit/>
          </a:bodyPr>
          <a:lstStyle/>
          <a:p>
            <a:pPr>
              <a:buClr>
                <a:srgbClr val="0099CC"/>
              </a:buClr>
              <a:buFont typeface="Courier New" panose="02070309020205020404" pitchFamily="49" charset="0"/>
              <a:buChar char="o"/>
            </a:pPr>
            <a:r>
              <a:rPr lang="et-EE" sz="2000" dirty="0">
                <a:solidFill>
                  <a:srgbClr val="605551"/>
                </a:solidFill>
              </a:rPr>
              <a:t>DiSC mõõdab </a:t>
            </a:r>
            <a:r>
              <a:rPr lang="et-EE" sz="2000" b="1" dirty="0">
                <a:solidFill>
                  <a:srgbClr val="605551"/>
                </a:solidFill>
              </a:rPr>
              <a:t>kalduvusi</a:t>
            </a:r>
            <a:r>
              <a:rPr lang="et-EE" sz="2000" dirty="0">
                <a:solidFill>
                  <a:srgbClr val="605551"/>
                </a:solidFill>
              </a:rPr>
              <a:t> ja </a:t>
            </a:r>
            <a:r>
              <a:rPr lang="et-EE" sz="2000" b="1" dirty="0">
                <a:solidFill>
                  <a:srgbClr val="605551"/>
                </a:solidFill>
              </a:rPr>
              <a:t>prioriteete</a:t>
            </a:r>
            <a:endParaRPr lang="et-EE" sz="2000" dirty="0">
              <a:solidFill>
                <a:srgbClr val="605551"/>
              </a:solidFill>
            </a:endParaRPr>
          </a:p>
          <a:p>
            <a:pPr>
              <a:buClr>
                <a:srgbClr val="0099CC"/>
              </a:buClr>
              <a:buFont typeface="Courier New" panose="02070309020205020404" pitchFamily="49" charset="0"/>
              <a:buChar char="o"/>
            </a:pPr>
            <a:r>
              <a:rPr lang="et-EE" sz="2000" dirty="0">
                <a:solidFill>
                  <a:srgbClr val="605551"/>
                </a:solidFill>
              </a:rPr>
              <a:t>DiSC </a:t>
            </a:r>
            <a:r>
              <a:rPr lang="et-EE" sz="2000" b="1" dirty="0">
                <a:solidFill>
                  <a:srgbClr val="605551"/>
                </a:solidFill>
              </a:rPr>
              <a:t>ei mõõda </a:t>
            </a:r>
            <a:r>
              <a:rPr lang="et-EE" sz="2000" dirty="0">
                <a:solidFill>
                  <a:srgbClr val="605551"/>
                </a:solidFill>
              </a:rPr>
              <a:t>oskusi või võimet</a:t>
            </a:r>
          </a:p>
          <a:p>
            <a:pPr>
              <a:buClr>
                <a:srgbClr val="0099CC"/>
              </a:buClr>
              <a:buFont typeface="Courier New" panose="02070309020205020404" pitchFamily="49" charset="0"/>
              <a:buChar char="o"/>
            </a:pPr>
            <a:r>
              <a:rPr lang="et-EE" sz="2000" dirty="0">
                <a:solidFill>
                  <a:srgbClr val="605551"/>
                </a:solidFill>
              </a:rPr>
              <a:t>DiSC </a:t>
            </a:r>
            <a:r>
              <a:rPr lang="et-EE" sz="2000" b="1" dirty="0">
                <a:solidFill>
                  <a:srgbClr val="605551"/>
                </a:solidFill>
              </a:rPr>
              <a:t>ei ennusta edukust töörollis</a:t>
            </a:r>
            <a:endParaRPr lang="et-EE" sz="2000" dirty="0">
              <a:solidFill>
                <a:srgbClr val="605551"/>
              </a:solidFill>
            </a:endParaRPr>
          </a:p>
          <a:p>
            <a:pPr>
              <a:buClr>
                <a:srgbClr val="0099CC"/>
              </a:buClr>
              <a:buFont typeface="Courier New" panose="02070309020205020404" pitchFamily="49" charset="0"/>
              <a:buChar char="o"/>
            </a:pPr>
            <a:r>
              <a:rPr lang="et-EE" sz="2000" dirty="0">
                <a:solidFill>
                  <a:srgbClr val="605551"/>
                </a:solidFill>
              </a:rPr>
              <a:t>DiSCi </a:t>
            </a:r>
            <a:r>
              <a:rPr lang="et-EE" sz="2000" b="1" dirty="0">
                <a:solidFill>
                  <a:srgbClr val="605551"/>
                </a:solidFill>
              </a:rPr>
              <a:t>ei tohiks </a:t>
            </a:r>
            <a:r>
              <a:rPr lang="et-EE" sz="2000" dirty="0">
                <a:solidFill>
                  <a:srgbClr val="605551"/>
                </a:solidFill>
              </a:rPr>
              <a:t>kasutada ainsa tegurina värbamise või valiku protsessis</a:t>
            </a:r>
          </a:p>
          <a:p>
            <a:pPr>
              <a:buClr>
                <a:srgbClr val="0099CC"/>
              </a:buClr>
              <a:buFont typeface="Courier New" panose="02070309020205020404" pitchFamily="49" charset="0"/>
              <a:buChar char="o"/>
            </a:pPr>
            <a:r>
              <a:rPr lang="et-EE" sz="2000" dirty="0">
                <a:solidFill>
                  <a:srgbClr val="605551"/>
                </a:solidFill>
              </a:rPr>
              <a:t>Kuigi </a:t>
            </a:r>
            <a:r>
              <a:rPr lang="et-EE" sz="2000" b="1" dirty="0">
                <a:solidFill>
                  <a:srgbClr val="605551"/>
                </a:solidFill>
              </a:rPr>
              <a:t>DiSC</a:t>
            </a:r>
            <a:r>
              <a:rPr lang="et-EE" sz="2000" dirty="0">
                <a:solidFill>
                  <a:srgbClr val="605551"/>
                </a:solidFill>
              </a:rPr>
              <a:t> ei ole Emotsionaalse Intelligentsuse (EI) tööriist, </a:t>
            </a:r>
            <a:r>
              <a:rPr lang="et-EE" sz="2000" b="1" dirty="0">
                <a:solidFill>
                  <a:srgbClr val="605551"/>
                </a:solidFill>
              </a:rPr>
              <a:t>sobib see EI arendamiseks väga hästi</a:t>
            </a:r>
            <a:endParaRPr lang="en-US" sz="1900" b="1" dirty="0">
              <a:solidFill>
                <a:srgbClr val="605551"/>
              </a:solidFill>
            </a:endParaRPr>
          </a:p>
          <a:p>
            <a:pPr>
              <a:buFont typeface="Courier New" panose="02070309020205020404" pitchFamily="49" charset="0"/>
              <a:buChar char="o"/>
            </a:pPr>
            <a:endParaRPr lang="da-DK" dirty="0">
              <a:solidFill>
                <a:srgbClr val="605551"/>
              </a:solidFill>
            </a:endParaRPr>
          </a:p>
        </p:txBody>
      </p:sp>
      <p:sp>
        <p:nvSpPr>
          <p:cNvPr id="6" name="Slide Number Placeholder 5"/>
          <p:cNvSpPr>
            <a:spLocks noGrp="1"/>
          </p:cNvSpPr>
          <p:nvPr>
            <p:ph type="sldNum" sz="quarter" idx="4294967295"/>
          </p:nvPr>
        </p:nvSpPr>
        <p:spPr>
          <a:xfrm>
            <a:off x="7010400" y="4781550"/>
            <a:ext cx="2133600" cy="274638"/>
          </a:xfrm>
          <a:prstGeom prst="rect">
            <a:avLst/>
          </a:prstGeom>
        </p:spPr>
        <p:txBody>
          <a:bodyPr/>
          <a:lstStyle/>
          <a:p>
            <a:fld id="{5C7DC223-A699-4292-8854-1321CB05B1BD}" type="slidenum">
              <a:rPr lang="da-DK" smtClean="0"/>
              <a:t>13</a:t>
            </a:fld>
            <a:endParaRPr lang="da-DK"/>
          </a:p>
        </p:txBody>
      </p:sp>
      <p:pic>
        <p:nvPicPr>
          <p:cNvPr id="5" name="Picture 7" descr="Z:\Graphic Materials and Photos\1. INSCAPE GRAPHICS + LOGOS\2. Everything DiSC\Everything DiSC\Everything DiSC Workplac#69.png"/>
          <p:cNvPicPr>
            <a:picLocks noChangeAspect="1" noChangeArrowheads="1"/>
          </p:cNvPicPr>
          <p:nvPr/>
        </p:nvPicPr>
        <p:blipFill rotWithShape="1">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4032" t="5821" r="4032" b="5821"/>
          <a:stretch/>
        </p:blipFill>
        <p:spPr bwMode="auto">
          <a:xfrm>
            <a:off x="5257800" y="1047750"/>
            <a:ext cx="3200400" cy="309045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14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ctrTitle"/>
          </p:nvPr>
        </p:nvSpPr>
        <p:spPr>
          <a:xfrm>
            <a:off x="1143000" y="2266950"/>
            <a:ext cx="6858000" cy="1102519"/>
          </a:xfrm>
        </p:spPr>
        <p:txBody>
          <a:bodyPr/>
          <a:lstStyle/>
          <a:p>
            <a:pPr algn="ctr" eaLnBrk="1" hangingPunct="1"/>
            <a:r>
              <a:rPr lang="da-DK" altLang="et-EE" sz="4800" b="0" dirty="0">
                <a:solidFill>
                  <a:schemeClr val="bg1"/>
                </a:solidFill>
              </a:rPr>
              <a:t>DiSC</a:t>
            </a:r>
            <a:r>
              <a:rPr lang="da-DK" altLang="et-EE" sz="4800" b="0" baseline="30000" dirty="0">
                <a:solidFill>
                  <a:schemeClr val="bg1"/>
                </a:solidFill>
              </a:rPr>
              <a:t>®</a:t>
            </a:r>
            <a:r>
              <a:rPr lang="da-DK" altLang="et-EE" sz="4800" b="0" dirty="0">
                <a:solidFill>
                  <a:schemeClr val="bg1"/>
                </a:solidFill>
              </a:rPr>
              <a:t> </a:t>
            </a:r>
            <a:r>
              <a:rPr lang="et-EE" altLang="et-EE" sz="4800" b="0" dirty="0">
                <a:solidFill>
                  <a:schemeClr val="bg1"/>
                </a:solidFill>
              </a:rPr>
              <a:t>profiilid</a:t>
            </a:r>
            <a:endParaRPr lang="en-US" altLang="et-EE" sz="4800" b="0" dirty="0">
              <a:solidFill>
                <a:schemeClr val="bg1"/>
              </a:solidFill>
            </a:endParaRPr>
          </a:p>
        </p:txBody>
      </p:sp>
    </p:spTree>
    <p:extLst>
      <p:ext uri="{BB962C8B-B14F-4D97-AF65-F5344CB8AC3E}">
        <p14:creationId xmlns:p14="http://schemas.microsoft.com/office/powerpoint/2010/main" val="123531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Grp="1" noChangeArrowheads="1"/>
          </p:cNvSpPr>
          <p:nvPr>
            <p:ph sz="half" idx="1"/>
          </p:nvPr>
        </p:nvSpPr>
        <p:spPr>
          <a:xfrm>
            <a:off x="1331119" y="789385"/>
            <a:ext cx="2906316" cy="3957638"/>
          </a:xfrm>
        </p:spPr>
        <p:txBody>
          <a:bodyPr vert="horz" lIns="67866" tIns="33338" rIns="67866" bIns="33338" rtlCol="0">
            <a:normAutofit lnSpcReduction="10000"/>
          </a:bodyPr>
          <a:lstStyle/>
          <a:p>
            <a:pPr eaLnBrk="1" hangingPunct="1">
              <a:lnSpc>
                <a:spcPct val="90000"/>
              </a:lnSpc>
              <a:buFont typeface="Courier New" panose="02070309020205020404" pitchFamily="49" charset="0"/>
              <a:buChar char="o"/>
            </a:pPr>
            <a:endParaRPr lang="en-GB" altLang="et-EE" sz="1500" b="1" dirty="0">
              <a:solidFill>
                <a:srgbClr val="605551"/>
              </a:solidFill>
            </a:endParaRPr>
          </a:p>
          <a:p>
            <a:pPr marL="0" indent="0">
              <a:lnSpc>
                <a:spcPct val="90000"/>
              </a:lnSpc>
              <a:buNone/>
            </a:pPr>
            <a:r>
              <a:rPr lang="et-EE" sz="1600" b="1" dirty="0">
                <a:solidFill>
                  <a:srgbClr val="605551"/>
                </a:solidFill>
              </a:rPr>
              <a:t>Esmane</a:t>
            </a:r>
            <a:r>
              <a:rPr lang="en-GB" sz="1600" b="1" dirty="0">
                <a:solidFill>
                  <a:srgbClr val="605551"/>
                </a:solidFill>
              </a:rPr>
              <a:t> </a:t>
            </a:r>
            <a:r>
              <a:rPr lang="en-GB" sz="1600" b="1" dirty="0" err="1">
                <a:solidFill>
                  <a:srgbClr val="605551"/>
                </a:solidFill>
              </a:rPr>
              <a:t>moti</a:t>
            </a:r>
            <a:r>
              <a:rPr lang="et-EE" sz="1600" b="1" dirty="0">
                <a:solidFill>
                  <a:srgbClr val="605551"/>
                </a:solidFill>
              </a:rPr>
              <a:t>iv</a:t>
            </a:r>
            <a:endParaRPr lang="en-GB" sz="1600" b="1" dirty="0">
              <a:solidFill>
                <a:srgbClr val="605551"/>
              </a:solidFill>
            </a:endParaRPr>
          </a:p>
          <a:p>
            <a:pPr>
              <a:lnSpc>
                <a:spcPct val="90000"/>
              </a:lnSpc>
              <a:buFont typeface="Courier New" panose="02070309020205020404" pitchFamily="49" charset="0"/>
              <a:buChar char="o"/>
            </a:pPr>
            <a:r>
              <a:rPr lang="et-EE" sz="1600" dirty="0">
                <a:solidFill>
                  <a:srgbClr val="605551"/>
                </a:solidFill>
              </a:rPr>
              <a:t>Kontroll</a:t>
            </a:r>
            <a:endParaRPr lang="en-GB" sz="1600" dirty="0">
              <a:solidFill>
                <a:srgbClr val="605551"/>
              </a:solidFill>
            </a:endParaRPr>
          </a:p>
          <a:p>
            <a:pPr marL="0" indent="0">
              <a:lnSpc>
                <a:spcPct val="90000"/>
              </a:lnSpc>
              <a:buNone/>
            </a:pPr>
            <a:r>
              <a:rPr lang="et-EE" sz="1600" b="1" dirty="0">
                <a:solidFill>
                  <a:srgbClr val="605551"/>
                </a:solidFill>
              </a:rPr>
              <a:t>Hirmud</a:t>
            </a:r>
            <a:endParaRPr lang="en-GB" sz="1600" b="1" dirty="0">
              <a:solidFill>
                <a:srgbClr val="605551"/>
              </a:solidFill>
            </a:endParaRPr>
          </a:p>
          <a:p>
            <a:pPr>
              <a:lnSpc>
                <a:spcPct val="90000"/>
              </a:lnSpc>
              <a:buFont typeface="Courier New" panose="02070309020205020404" pitchFamily="49" charset="0"/>
              <a:buChar char="o"/>
            </a:pPr>
            <a:r>
              <a:rPr lang="et-EE" sz="1600" dirty="0">
                <a:solidFill>
                  <a:srgbClr val="605551"/>
                </a:solidFill>
              </a:rPr>
              <a:t>Kontrolli kaotamine</a:t>
            </a:r>
            <a:r>
              <a:rPr lang="en-GB" sz="1600" dirty="0">
                <a:solidFill>
                  <a:srgbClr val="605551"/>
                </a:solidFill>
              </a:rPr>
              <a:t>, </a:t>
            </a:r>
            <a:r>
              <a:rPr lang="et-EE" sz="1600" dirty="0">
                <a:solidFill>
                  <a:srgbClr val="605551"/>
                </a:solidFill>
              </a:rPr>
              <a:t>olla ärakasutatud</a:t>
            </a:r>
            <a:endParaRPr lang="en-GB" sz="1600" dirty="0">
              <a:solidFill>
                <a:srgbClr val="605551"/>
              </a:solidFill>
            </a:endParaRPr>
          </a:p>
          <a:p>
            <a:pPr marL="0" indent="0">
              <a:lnSpc>
                <a:spcPct val="90000"/>
              </a:lnSpc>
              <a:buNone/>
            </a:pPr>
            <a:r>
              <a:rPr lang="et-EE" sz="1600" b="1" dirty="0">
                <a:solidFill>
                  <a:srgbClr val="605551"/>
                </a:solidFill>
              </a:rPr>
              <a:t>Vajadused</a:t>
            </a:r>
            <a:endParaRPr lang="en-GB" sz="1600" b="1" dirty="0">
              <a:solidFill>
                <a:srgbClr val="605551"/>
              </a:solidFill>
            </a:endParaRPr>
          </a:p>
          <a:p>
            <a:pPr>
              <a:lnSpc>
                <a:spcPct val="90000"/>
              </a:lnSpc>
              <a:buFont typeface="Courier New" panose="02070309020205020404" pitchFamily="49" charset="0"/>
              <a:buChar char="o"/>
            </a:pPr>
            <a:r>
              <a:rPr lang="et-EE" sz="1600" dirty="0">
                <a:solidFill>
                  <a:srgbClr val="605551"/>
                </a:solidFill>
              </a:rPr>
              <a:t>Jõud ja autoriteet</a:t>
            </a:r>
            <a:endParaRPr lang="en-GB" sz="1600" dirty="0">
              <a:solidFill>
                <a:srgbClr val="605551"/>
              </a:solidFill>
            </a:endParaRPr>
          </a:p>
          <a:p>
            <a:pPr>
              <a:lnSpc>
                <a:spcPct val="90000"/>
              </a:lnSpc>
              <a:buFont typeface="Courier New" panose="02070309020205020404" pitchFamily="49" charset="0"/>
              <a:buChar char="o"/>
            </a:pPr>
            <a:r>
              <a:rPr lang="et-EE" sz="1600" dirty="0">
                <a:solidFill>
                  <a:srgbClr val="605551"/>
                </a:solidFill>
              </a:rPr>
              <a:t>Väljakutsed</a:t>
            </a:r>
            <a:endParaRPr lang="en-GB" sz="1600" dirty="0">
              <a:solidFill>
                <a:srgbClr val="605551"/>
              </a:solidFill>
            </a:endParaRPr>
          </a:p>
          <a:p>
            <a:pPr>
              <a:lnSpc>
                <a:spcPct val="90000"/>
              </a:lnSpc>
              <a:buFont typeface="Courier New" panose="02070309020205020404" pitchFamily="49" charset="0"/>
              <a:buChar char="o"/>
            </a:pPr>
            <a:r>
              <a:rPr lang="et-EE" sz="1600" dirty="0">
                <a:solidFill>
                  <a:srgbClr val="605551"/>
                </a:solidFill>
              </a:rPr>
              <a:t>Otsekohesed/ühesed vastused</a:t>
            </a:r>
            <a:endParaRPr lang="en-GB" sz="1600" dirty="0">
              <a:solidFill>
                <a:srgbClr val="605551"/>
              </a:solidFill>
            </a:endParaRPr>
          </a:p>
          <a:p>
            <a:pPr>
              <a:buFont typeface="Courier New" panose="02070309020205020404" pitchFamily="49" charset="0"/>
              <a:buChar char="o"/>
            </a:pPr>
            <a:r>
              <a:rPr lang="et-EE" sz="1600" dirty="0">
                <a:solidFill>
                  <a:srgbClr val="605551"/>
                </a:solidFill>
              </a:rPr>
              <a:t>Otsese kontrolli ja reeglite puudumine</a:t>
            </a:r>
            <a:endParaRPr lang="en-GB" sz="1600" dirty="0">
              <a:solidFill>
                <a:srgbClr val="605551"/>
              </a:solidFill>
            </a:endParaRPr>
          </a:p>
          <a:p>
            <a:pPr>
              <a:buFont typeface="Courier New" panose="02070309020205020404" pitchFamily="49" charset="0"/>
              <a:buChar char="o"/>
            </a:pPr>
            <a:r>
              <a:rPr lang="et-EE" sz="1600" dirty="0">
                <a:solidFill>
                  <a:srgbClr val="605551"/>
                </a:solidFill>
              </a:rPr>
              <a:t>Uued ja erinevad tegevused</a:t>
            </a:r>
          </a:p>
          <a:p>
            <a:pPr>
              <a:buFont typeface="Courier New" panose="02070309020205020404" pitchFamily="49" charset="0"/>
              <a:buChar char="o"/>
            </a:pPr>
            <a:r>
              <a:rPr lang="et-EE" sz="1600" dirty="0">
                <a:solidFill>
                  <a:srgbClr val="605551"/>
                </a:solidFill>
              </a:rPr>
              <a:t>Võimalus ise midagi saavutada</a:t>
            </a:r>
            <a:endParaRPr lang="en-GB" sz="1600" dirty="0">
              <a:solidFill>
                <a:srgbClr val="605551"/>
              </a:solidFill>
            </a:endParaRPr>
          </a:p>
        </p:txBody>
      </p:sp>
      <p:sp>
        <p:nvSpPr>
          <p:cNvPr id="57347" name="Rectangle 5"/>
          <p:cNvSpPr>
            <a:spLocks noGrp="1" noChangeArrowheads="1"/>
          </p:cNvSpPr>
          <p:nvPr>
            <p:ph sz="half" idx="2"/>
          </p:nvPr>
        </p:nvSpPr>
        <p:spPr>
          <a:xfrm>
            <a:off x="4248150" y="789385"/>
            <a:ext cx="3020616" cy="2722959"/>
          </a:xfrm>
        </p:spPr>
        <p:txBody>
          <a:bodyPr vert="horz" lIns="67866" tIns="33338" rIns="67866" bIns="33338" rtlCol="0">
            <a:noAutofit/>
          </a:bodyPr>
          <a:lstStyle/>
          <a:p>
            <a:pPr eaLnBrk="1" hangingPunct="1">
              <a:buFont typeface="Courier New" panose="02070309020205020404" pitchFamily="49" charset="0"/>
              <a:buChar char="o"/>
            </a:pPr>
            <a:endParaRPr lang="en-GB" altLang="et-EE" sz="1600" b="1" dirty="0">
              <a:solidFill>
                <a:srgbClr val="605551"/>
              </a:solidFill>
            </a:endParaRPr>
          </a:p>
          <a:p>
            <a:pPr marL="0" indent="0">
              <a:lnSpc>
                <a:spcPct val="90000"/>
              </a:lnSpc>
              <a:buNone/>
            </a:pPr>
            <a:r>
              <a:rPr lang="et-EE" sz="1600" b="1" dirty="0">
                <a:solidFill>
                  <a:srgbClr val="605551"/>
                </a:solidFill>
              </a:rPr>
              <a:t>Omadused</a:t>
            </a:r>
            <a:endParaRPr lang="en-GB" sz="1600" b="1" dirty="0">
              <a:solidFill>
                <a:srgbClr val="605551"/>
              </a:solidFill>
            </a:endParaRPr>
          </a:p>
          <a:p>
            <a:pPr>
              <a:lnSpc>
                <a:spcPct val="90000"/>
              </a:lnSpc>
              <a:buFont typeface="Courier New" panose="02070309020205020404" pitchFamily="49" charset="0"/>
              <a:buChar char="o"/>
            </a:pPr>
            <a:r>
              <a:rPr lang="et-EE" sz="1600" dirty="0">
                <a:solidFill>
                  <a:srgbClr val="605551"/>
                </a:solidFill>
              </a:rPr>
              <a:t>Enesekindel</a:t>
            </a:r>
            <a:r>
              <a:rPr lang="en-GB" sz="1600" dirty="0">
                <a:solidFill>
                  <a:srgbClr val="605551"/>
                </a:solidFill>
              </a:rPr>
              <a:t>/egoist</a:t>
            </a:r>
            <a:r>
              <a:rPr lang="et-EE" sz="1600" dirty="0">
                <a:solidFill>
                  <a:srgbClr val="605551"/>
                </a:solidFill>
              </a:rPr>
              <a:t>l</a:t>
            </a:r>
            <a:r>
              <a:rPr lang="en-GB" sz="1600" dirty="0" err="1">
                <a:solidFill>
                  <a:srgbClr val="605551"/>
                </a:solidFill>
              </a:rPr>
              <a:t>i</a:t>
            </a:r>
            <a:r>
              <a:rPr lang="et-EE" sz="1600" dirty="0">
                <a:solidFill>
                  <a:srgbClr val="605551"/>
                </a:solidFill>
              </a:rPr>
              <a:t>k</a:t>
            </a:r>
            <a:endParaRPr lang="en-GB" sz="1600" dirty="0">
              <a:solidFill>
                <a:srgbClr val="605551"/>
              </a:solidFill>
            </a:endParaRPr>
          </a:p>
          <a:p>
            <a:pPr>
              <a:lnSpc>
                <a:spcPct val="90000"/>
              </a:lnSpc>
              <a:buFont typeface="Courier New" panose="02070309020205020404" pitchFamily="49" charset="0"/>
              <a:buChar char="o"/>
            </a:pPr>
            <a:r>
              <a:rPr lang="et-EE" sz="1600" dirty="0">
                <a:solidFill>
                  <a:srgbClr val="605551"/>
                </a:solidFill>
              </a:rPr>
              <a:t>Riskialdis</a:t>
            </a:r>
            <a:endParaRPr lang="en-GB" sz="1600" dirty="0">
              <a:solidFill>
                <a:srgbClr val="605551"/>
              </a:solidFill>
            </a:endParaRPr>
          </a:p>
          <a:p>
            <a:pPr>
              <a:lnSpc>
                <a:spcPct val="90000"/>
              </a:lnSpc>
              <a:buFont typeface="Courier New" panose="02070309020205020404" pitchFamily="49" charset="0"/>
              <a:buChar char="o"/>
            </a:pPr>
            <a:r>
              <a:rPr lang="et-EE" sz="1600" dirty="0">
                <a:solidFill>
                  <a:srgbClr val="605551"/>
                </a:solidFill>
              </a:rPr>
              <a:t>Otsustav</a:t>
            </a:r>
            <a:endParaRPr lang="en-GB" sz="1600" dirty="0">
              <a:solidFill>
                <a:srgbClr val="605551"/>
              </a:solidFill>
            </a:endParaRPr>
          </a:p>
          <a:p>
            <a:pPr>
              <a:lnSpc>
                <a:spcPct val="90000"/>
              </a:lnSpc>
              <a:buFont typeface="Courier New" panose="02070309020205020404" pitchFamily="49" charset="0"/>
              <a:buChar char="o"/>
            </a:pPr>
            <a:r>
              <a:rPr lang="et-EE" sz="1600" dirty="0">
                <a:solidFill>
                  <a:srgbClr val="605551"/>
                </a:solidFill>
              </a:rPr>
              <a:t>Tulemusekeskne</a:t>
            </a:r>
            <a:endParaRPr lang="en-GB" sz="1600" dirty="0">
              <a:solidFill>
                <a:srgbClr val="605551"/>
              </a:solidFill>
            </a:endParaRPr>
          </a:p>
          <a:p>
            <a:pPr>
              <a:lnSpc>
                <a:spcPct val="90000"/>
              </a:lnSpc>
              <a:buFont typeface="Courier New" panose="02070309020205020404" pitchFamily="49" charset="0"/>
              <a:buChar char="o"/>
            </a:pPr>
            <a:r>
              <a:rPr lang="et-EE" sz="1600" dirty="0">
                <a:solidFill>
                  <a:srgbClr val="605551"/>
                </a:solidFill>
              </a:rPr>
              <a:t>Otsekohene</a:t>
            </a:r>
            <a:r>
              <a:rPr lang="en-GB" sz="1600" dirty="0">
                <a:solidFill>
                  <a:srgbClr val="605551"/>
                </a:solidFill>
              </a:rPr>
              <a:t>/</a:t>
            </a:r>
            <a:r>
              <a:rPr lang="et-EE" sz="1600" dirty="0">
                <a:solidFill>
                  <a:srgbClr val="605551"/>
                </a:solidFill>
              </a:rPr>
              <a:t>nõudlik</a:t>
            </a:r>
            <a:endParaRPr lang="en-GB" sz="1600" dirty="0">
              <a:solidFill>
                <a:srgbClr val="605551"/>
              </a:solidFill>
            </a:endParaRPr>
          </a:p>
          <a:p>
            <a:pPr>
              <a:lnSpc>
                <a:spcPct val="90000"/>
              </a:lnSpc>
              <a:buFont typeface="Courier New" panose="02070309020205020404" pitchFamily="49" charset="0"/>
              <a:buChar char="o"/>
            </a:pPr>
            <a:r>
              <a:rPr lang="et-EE" sz="1600" dirty="0">
                <a:solidFill>
                  <a:srgbClr val="605551"/>
                </a:solidFill>
              </a:rPr>
              <a:t>Üheselt mõistetav</a:t>
            </a:r>
            <a:endParaRPr lang="en-GB" sz="1600" dirty="0">
              <a:solidFill>
                <a:srgbClr val="605551"/>
              </a:solidFill>
            </a:endParaRPr>
          </a:p>
          <a:p>
            <a:pPr marL="0" indent="0">
              <a:lnSpc>
                <a:spcPct val="90000"/>
              </a:lnSpc>
              <a:buNone/>
            </a:pPr>
            <a:r>
              <a:rPr lang="et-EE" sz="1600" b="1" dirty="0">
                <a:solidFill>
                  <a:srgbClr val="605551"/>
                </a:solidFill>
              </a:rPr>
              <a:t>Miinused/Piiravad tegurid</a:t>
            </a:r>
          </a:p>
          <a:p>
            <a:pPr>
              <a:lnSpc>
                <a:spcPct val="90000"/>
              </a:lnSpc>
              <a:buFont typeface="Courier New" panose="02070309020205020404" pitchFamily="49" charset="0"/>
              <a:buChar char="o"/>
            </a:pPr>
            <a:r>
              <a:rPr lang="et-EE" sz="1600" dirty="0">
                <a:solidFill>
                  <a:srgbClr val="605551"/>
                </a:solidFill>
              </a:rPr>
              <a:t>Ei arvesta teiste inimestega</a:t>
            </a:r>
            <a:endParaRPr lang="en-GB" sz="1600" dirty="0">
              <a:solidFill>
                <a:srgbClr val="605551"/>
              </a:solidFill>
            </a:endParaRPr>
          </a:p>
          <a:p>
            <a:pPr>
              <a:lnSpc>
                <a:spcPct val="90000"/>
              </a:lnSpc>
              <a:buFont typeface="Courier New" panose="02070309020205020404" pitchFamily="49" charset="0"/>
              <a:buChar char="o"/>
            </a:pPr>
            <a:r>
              <a:rPr lang="et-EE" sz="1600" dirty="0">
                <a:solidFill>
                  <a:srgbClr val="605551"/>
                </a:solidFill>
              </a:rPr>
              <a:t>Kannatamatus</a:t>
            </a:r>
            <a:endParaRPr lang="en-GB" sz="1600" dirty="0">
              <a:solidFill>
                <a:srgbClr val="605551"/>
              </a:solidFill>
            </a:endParaRPr>
          </a:p>
          <a:p>
            <a:pPr>
              <a:lnSpc>
                <a:spcPct val="90000"/>
              </a:lnSpc>
              <a:buFont typeface="Courier New" panose="02070309020205020404" pitchFamily="49" charset="0"/>
              <a:buChar char="o"/>
            </a:pPr>
            <a:r>
              <a:rPr lang="et-EE" sz="1600" dirty="0">
                <a:solidFill>
                  <a:srgbClr val="605551"/>
                </a:solidFill>
              </a:rPr>
              <a:t>Ebapiisav keskendumine kvaliteedile</a:t>
            </a:r>
            <a:endParaRPr lang="en-GB" sz="1600" dirty="0">
              <a:solidFill>
                <a:srgbClr val="605551"/>
              </a:solidFill>
            </a:endParaRPr>
          </a:p>
          <a:p>
            <a:pPr eaLnBrk="1" hangingPunct="1">
              <a:buFont typeface="Courier New" panose="02070309020205020404" pitchFamily="49" charset="0"/>
              <a:buChar char="o"/>
            </a:pPr>
            <a:endParaRPr lang="en-GB" altLang="et-EE" sz="1600" dirty="0">
              <a:solidFill>
                <a:srgbClr val="605551"/>
              </a:solidFill>
            </a:endParaRPr>
          </a:p>
          <a:p>
            <a:pPr eaLnBrk="1" hangingPunct="1">
              <a:buFont typeface="Courier New" panose="02070309020205020404" pitchFamily="49" charset="0"/>
              <a:buChar char="o"/>
            </a:pPr>
            <a:endParaRPr lang="en-GB" altLang="et-EE" sz="1600" dirty="0">
              <a:solidFill>
                <a:srgbClr val="605551"/>
              </a:solidFill>
            </a:endParaRPr>
          </a:p>
        </p:txBody>
      </p:sp>
      <p:sp>
        <p:nvSpPr>
          <p:cNvPr id="3" name="Slide Number Placeholder 2"/>
          <p:cNvSpPr>
            <a:spLocks noGrp="1"/>
          </p:cNvSpPr>
          <p:nvPr>
            <p:ph type="sldNum" sz="quarter" idx="12"/>
          </p:nvPr>
        </p:nvSpPr>
        <p:spPr/>
        <p:txBody>
          <a:bodyPr/>
          <a:lstStyle/>
          <a:p>
            <a:fld id="{5C7DC223-A699-4292-8854-1321CB05B1BD}" type="slidenum">
              <a:rPr lang="da-DK" smtClean="0"/>
              <a:t>15</a:t>
            </a:fld>
            <a:endParaRPr lang="da-DK"/>
          </a:p>
        </p:txBody>
      </p:sp>
      <p:grpSp>
        <p:nvGrpSpPr>
          <p:cNvPr id="57348" name="Group 25"/>
          <p:cNvGrpSpPr>
            <a:grpSpLocks/>
          </p:cNvGrpSpPr>
          <p:nvPr/>
        </p:nvGrpSpPr>
        <p:grpSpPr bwMode="auto">
          <a:xfrm>
            <a:off x="6569869" y="897732"/>
            <a:ext cx="1296591" cy="1297781"/>
            <a:chOff x="930" y="754"/>
            <a:chExt cx="1089" cy="1090"/>
          </a:xfrm>
        </p:grpSpPr>
        <p:sp>
          <p:nvSpPr>
            <p:cNvPr id="57350" name="Oval 3" descr="j0406812"/>
            <p:cNvSpPr>
              <a:spLocks noChangeArrowheads="1"/>
            </p:cNvSpPr>
            <p:nvPr/>
          </p:nvSpPr>
          <p:spPr bwMode="auto">
            <a:xfrm>
              <a:off x="930" y="754"/>
              <a:ext cx="1089" cy="1090"/>
            </a:xfrm>
            <a:prstGeom prst="ellipse">
              <a:avLst/>
            </a:prstGeom>
            <a:blipFill dpi="0" rotWithShape="1">
              <a:blip r:embed="rId3"/>
              <a:srcRect/>
              <a:stretch>
                <a:fillRect/>
              </a:stretch>
            </a:blipFill>
            <a:ln w="25400">
              <a:solidFill>
                <a:srgbClr val="B2B2B2"/>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525">
                <a:solidFill>
                  <a:schemeClr val="tx1"/>
                </a:solidFill>
                <a:latin typeface="Gill Sans MT" pitchFamily="34" charset="0"/>
              </a:endParaRPr>
            </a:p>
          </p:txBody>
        </p:sp>
        <p:sp>
          <p:nvSpPr>
            <p:cNvPr id="57351" name="Line 4" descr="j0406812"/>
            <p:cNvSpPr>
              <a:spLocks noChangeShapeType="1"/>
            </p:cNvSpPr>
            <p:nvPr/>
          </p:nvSpPr>
          <p:spPr bwMode="auto">
            <a:xfrm>
              <a:off x="1482" y="754"/>
              <a:ext cx="0" cy="1089"/>
            </a:xfrm>
            <a:prstGeom prst="line">
              <a:avLst/>
            </a:prstGeom>
            <a:noFill/>
            <a:ln w="31750">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t-EE" sz="1350"/>
            </a:p>
          </p:txBody>
        </p:sp>
        <p:sp>
          <p:nvSpPr>
            <p:cNvPr id="57352" name="Line 5" descr="j0406812"/>
            <p:cNvSpPr>
              <a:spLocks noChangeShapeType="1"/>
            </p:cNvSpPr>
            <p:nvPr/>
          </p:nvSpPr>
          <p:spPr bwMode="auto">
            <a:xfrm rot="5400000">
              <a:off x="1474" y="763"/>
              <a:ext cx="0" cy="1087"/>
            </a:xfrm>
            <a:prstGeom prst="line">
              <a:avLst/>
            </a:prstGeom>
            <a:noFill/>
            <a:ln w="31750">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t-EE" sz="1350"/>
            </a:p>
          </p:txBody>
        </p:sp>
        <p:sp>
          <p:nvSpPr>
            <p:cNvPr id="57353" name="Text Box 12"/>
            <p:cNvSpPr txBox="1">
              <a:spLocks noChangeArrowheads="1"/>
            </p:cNvSpPr>
            <p:nvPr/>
          </p:nvSpPr>
          <p:spPr bwMode="auto">
            <a:xfrm>
              <a:off x="1066" y="845"/>
              <a:ext cx="274"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t-EE" sz="3300" b="1">
                  <a:solidFill>
                    <a:srgbClr val="FFC000"/>
                  </a:solidFill>
                  <a:latin typeface="Gill Sans MT" pitchFamily="34" charset="0"/>
                </a:rPr>
                <a:t>D</a:t>
              </a:r>
            </a:p>
          </p:txBody>
        </p:sp>
      </p:grpSp>
      <p:sp>
        <p:nvSpPr>
          <p:cNvPr id="57349" name="Rectangle 1"/>
          <p:cNvSpPr>
            <a:spLocks noChangeArrowheads="1"/>
          </p:cNvSpPr>
          <p:nvPr/>
        </p:nvSpPr>
        <p:spPr bwMode="auto">
          <a:xfrm>
            <a:off x="609600" y="204610"/>
            <a:ext cx="50064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t-EE" sz="3600" dirty="0" err="1">
                <a:solidFill>
                  <a:schemeClr val="tx2"/>
                </a:solidFill>
                <a:latin typeface="+mj-lt"/>
              </a:rPr>
              <a:t>DiSC</a:t>
            </a:r>
            <a:r>
              <a:rPr lang="en-US" altLang="et-EE" sz="3600" baseline="30000" dirty="0">
                <a:solidFill>
                  <a:schemeClr val="tx2"/>
                </a:solidFill>
                <a:latin typeface="+mj-lt"/>
              </a:rPr>
              <a:t>®</a:t>
            </a:r>
            <a:r>
              <a:rPr lang="en-GB" altLang="et-EE" sz="3600" dirty="0">
                <a:solidFill>
                  <a:schemeClr val="tx2"/>
                </a:solidFill>
                <a:latin typeface="+mj-lt"/>
              </a:rPr>
              <a:t> </a:t>
            </a:r>
            <a:r>
              <a:rPr lang="et-EE" sz="3600" dirty="0">
                <a:solidFill>
                  <a:schemeClr val="tx2"/>
                </a:solidFill>
                <a:latin typeface="+mj-lt"/>
              </a:rPr>
              <a:t>mudel </a:t>
            </a:r>
            <a:r>
              <a:rPr lang="en-GB" sz="3600" dirty="0">
                <a:solidFill>
                  <a:schemeClr val="tx2"/>
                </a:solidFill>
                <a:latin typeface="+mj-lt"/>
              </a:rPr>
              <a:t>- </a:t>
            </a:r>
            <a:r>
              <a:rPr lang="en-GB" altLang="et-EE" sz="3600" dirty="0" err="1">
                <a:solidFill>
                  <a:schemeClr val="tx2"/>
                </a:solidFill>
                <a:latin typeface="+mj-lt"/>
              </a:rPr>
              <a:t>Domineeriv</a:t>
            </a:r>
            <a:endParaRPr lang="en-US" altLang="et-EE" sz="3600" dirty="0">
              <a:solidFill>
                <a:schemeClr val="tx2"/>
              </a:solidFill>
              <a:latin typeface="+mj-lt"/>
            </a:endParaRPr>
          </a:p>
        </p:txBody>
      </p:sp>
    </p:spTree>
    <p:extLst>
      <p:ext uri="{BB962C8B-B14F-4D97-AF65-F5344CB8AC3E}">
        <p14:creationId xmlns:p14="http://schemas.microsoft.com/office/powerpoint/2010/main" val="3609751014"/>
      </p:ext>
    </p:extLst>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Grp="1" noChangeArrowheads="1"/>
          </p:cNvSpPr>
          <p:nvPr>
            <p:ph sz="half" idx="1"/>
          </p:nvPr>
        </p:nvSpPr>
        <p:spPr>
          <a:xfrm>
            <a:off x="1331119" y="789385"/>
            <a:ext cx="2628900" cy="3143250"/>
          </a:xfrm>
        </p:spPr>
        <p:txBody>
          <a:bodyPr vert="horz" lIns="67866" tIns="33338" rIns="67866" bIns="33338" rtlCol="0">
            <a:noAutofit/>
          </a:bodyPr>
          <a:lstStyle/>
          <a:p>
            <a:pPr eaLnBrk="1" hangingPunct="1">
              <a:buFont typeface="Wingdings" panose="05000000000000000000" pitchFamily="2" charset="2"/>
              <a:buChar char="§"/>
            </a:pPr>
            <a:endParaRPr lang="en-GB" altLang="et-EE" sz="1600" b="1" dirty="0">
              <a:solidFill>
                <a:srgbClr val="005070"/>
              </a:solidFill>
            </a:endParaRPr>
          </a:p>
          <a:p>
            <a:pPr>
              <a:lnSpc>
                <a:spcPct val="90000"/>
              </a:lnSpc>
              <a:buNone/>
            </a:pPr>
            <a:r>
              <a:rPr lang="et-EE" sz="1600" b="1" dirty="0">
                <a:solidFill>
                  <a:srgbClr val="005070"/>
                </a:solidFill>
              </a:rPr>
              <a:t>Esmane motiiv</a:t>
            </a:r>
            <a:endParaRPr lang="en-GB" sz="1600" dirty="0">
              <a:solidFill>
                <a:srgbClr val="005070"/>
              </a:solidFill>
            </a:endParaRPr>
          </a:p>
          <a:p>
            <a:pPr>
              <a:lnSpc>
                <a:spcPct val="90000"/>
              </a:lnSpc>
              <a:buFont typeface="Courier New" panose="02070309020205020404" pitchFamily="49" charset="0"/>
              <a:buChar char="o"/>
            </a:pPr>
            <a:r>
              <a:rPr lang="en-GB" sz="1600" dirty="0">
                <a:solidFill>
                  <a:srgbClr val="005070"/>
                </a:solidFill>
              </a:rPr>
              <a:t>So</a:t>
            </a:r>
            <a:r>
              <a:rPr lang="et-EE" sz="1600" dirty="0">
                <a:solidFill>
                  <a:srgbClr val="005070"/>
                </a:solidFill>
              </a:rPr>
              <a:t>ts</a:t>
            </a:r>
            <a:r>
              <a:rPr lang="en-GB" sz="1600" dirty="0" err="1">
                <a:solidFill>
                  <a:srgbClr val="005070"/>
                </a:solidFill>
              </a:rPr>
              <a:t>ia</a:t>
            </a:r>
            <a:r>
              <a:rPr lang="et-EE" sz="1600" dirty="0">
                <a:solidFill>
                  <a:srgbClr val="005070"/>
                </a:solidFill>
              </a:rPr>
              <a:t>a</a:t>
            </a:r>
            <a:r>
              <a:rPr lang="en-GB" sz="1600" dirty="0">
                <a:solidFill>
                  <a:srgbClr val="005070"/>
                </a:solidFill>
              </a:rPr>
              <a:t>l</a:t>
            </a:r>
            <a:r>
              <a:rPr lang="et-EE" sz="1600" dirty="0">
                <a:solidFill>
                  <a:srgbClr val="005070"/>
                </a:solidFill>
              </a:rPr>
              <a:t>ne tunnustus</a:t>
            </a:r>
            <a:r>
              <a:rPr lang="en-GB" sz="1600" dirty="0">
                <a:solidFill>
                  <a:srgbClr val="005070"/>
                </a:solidFill>
              </a:rPr>
              <a:t>/ t</a:t>
            </a:r>
            <a:r>
              <a:rPr lang="et-EE" sz="1600" dirty="0">
                <a:solidFill>
                  <a:srgbClr val="005070"/>
                </a:solidFill>
              </a:rPr>
              <a:t>ähelepa</a:t>
            </a:r>
            <a:r>
              <a:rPr lang="en-GB" sz="1600" dirty="0">
                <a:solidFill>
                  <a:srgbClr val="005070"/>
                </a:solidFill>
              </a:rPr>
              <a:t>n</a:t>
            </a:r>
            <a:r>
              <a:rPr lang="et-EE" sz="1600" dirty="0">
                <a:solidFill>
                  <a:srgbClr val="005070"/>
                </a:solidFill>
              </a:rPr>
              <a:t>u</a:t>
            </a:r>
            <a:endParaRPr lang="en-GB" sz="1600" dirty="0">
              <a:solidFill>
                <a:srgbClr val="005070"/>
              </a:solidFill>
            </a:endParaRPr>
          </a:p>
          <a:p>
            <a:pPr>
              <a:lnSpc>
                <a:spcPct val="90000"/>
              </a:lnSpc>
              <a:buNone/>
            </a:pPr>
            <a:r>
              <a:rPr lang="et-EE" sz="1600" b="1" dirty="0">
                <a:solidFill>
                  <a:srgbClr val="005070"/>
                </a:solidFill>
              </a:rPr>
              <a:t>Hirmud</a:t>
            </a:r>
            <a:endParaRPr lang="en-GB" sz="1600" b="1" dirty="0">
              <a:solidFill>
                <a:srgbClr val="005070"/>
              </a:solidFill>
            </a:endParaRPr>
          </a:p>
          <a:p>
            <a:pPr>
              <a:lnSpc>
                <a:spcPct val="90000"/>
              </a:lnSpc>
              <a:buFont typeface="Courier New" panose="02070309020205020404" pitchFamily="49" charset="0"/>
              <a:buChar char="o"/>
            </a:pPr>
            <a:r>
              <a:rPr lang="et-EE" sz="1600" dirty="0">
                <a:solidFill>
                  <a:srgbClr val="005070"/>
                </a:solidFill>
              </a:rPr>
              <a:t>Sotsiaalne tõrjutus</a:t>
            </a:r>
            <a:endParaRPr lang="en-GB" sz="1600" dirty="0">
              <a:solidFill>
                <a:srgbClr val="005070"/>
              </a:solidFill>
            </a:endParaRPr>
          </a:p>
          <a:p>
            <a:pPr>
              <a:lnSpc>
                <a:spcPct val="90000"/>
              </a:lnSpc>
              <a:buNone/>
            </a:pPr>
            <a:r>
              <a:rPr lang="et-EE" sz="1600" b="1" dirty="0">
                <a:solidFill>
                  <a:srgbClr val="005070"/>
                </a:solidFill>
              </a:rPr>
              <a:t>Vajadused</a:t>
            </a:r>
            <a:endParaRPr lang="en-GB" sz="1600" b="1" dirty="0">
              <a:solidFill>
                <a:srgbClr val="005070"/>
              </a:solidFill>
            </a:endParaRPr>
          </a:p>
          <a:p>
            <a:pPr>
              <a:lnSpc>
                <a:spcPct val="90000"/>
              </a:lnSpc>
              <a:buFont typeface="Courier New" panose="02070309020205020404" pitchFamily="49" charset="0"/>
              <a:buChar char="o"/>
            </a:pPr>
            <a:r>
              <a:rPr lang="et-EE" sz="1600" dirty="0">
                <a:solidFill>
                  <a:srgbClr val="005070"/>
                </a:solidFill>
              </a:rPr>
              <a:t>Olla populaarne</a:t>
            </a:r>
            <a:endParaRPr lang="en-GB" sz="1600" dirty="0">
              <a:solidFill>
                <a:srgbClr val="005070"/>
              </a:solidFill>
            </a:endParaRPr>
          </a:p>
          <a:p>
            <a:pPr>
              <a:lnSpc>
                <a:spcPct val="90000"/>
              </a:lnSpc>
              <a:buFont typeface="Courier New" panose="02070309020205020404" pitchFamily="49" charset="0"/>
              <a:buChar char="o"/>
            </a:pPr>
            <a:r>
              <a:rPr lang="et-EE" sz="1600" dirty="0">
                <a:solidFill>
                  <a:srgbClr val="005070"/>
                </a:solidFill>
              </a:rPr>
              <a:t>Olla sündmuste keskmes</a:t>
            </a:r>
            <a:endParaRPr lang="en-GB" sz="1600" dirty="0">
              <a:solidFill>
                <a:srgbClr val="005070"/>
              </a:solidFill>
            </a:endParaRPr>
          </a:p>
          <a:p>
            <a:pPr>
              <a:lnSpc>
                <a:spcPct val="90000"/>
              </a:lnSpc>
              <a:buFont typeface="Courier New" panose="02070309020205020404" pitchFamily="49" charset="0"/>
              <a:buChar char="o"/>
            </a:pPr>
            <a:r>
              <a:rPr lang="et-EE" sz="1600" dirty="0">
                <a:solidFill>
                  <a:srgbClr val="005070"/>
                </a:solidFill>
              </a:rPr>
              <a:t>Kiitus </a:t>
            </a:r>
            <a:r>
              <a:rPr lang="en-GB" sz="1600" dirty="0">
                <a:solidFill>
                  <a:srgbClr val="005070"/>
                </a:solidFill>
              </a:rPr>
              <a:t>(</a:t>
            </a:r>
            <a:r>
              <a:rPr lang="et-EE" sz="1600" dirty="0">
                <a:solidFill>
                  <a:srgbClr val="005070"/>
                </a:solidFill>
              </a:rPr>
              <a:t>oled “</a:t>
            </a:r>
            <a:r>
              <a:rPr lang="en-GB" sz="1600" dirty="0">
                <a:solidFill>
                  <a:srgbClr val="005070"/>
                </a:solidFill>
              </a:rPr>
              <a:t>OK</a:t>
            </a:r>
            <a:r>
              <a:rPr lang="et-EE" sz="1600" dirty="0">
                <a:solidFill>
                  <a:srgbClr val="005070"/>
                </a:solidFill>
              </a:rPr>
              <a:t>”</a:t>
            </a:r>
            <a:r>
              <a:rPr lang="en-GB" sz="1600" dirty="0">
                <a:solidFill>
                  <a:srgbClr val="005070"/>
                </a:solidFill>
              </a:rPr>
              <a:t>)</a:t>
            </a:r>
          </a:p>
          <a:p>
            <a:pPr>
              <a:lnSpc>
                <a:spcPct val="90000"/>
              </a:lnSpc>
              <a:buFont typeface="Courier New" panose="02070309020205020404" pitchFamily="49" charset="0"/>
              <a:buChar char="o"/>
            </a:pPr>
            <a:r>
              <a:rPr lang="en-GB" sz="1600" dirty="0" err="1">
                <a:solidFill>
                  <a:srgbClr val="005070"/>
                </a:solidFill>
              </a:rPr>
              <a:t>Grup</a:t>
            </a:r>
            <a:r>
              <a:rPr lang="et-EE" sz="1600" dirty="0">
                <a:solidFill>
                  <a:srgbClr val="005070"/>
                </a:solidFill>
              </a:rPr>
              <a:t>itegevus</a:t>
            </a:r>
            <a:endParaRPr lang="en-GB" sz="1600" dirty="0">
              <a:solidFill>
                <a:srgbClr val="005070"/>
              </a:solidFill>
            </a:endParaRPr>
          </a:p>
          <a:p>
            <a:pPr>
              <a:lnSpc>
                <a:spcPct val="90000"/>
              </a:lnSpc>
              <a:buFont typeface="Courier New" panose="02070309020205020404" pitchFamily="49" charset="0"/>
              <a:buChar char="o"/>
            </a:pPr>
            <a:r>
              <a:rPr lang="en-GB" sz="1600" dirty="0">
                <a:solidFill>
                  <a:srgbClr val="005070"/>
                </a:solidFill>
              </a:rPr>
              <a:t>Posit</a:t>
            </a:r>
            <a:r>
              <a:rPr lang="et-EE" sz="1600" dirty="0">
                <a:solidFill>
                  <a:srgbClr val="005070"/>
                </a:solidFill>
              </a:rPr>
              <a:t>i</a:t>
            </a:r>
            <a:r>
              <a:rPr lang="en-GB" sz="1600" dirty="0">
                <a:solidFill>
                  <a:srgbClr val="005070"/>
                </a:solidFill>
              </a:rPr>
              <a:t>iv</a:t>
            </a:r>
            <a:r>
              <a:rPr lang="et-EE" sz="1600" dirty="0">
                <a:solidFill>
                  <a:srgbClr val="005070"/>
                </a:solidFill>
              </a:rPr>
              <a:t>s</a:t>
            </a:r>
            <a:r>
              <a:rPr lang="en-GB" sz="1600" dirty="0">
                <a:solidFill>
                  <a:srgbClr val="005070"/>
                </a:solidFill>
              </a:rPr>
              <a:t>e</a:t>
            </a:r>
            <a:r>
              <a:rPr lang="et-EE" sz="1600" dirty="0">
                <a:solidFill>
                  <a:srgbClr val="005070"/>
                </a:solidFill>
              </a:rPr>
              <a:t>d suhted</a:t>
            </a:r>
            <a:endParaRPr lang="en-GB" sz="1600" dirty="0">
              <a:solidFill>
                <a:srgbClr val="005070"/>
              </a:solidFill>
            </a:endParaRPr>
          </a:p>
          <a:p>
            <a:pPr>
              <a:lnSpc>
                <a:spcPct val="90000"/>
              </a:lnSpc>
              <a:buFont typeface="Courier New" panose="02070309020205020404" pitchFamily="49" charset="0"/>
              <a:buChar char="o"/>
            </a:pPr>
            <a:r>
              <a:rPr lang="et-EE" sz="1600" dirty="0">
                <a:solidFill>
                  <a:srgbClr val="005070"/>
                </a:solidFill>
              </a:rPr>
              <a:t>Vajadus mitte alluda kontrollile ja detailsele  lähenemise (analüüsile)</a:t>
            </a:r>
            <a:endParaRPr lang="en-GB" sz="1600" dirty="0">
              <a:solidFill>
                <a:srgbClr val="005070"/>
              </a:solidFill>
            </a:endParaRPr>
          </a:p>
        </p:txBody>
      </p:sp>
      <p:sp>
        <p:nvSpPr>
          <p:cNvPr id="58371" name="Rectangle 4"/>
          <p:cNvSpPr>
            <a:spLocks noGrp="1" noChangeArrowheads="1"/>
          </p:cNvSpPr>
          <p:nvPr>
            <p:ph sz="half" idx="2"/>
          </p:nvPr>
        </p:nvSpPr>
        <p:spPr>
          <a:xfrm>
            <a:off x="4464844" y="803672"/>
            <a:ext cx="3314700" cy="3623072"/>
          </a:xfrm>
        </p:spPr>
        <p:txBody>
          <a:bodyPr vert="horz" lIns="67866" tIns="33338" rIns="67866" bIns="33338" rtlCol="0">
            <a:normAutofit/>
          </a:bodyPr>
          <a:lstStyle/>
          <a:p>
            <a:pPr eaLnBrk="1" hangingPunct="1">
              <a:buFont typeface="Wingdings" panose="05000000000000000000" pitchFamily="2" charset="2"/>
              <a:buChar char="§"/>
            </a:pPr>
            <a:endParaRPr lang="en-GB" altLang="et-EE" sz="1500" b="1" dirty="0">
              <a:solidFill>
                <a:srgbClr val="FF0000"/>
              </a:solidFill>
            </a:endParaRPr>
          </a:p>
          <a:p>
            <a:pPr>
              <a:lnSpc>
                <a:spcPct val="90000"/>
              </a:lnSpc>
              <a:buNone/>
            </a:pPr>
            <a:r>
              <a:rPr lang="et-EE" sz="1600" b="1" dirty="0">
                <a:solidFill>
                  <a:srgbClr val="003C69"/>
                </a:solidFill>
              </a:rPr>
              <a:t>Omadused</a:t>
            </a:r>
            <a:endParaRPr lang="en-GB" sz="1600" dirty="0">
              <a:solidFill>
                <a:srgbClr val="003C69"/>
              </a:solidFill>
            </a:endParaRPr>
          </a:p>
          <a:p>
            <a:pPr>
              <a:lnSpc>
                <a:spcPct val="90000"/>
              </a:lnSpc>
              <a:buFont typeface="Courier New" panose="02070309020205020404" pitchFamily="49" charset="0"/>
              <a:buChar char="o"/>
            </a:pPr>
            <a:r>
              <a:rPr lang="en-GB" sz="1600" dirty="0"/>
              <a:t>Optimist</a:t>
            </a:r>
            <a:r>
              <a:rPr lang="et-EE" sz="1600" dirty="0"/>
              <a:t>l</a:t>
            </a:r>
            <a:r>
              <a:rPr lang="en-GB" sz="1600" dirty="0" err="1"/>
              <a:t>i</a:t>
            </a:r>
            <a:r>
              <a:rPr lang="et-EE" sz="1600" dirty="0"/>
              <a:t>k</a:t>
            </a:r>
            <a:endParaRPr lang="en-GB" sz="1600" dirty="0"/>
          </a:p>
          <a:p>
            <a:pPr>
              <a:lnSpc>
                <a:spcPct val="90000"/>
              </a:lnSpc>
              <a:buFont typeface="Courier New" panose="02070309020205020404" pitchFamily="49" charset="0"/>
              <a:buChar char="o"/>
            </a:pPr>
            <a:r>
              <a:rPr lang="et-EE" sz="1600" dirty="0"/>
              <a:t>Usaldusväärne</a:t>
            </a:r>
            <a:endParaRPr lang="en-GB" sz="1600" dirty="0"/>
          </a:p>
          <a:p>
            <a:pPr>
              <a:lnSpc>
                <a:spcPct val="90000"/>
              </a:lnSpc>
              <a:buFont typeface="Courier New" panose="02070309020205020404" pitchFamily="49" charset="0"/>
              <a:buChar char="o"/>
            </a:pPr>
            <a:r>
              <a:rPr lang="en-GB" sz="1600" dirty="0" err="1"/>
              <a:t>Emot</a:t>
            </a:r>
            <a:r>
              <a:rPr lang="et-EE" sz="1600" dirty="0"/>
              <a:t>s</a:t>
            </a:r>
            <a:r>
              <a:rPr lang="en-GB" sz="1600" dirty="0" err="1"/>
              <a:t>iona</a:t>
            </a:r>
            <a:r>
              <a:rPr lang="et-EE" sz="1600" dirty="0"/>
              <a:t>a</a:t>
            </a:r>
            <a:r>
              <a:rPr lang="en-GB" sz="1600" dirty="0"/>
              <a:t>l</a:t>
            </a:r>
            <a:r>
              <a:rPr lang="et-EE" sz="1600" dirty="0"/>
              <a:t>ne</a:t>
            </a:r>
            <a:endParaRPr lang="en-GB" sz="1600" dirty="0"/>
          </a:p>
          <a:p>
            <a:pPr>
              <a:lnSpc>
                <a:spcPct val="90000"/>
              </a:lnSpc>
              <a:buFont typeface="Courier New" panose="02070309020205020404" pitchFamily="49" charset="0"/>
              <a:buChar char="o"/>
            </a:pPr>
            <a:r>
              <a:rPr lang="et-EE" sz="1600" dirty="0"/>
              <a:t>Seotus inimestega</a:t>
            </a:r>
            <a:endParaRPr lang="en-GB" sz="1600" dirty="0"/>
          </a:p>
          <a:p>
            <a:pPr>
              <a:lnSpc>
                <a:spcPct val="90000"/>
              </a:lnSpc>
              <a:buFont typeface="Courier New" panose="02070309020205020404" pitchFamily="49" charset="0"/>
              <a:buChar char="o"/>
            </a:pPr>
            <a:r>
              <a:rPr lang="et-EE" sz="1600" dirty="0"/>
              <a:t>Vastutulelik</a:t>
            </a:r>
            <a:endParaRPr lang="en-GB" sz="1600" dirty="0"/>
          </a:p>
          <a:p>
            <a:pPr>
              <a:lnSpc>
                <a:spcPct val="90000"/>
              </a:lnSpc>
              <a:buFont typeface="Courier New" panose="02070309020205020404" pitchFamily="49" charset="0"/>
              <a:buChar char="o"/>
            </a:pPr>
            <a:r>
              <a:rPr lang="en-GB" sz="1600" dirty="0" err="1"/>
              <a:t>Entusiast</a:t>
            </a:r>
            <a:r>
              <a:rPr lang="et-EE" sz="1600" dirty="0"/>
              <a:t>l</a:t>
            </a:r>
            <a:r>
              <a:rPr lang="en-GB" sz="1600" dirty="0" err="1"/>
              <a:t>i</a:t>
            </a:r>
            <a:r>
              <a:rPr lang="et-EE" sz="1600" dirty="0"/>
              <a:t>k</a:t>
            </a:r>
            <a:r>
              <a:rPr lang="en-GB" sz="1600" dirty="0"/>
              <a:t> /</a:t>
            </a:r>
            <a:r>
              <a:rPr lang="et-EE" sz="1600" dirty="0"/>
              <a:t>võluv</a:t>
            </a:r>
            <a:endParaRPr lang="en-GB" sz="1600" dirty="0"/>
          </a:p>
          <a:p>
            <a:pPr>
              <a:lnSpc>
                <a:spcPct val="90000"/>
              </a:lnSpc>
              <a:buFont typeface="Courier New" panose="02070309020205020404" pitchFamily="49" charset="0"/>
              <a:buChar char="o"/>
            </a:pPr>
            <a:r>
              <a:rPr lang="et-EE" sz="1600" dirty="0"/>
              <a:t>Avatud</a:t>
            </a:r>
            <a:endParaRPr lang="en-GB" sz="1600" dirty="0"/>
          </a:p>
          <a:p>
            <a:pPr>
              <a:lnSpc>
                <a:spcPct val="90000"/>
              </a:lnSpc>
              <a:buNone/>
            </a:pPr>
            <a:r>
              <a:rPr lang="et-EE" sz="1600" b="1" dirty="0">
                <a:solidFill>
                  <a:srgbClr val="003C69"/>
                </a:solidFill>
              </a:rPr>
              <a:t>Miinused/Piiravad tegurid</a:t>
            </a:r>
            <a:endParaRPr lang="en-GB" sz="1600" dirty="0">
              <a:solidFill>
                <a:srgbClr val="003C69"/>
              </a:solidFill>
            </a:endParaRPr>
          </a:p>
          <a:p>
            <a:pPr>
              <a:lnSpc>
                <a:spcPct val="90000"/>
              </a:lnSpc>
              <a:buFont typeface="Courier New" panose="02070309020205020404" pitchFamily="49" charset="0"/>
              <a:buChar char="o"/>
            </a:pPr>
            <a:r>
              <a:rPr lang="en-GB" sz="1600" dirty="0" err="1"/>
              <a:t>Impulsi</a:t>
            </a:r>
            <a:r>
              <a:rPr lang="et-EE" sz="1600" dirty="0"/>
              <a:t>i</a:t>
            </a:r>
            <a:r>
              <a:rPr lang="en-GB" sz="1600" dirty="0"/>
              <a:t>v</a:t>
            </a:r>
            <a:r>
              <a:rPr lang="et-EE" sz="1600" dirty="0"/>
              <a:t>ne</a:t>
            </a:r>
            <a:r>
              <a:rPr lang="en-GB" sz="1600" dirty="0"/>
              <a:t>/</a:t>
            </a:r>
            <a:r>
              <a:rPr lang="en-GB" sz="1600" dirty="0" err="1"/>
              <a:t>organis</a:t>
            </a:r>
            <a:r>
              <a:rPr lang="et-EE" sz="1600" dirty="0"/>
              <a:t>e</a:t>
            </a:r>
            <a:r>
              <a:rPr lang="en-GB" sz="1600" dirty="0"/>
              <a:t>e</a:t>
            </a:r>
            <a:r>
              <a:rPr lang="et-EE" sz="1600" dirty="0"/>
              <a:t>rimatu</a:t>
            </a:r>
            <a:endParaRPr lang="en-GB" sz="1600" dirty="0"/>
          </a:p>
          <a:p>
            <a:pPr>
              <a:lnSpc>
                <a:spcPct val="90000"/>
              </a:lnSpc>
              <a:buFont typeface="Courier New" panose="02070309020205020404" pitchFamily="49" charset="0"/>
              <a:buChar char="o"/>
            </a:pPr>
            <a:r>
              <a:rPr lang="et-EE" sz="1600" dirty="0"/>
              <a:t>Annab liialt palju lubadusi</a:t>
            </a:r>
            <a:endParaRPr lang="en-GB" sz="1600" dirty="0"/>
          </a:p>
          <a:p>
            <a:pPr>
              <a:lnSpc>
                <a:spcPct val="90000"/>
              </a:lnSpc>
              <a:buFont typeface="Courier New" panose="02070309020205020404" pitchFamily="49" charset="0"/>
              <a:buChar char="o"/>
            </a:pPr>
            <a:r>
              <a:rPr lang="et-EE" sz="1600" dirty="0"/>
              <a:t>Ebapiisav järelkontroll</a:t>
            </a:r>
            <a:endParaRPr lang="en-GB" sz="1600" dirty="0"/>
          </a:p>
        </p:txBody>
      </p:sp>
      <p:sp>
        <p:nvSpPr>
          <p:cNvPr id="3" name="Slide Number Placeholder 2"/>
          <p:cNvSpPr>
            <a:spLocks noGrp="1"/>
          </p:cNvSpPr>
          <p:nvPr>
            <p:ph type="sldNum" sz="quarter" idx="12"/>
          </p:nvPr>
        </p:nvSpPr>
        <p:spPr/>
        <p:txBody>
          <a:bodyPr/>
          <a:lstStyle/>
          <a:p>
            <a:fld id="{5C7DC223-A699-4292-8854-1321CB05B1BD}" type="slidenum">
              <a:rPr lang="da-DK" smtClean="0"/>
              <a:t>16</a:t>
            </a:fld>
            <a:endParaRPr lang="da-DK"/>
          </a:p>
        </p:txBody>
      </p:sp>
      <p:grpSp>
        <p:nvGrpSpPr>
          <p:cNvPr id="58372" name="Group 25"/>
          <p:cNvGrpSpPr>
            <a:grpSpLocks/>
          </p:cNvGrpSpPr>
          <p:nvPr/>
        </p:nvGrpSpPr>
        <p:grpSpPr bwMode="auto">
          <a:xfrm>
            <a:off x="6569869" y="897732"/>
            <a:ext cx="1296591" cy="1297781"/>
            <a:chOff x="3515" y="754"/>
            <a:chExt cx="1089" cy="1090"/>
          </a:xfrm>
        </p:grpSpPr>
        <p:sp>
          <p:nvSpPr>
            <p:cNvPr id="58374" name="Oval 3" descr="j0441083"/>
            <p:cNvSpPr>
              <a:spLocks noChangeArrowheads="1"/>
            </p:cNvSpPr>
            <p:nvPr/>
          </p:nvSpPr>
          <p:spPr bwMode="auto">
            <a:xfrm>
              <a:off x="3515" y="754"/>
              <a:ext cx="1089" cy="1090"/>
            </a:xfrm>
            <a:prstGeom prst="ellipse">
              <a:avLst/>
            </a:prstGeom>
            <a:blipFill dpi="0" rotWithShape="1">
              <a:blip r:embed="rId3"/>
              <a:srcRect/>
              <a:stretch>
                <a:fillRect/>
              </a:stretch>
            </a:blipFill>
            <a:ln w="25400">
              <a:solidFill>
                <a:srgbClr val="B2B2B2"/>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525">
                <a:solidFill>
                  <a:schemeClr val="tx1"/>
                </a:solidFill>
                <a:latin typeface="Gill Sans MT" pitchFamily="34" charset="0"/>
              </a:endParaRPr>
            </a:p>
          </p:txBody>
        </p:sp>
        <p:sp>
          <p:nvSpPr>
            <p:cNvPr id="58375" name="Line 4" descr="j0441083"/>
            <p:cNvSpPr>
              <a:spLocks noChangeShapeType="1"/>
            </p:cNvSpPr>
            <p:nvPr/>
          </p:nvSpPr>
          <p:spPr bwMode="auto">
            <a:xfrm>
              <a:off x="4067" y="754"/>
              <a:ext cx="0" cy="1089"/>
            </a:xfrm>
            <a:prstGeom prst="line">
              <a:avLst/>
            </a:prstGeom>
            <a:noFill/>
            <a:ln w="31750">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t-EE" sz="1350"/>
            </a:p>
          </p:txBody>
        </p:sp>
        <p:sp>
          <p:nvSpPr>
            <p:cNvPr id="58376" name="Line 5" descr="j0441083"/>
            <p:cNvSpPr>
              <a:spLocks noChangeShapeType="1"/>
            </p:cNvSpPr>
            <p:nvPr/>
          </p:nvSpPr>
          <p:spPr bwMode="auto">
            <a:xfrm rot="5400000">
              <a:off x="4059" y="763"/>
              <a:ext cx="0" cy="1087"/>
            </a:xfrm>
            <a:prstGeom prst="line">
              <a:avLst/>
            </a:prstGeom>
            <a:noFill/>
            <a:ln w="31750">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t-EE" sz="1350"/>
            </a:p>
          </p:txBody>
        </p:sp>
        <p:sp>
          <p:nvSpPr>
            <p:cNvPr id="58377" name="Text Box 11"/>
            <p:cNvSpPr txBox="1">
              <a:spLocks noChangeArrowheads="1"/>
            </p:cNvSpPr>
            <p:nvPr/>
          </p:nvSpPr>
          <p:spPr bwMode="auto">
            <a:xfrm>
              <a:off x="4150" y="818"/>
              <a:ext cx="176"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t-EE" sz="3300" b="1">
                  <a:solidFill>
                    <a:srgbClr val="FF9933"/>
                  </a:solidFill>
                  <a:latin typeface="Gill Sans MT" pitchFamily="34" charset="0"/>
                </a:rPr>
                <a:t>i</a:t>
              </a:r>
            </a:p>
          </p:txBody>
        </p:sp>
      </p:grpSp>
      <p:sp>
        <p:nvSpPr>
          <p:cNvPr id="58373" name="Rectangle 9"/>
          <p:cNvSpPr>
            <a:spLocks noChangeArrowheads="1"/>
          </p:cNvSpPr>
          <p:nvPr/>
        </p:nvSpPr>
        <p:spPr bwMode="auto">
          <a:xfrm>
            <a:off x="609600" y="243122"/>
            <a:ext cx="47452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None/>
            </a:pPr>
            <a:r>
              <a:rPr lang="en-GB" altLang="et-EE" sz="3600" dirty="0" err="1">
                <a:solidFill>
                  <a:schemeClr val="tx2"/>
                </a:solidFill>
                <a:latin typeface="+mj-lt"/>
              </a:rPr>
              <a:t>DiSC</a:t>
            </a:r>
            <a:r>
              <a:rPr lang="en-US" altLang="et-EE" sz="3600" baseline="30000" dirty="0">
                <a:solidFill>
                  <a:schemeClr val="tx2"/>
                </a:solidFill>
                <a:latin typeface="+mj-lt"/>
              </a:rPr>
              <a:t>®</a:t>
            </a:r>
            <a:r>
              <a:rPr lang="en-GB" altLang="et-EE" sz="3600" dirty="0">
                <a:solidFill>
                  <a:schemeClr val="tx2"/>
                </a:solidFill>
                <a:latin typeface="+mj-lt"/>
              </a:rPr>
              <a:t> </a:t>
            </a:r>
            <a:r>
              <a:rPr lang="et-EE" sz="3600" dirty="0">
                <a:solidFill>
                  <a:schemeClr val="tx2"/>
                </a:solidFill>
                <a:latin typeface="+mj-lt"/>
              </a:rPr>
              <a:t>mudel - Sotsiaalne</a:t>
            </a:r>
          </a:p>
        </p:txBody>
      </p:sp>
    </p:spTree>
    <p:extLst>
      <p:ext uri="{BB962C8B-B14F-4D97-AF65-F5344CB8AC3E}">
        <p14:creationId xmlns:p14="http://schemas.microsoft.com/office/powerpoint/2010/main" val="1464298791"/>
      </p:ext>
    </p:extLst>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Grp="1" noChangeArrowheads="1"/>
          </p:cNvSpPr>
          <p:nvPr>
            <p:ph sz="half" idx="1"/>
          </p:nvPr>
        </p:nvSpPr>
        <p:spPr>
          <a:xfrm>
            <a:off x="1331119" y="765275"/>
            <a:ext cx="2859881" cy="3755529"/>
          </a:xfrm>
        </p:spPr>
        <p:txBody>
          <a:bodyPr vert="horz" lIns="67866" tIns="33338" rIns="67866" bIns="33338" rtlCol="0">
            <a:normAutofit/>
          </a:bodyPr>
          <a:lstStyle/>
          <a:p>
            <a:pPr eaLnBrk="1" hangingPunct="1">
              <a:buFont typeface="Wingdings" panose="05000000000000000000" pitchFamily="2" charset="2"/>
              <a:buChar char="§"/>
            </a:pPr>
            <a:endParaRPr lang="en-GB" altLang="et-EE" sz="1500" b="1" dirty="0">
              <a:solidFill>
                <a:srgbClr val="FF0000"/>
              </a:solidFill>
            </a:endParaRPr>
          </a:p>
          <a:p>
            <a:pPr>
              <a:buNone/>
            </a:pPr>
            <a:r>
              <a:rPr lang="et-EE" sz="1600" b="1" dirty="0">
                <a:solidFill>
                  <a:srgbClr val="003C69"/>
                </a:solidFill>
              </a:rPr>
              <a:t>Esmane </a:t>
            </a:r>
            <a:r>
              <a:rPr lang="en-GB" sz="1600" b="1" dirty="0" err="1">
                <a:solidFill>
                  <a:srgbClr val="003C69"/>
                </a:solidFill>
              </a:rPr>
              <a:t>moti</a:t>
            </a:r>
            <a:r>
              <a:rPr lang="et-EE" sz="1600" b="1" dirty="0">
                <a:solidFill>
                  <a:srgbClr val="003C69"/>
                </a:solidFill>
              </a:rPr>
              <a:t>i</a:t>
            </a:r>
            <a:r>
              <a:rPr lang="en-GB" sz="1600" b="1" dirty="0">
                <a:solidFill>
                  <a:srgbClr val="003C69"/>
                </a:solidFill>
              </a:rPr>
              <a:t>v</a:t>
            </a:r>
          </a:p>
          <a:p>
            <a:pPr>
              <a:buFont typeface="Courier New" panose="02070309020205020404" pitchFamily="49" charset="0"/>
              <a:buChar char="o"/>
            </a:pPr>
            <a:r>
              <a:rPr lang="et-EE" sz="1600" dirty="0"/>
              <a:t>S</a:t>
            </a:r>
            <a:r>
              <a:rPr lang="en-GB" sz="1600" dirty="0" err="1"/>
              <a:t>tatus</a:t>
            </a:r>
            <a:r>
              <a:rPr lang="en-GB" sz="1600" dirty="0"/>
              <a:t> quo</a:t>
            </a:r>
            <a:r>
              <a:rPr lang="et-EE" sz="1600" dirty="0"/>
              <a:t> säilitamine</a:t>
            </a:r>
            <a:endParaRPr lang="en-GB" sz="1600" dirty="0"/>
          </a:p>
          <a:p>
            <a:pPr>
              <a:buNone/>
            </a:pPr>
            <a:r>
              <a:rPr lang="et-EE" sz="1600" b="1" dirty="0">
                <a:solidFill>
                  <a:srgbClr val="003C69"/>
                </a:solidFill>
              </a:rPr>
              <a:t>Hirmud</a:t>
            </a:r>
            <a:endParaRPr lang="en-GB" sz="1600" b="1" dirty="0">
              <a:solidFill>
                <a:srgbClr val="003C69"/>
              </a:solidFill>
            </a:endParaRPr>
          </a:p>
          <a:p>
            <a:pPr>
              <a:buFont typeface="Courier New" panose="02070309020205020404" pitchFamily="49" charset="0"/>
              <a:buChar char="o"/>
            </a:pPr>
            <a:r>
              <a:rPr lang="et-EE" sz="1600" dirty="0"/>
              <a:t>Muudatused/Ettearvamatus</a:t>
            </a:r>
          </a:p>
          <a:p>
            <a:pPr>
              <a:buNone/>
            </a:pPr>
            <a:r>
              <a:rPr lang="et-EE" sz="1600" b="1" dirty="0">
                <a:solidFill>
                  <a:srgbClr val="003C69"/>
                </a:solidFill>
              </a:rPr>
              <a:t>V</a:t>
            </a:r>
            <a:r>
              <a:rPr lang="en-GB" sz="1600" b="1" dirty="0">
                <a:solidFill>
                  <a:srgbClr val="003C69"/>
                </a:solidFill>
              </a:rPr>
              <a:t>a</a:t>
            </a:r>
            <a:r>
              <a:rPr lang="et-EE" sz="1600" b="1" dirty="0">
                <a:solidFill>
                  <a:srgbClr val="003C69"/>
                </a:solidFill>
              </a:rPr>
              <a:t>jadused</a:t>
            </a:r>
            <a:endParaRPr lang="en-GB" sz="1600" b="1" dirty="0">
              <a:solidFill>
                <a:srgbClr val="003C69"/>
              </a:solidFill>
            </a:endParaRPr>
          </a:p>
          <a:p>
            <a:pPr>
              <a:buFont typeface="Courier New" panose="02070309020205020404" pitchFamily="49" charset="0"/>
              <a:buChar char="o"/>
            </a:pPr>
            <a:r>
              <a:rPr lang="en-GB" sz="1600" dirty="0"/>
              <a:t>Si</a:t>
            </a:r>
            <a:r>
              <a:rPr lang="et-EE" sz="1600" dirty="0"/>
              <a:t>iras tunnustus</a:t>
            </a:r>
            <a:endParaRPr lang="en-GB" sz="1600" dirty="0"/>
          </a:p>
          <a:p>
            <a:pPr>
              <a:buFont typeface="Courier New" panose="02070309020205020404" pitchFamily="49" charset="0"/>
              <a:buChar char="o"/>
            </a:pPr>
            <a:r>
              <a:rPr lang="et-EE" sz="1600" dirty="0"/>
              <a:t>Koostöö</a:t>
            </a:r>
            <a:endParaRPr lang="en-GB" sz="1600" dirty="0"/>
          </a:p>
          <a:p>
            <a:pPr>
              <a:buFont typeface="Courier New" panose="02070309020205020404" pitchFamily="49" charset="0"/>
              <a:buChar char="o"/>
            </a:pPr>
            <a:r>
              <a:rPr lang="et-EE" sz="1600" dirty="0"/>
              <a:t>Toetuda tuntud meetodile</a:t>
            </a:r>
          </a:p>
          <a:p>
            <a:pPr>
              <a:buFont typeface="Courier New" panose="02070309020205020404" pitchFamily="49" charset="0"/>
              <a:buChar char="o"/>
            </a:pPr>
            <a:r>
              <a:rPr lang="et-EE" sz="1600" dirty="0"/>
              <a:t>Turvalisus</a:t>
            </a:r>
            <a:endParaRPr lang="en-GB" sz="1600" dirty="0"/>
          </a:p>
          <a:p>
            <a:pPr>
              <a:buFont typeface="Courier New" panose="02070309020205020404" pitchFamily="49" charset="0"/>
              <a:buChar char="o"/>
            </a:pPr>
            <a:r>
              <a:rPr lang="et-EE" sz="1600" dirty="0"/>
              <a:t>Piisav aeg uudsega kohanemiseks</a:t>
            </a:r>
            <a:endParaRPr lang="en-GB" sz="1600" dirty="0"/>
          </a:p>
        </p:txBody>
      </p:sp>
      <p:sp>
        <p:nvSpPr>
          <p:cNvPr id="59395" name="Rectangle 5"/>
          <p:cNvSpPr>
            <a:spLocks noGrp="1" noChangeArrowheads="1"/>
          </p:cNvSpPr>
          <p:nvPr>
            <p:ph sz="half" idx="2"/>
          </p:nvPr>
        </p:nvSpPr>
        <p:spPr>
          <a:xfrm>
            <a:off x="4464844" y="857250"/>
            <a:ext cx="2857500" cy="3943350"/>
          </a:xfrm>
        </p:spPr>
        <p:txBody>
          <a:bodyPr vert="horz" lIns="67866" tIns="33338" rIns="67866" bIns="33338" rtlCol="0">
            <a:normAutofit/>
          </a:bodyPr>
          <a:lstStyle/>
          <a:p>
            <a:pPr eaLnBrk="1" hangingPunct="1">
              <a:lnSpc>
                <a:spcPct val="80000"/>
              </a:lnSpc>
              <a:buFont typeface="Wingdings" panose="05000000000000000000" pitchFamily="2" charset="2"/>
              <a:buChar char="§"/>
            </a:pPr>
            <a:endParaRPr lang="en-GB" altLang="et-EE" sz="1500" b="1" dirty="0">
              <a:solidFill>
                <a:srgbClr val="FF0000"/>
              </a:solidFill>
            </a:endParaRPr>
          </a:p>
          <a:p>
            <a:pPr>
              <a:lnSpc>
                <a:spcPct val="80000"/>
              </a:lnSpc>
              <a:buNone/>
            </a:pPr>
            <a:r>
              <a:rPr lang="et-EE" sz="1600" b="1" dirty="0">
                <a:solidFill>
                  <a:srgbClr val="003C69"/>
                </a:solidFill>
              </a:rPr>
              <a:t>Omadused</a:t>
            </a:r>
            <a:endParaRPr lang="en-GB" sz="1600" b="1" dirty="0">
              <a:solidFill>
                <a:srgbClr val="003C69"/>
              </a:solidFill>
            </a:endParaRPr>
          </a:p>
          <a:p>
            <a:pPr>
              <a:lnSpc>
                <a:spcPct val="80000"/>
              </a:lnSpc>
              <a:buFont typeface="Courier New" panose="02070309020205020404" pitchFamily="49" charset="0"/>
              <a:buChar char="o"/>
            </a:pPr>
            <a:r>
              <a:rPr lang="et-EE" sz="1600" dirty="0"/>
              <a:t>Kaalutlev</a:t>
            </a:r>
            <a:endParaRPr lang="en-GB" sz="1600" dirty="0"/>
          </a:p>
          <a:p>
            <a:pPr>
              <a:lnSpc>
                <a:spcPct val="80000"/>
              </a:lnSpc>
              <a:buFont typeface="Courier New" panose="02070309020205020404" pitchFamily="49" charset="0"/>
              <a:buChar char="o"/>
            </a:pPr>
            <a:r>
              <a:rPr lang="et-EE" sz="1600" dirty="0"/>
              <a:t>Järjekindel</a:t>
            </a:r>
            <a:endParaRPr lang="en-GB" sz="1600" dirty="0"/>
          </a:p>
          <a:p>
            <a:pPr>
              <a:lnSpc>
                <a:spcPct val="80000"/>
              </a:lnSpc>
              <a:buFont typeface="Courier New" panose="02070309020205020404" pitchFamily="49" charset="0"/>
              <a:buChar char="o"/>
            </a:pPr>
            <a:r>
              <a:rPr lang="et-EE" sz="1600" dirty="0"/>
              <a:t>Hea koostööpartner</a:t>
            </a:r>
            <a:endParaRPr lang="en-GB" sz="1600" dirty="0"/>
          </a:p>
          <a:p>
            <a:pPr>
              <a:lnSpc>
                <a:spcPct val="80000"/>
              </a:lnSpc>
              <a:buFont typeface="Courier New" panose="02070309020205020404" pitchFamily="49" charset="0"/>
              <a:buChar char="o"/>
            </a:pPr>
            <a:r>
              <a:rPr lang="et-EE" sz="1600" dirty="0"/>
              <a:t>Kannatlik/tähelepanelik</a:t>
            </a:r>
            <a:endParaRPr lang="en-GB" sz="1600" dirty="0"/>
          </a:p>
          <a:p>
            <a:pPr>
              <a:lnSpc>
                <a:spcPct val="80000"/>
              </a:lnSpc>
              <a:buFont typeface="Courier New" panose="02070309020205020404" pitchFamily="49" charset="0"/>
              <a:buChar char="o"/>
            </a:pPr>
            <a:r>
              <a:rPr lang="en-GB" sz="1600" dirty="0"/>
              <a:t>Lo</a:t>
            </a:r>
            <a:r>
              <a:rPr lang="et-EE" sz="1600" dirty="0"/>
              <a:t>jaalne</a:t>
            </a:r>
            <a:endParaRPr lang="en-GB" sz="1600" dirty="0"/>
          </a:p>
          <a:p>
            <a:pPr>
              <a:lnSpc>
                <a:spcPct val="80000"/>
              </a:lnSpc>
              <a:buFont typeface="Courier New" panose="02070309020205020404" pitchFamily="49" charset="0"/>
              <a:buChar char="o"/>
            </a:pPr>
            <a:r>
              <a:rPr lang="et-EE" sz="1600" dirty="0"/>
              <a:t>Arvestab grupihuvidega</a:t>
            </a:r>
            <a:endParaRPr lang="en-GB" sz="1600" dirty="0"/>
          </a:p>
          <a:p>
            <a:pPr>
              <a:lnSpc>
                <a:spcPct val="80000"/>
              </a:lnSpc>
              <a:buFont typeface="Courier New" panose="02070309020205020404" pitchFamily="49" charset="0"/>
              <a:buChar char="o"/>
            </a:pPr>
            <a:r>
              <a:rPr lang="et-EE" sz="1600" dirty="0"/>
              <a:t>Heakskiitev</a:t>
            </a:r>
            <a:endParaRPr lang="en-GB" sz="1600" dirty="0"/>
          </a:p>
          <a:p>
            <a:pPr>
              <a:lnSpc>
                <a:spcPct val="120000"/>
              </a:lnSpc>
              <a:buNone/>
            </a:pPr>
            <a:r>
              <a:rPr lang="et-EE" sz="1600" b="1" dirty="0">
                <a:solidFill>
                  <a:srgbClr val="003C69"/>
                </a:solidFill>
              </a:rPr>
              <a:t>Miinused/Piiravad tegurid</a:t>
            </a:r>
            <a:endParaRPr lang="en-GB" sz="1600" b="1" dirty="0">
              <a:solidFill>
                <a:srgbClr val="003C69"/>
              </a:solidFill>
            </a:endParaRPr>
          </a:p>
          <a:p>
            <a:pPr>
              <a:lnSpc>
                <a:spcPct val="80000"/>
              </a:lnSpc>
              <a:buFont typeface="Courier New" panose="02070309020205020404" pitchFamily="49" charset="0"/>
              <a:buChar char="o"/>
            </a:pPr>
            <a:r>
              <a:rPr lang="et-EE" sz="1600" dirty="0"/>
              <a:t>Liialt teenistusvalmis</a:t>
            </a:r>
          </a:p>
          <a:p>
            <a:pPr>
              <a:lnSpc>
                <a:spcPct val="80000"/>
              </a:lnSpc>
              <a:buFont typeface="Courier New" panose="02070309020205020404" pitchFamily="49" charset="0"/>
              <a:buChar char="o"/>
            </a:pPr>
            <a:r>
              <a:rPr lang="et-EE" sz="1600" dirty="0"/>
              <a:t>Jätab iseenda vajadused viimaseks</a:t>
            </a:r>
            <a:endParaRPr lang="en-GB" sz="1600" dirty="0"/>
          </a:p>
          <a:p>
            <a:pPr>
              <a:lnSpc>
                <a:spcPct val="80000"/>
              </a:lnSpc>
              <a:buFont typeface="Courier New" panose="02070309020205020404" pitchFamily="49" charset="0"/>
              <a:buChar char="o"/>
            </a:pPr>
            <a:r>
              <a:rPr lang="et-EE" sz="1600" dirty="0"/>
              <a:t>Klammerdub sellesse, mida tunneb; passiivne vastupanu muutustele</a:t>
            </a:r>
            <a:endParaRPr lang="en-GB" sz="1600" dirty="0"/>
          </a:p>
        </p:txBody>
      </p:sp>
      <p:sp>
        <p:nvSpPr>
          <p:cNvPr id="3" name="Slide Number Placeholder 2"/>
          <p:cNvSpPr>
            <a:spLocks noGrp="1"/>
          </p:cNvSpPr>
          <p:nvPr>
            <p:ph type="sldNum" sz="quarter" idx="12"/>
          </p:nvPr>
        </p:nvSpPr>
        <p:spPr/>
        <p:txBody>
          <a:bodyPr/>
          <a:lstStyle/>
          <a:p>
            <a:fld id="{5C7DC223-A699-4292-8854-1321CB05B1BD}" type="slidenum">
              <a:rPr lang="da-DK" smtClean="0"/>
              <a:t>17</a:t>
            </a:fld>
            <a:endParaRPr lang="da-DK"/>
          </a:p>
        </p:txBody>
      </p:sp>
      <p:grpSp>
        <p:nvGrpSpPr>
          <p:cNvPr id="59396" name="Group 15"/>
          <p:cNvGrpSpPr>
            <a:grpSpLocks/>
          </p:cNvGrpSpPr>
          <p:nvPr/>
        </p:nvGrpSpPr>
        <p:grpSpPr bwMode="auto">
          <a:xfrm>
            <a:off x="6569869" y="897732"/>
            <a:ext cx="1296591" cy="1297781"/>
            <a:chOff x="3560" y="2477"/>
            <a:chExt cx="1089" cy="1090"/>
          </a:xfrm>
        </p:grpSpPr>
        <p:sp>
          <p:nvSpPr>
            <p:cNvPr id="59398" name="Oval 3" descr="j0433113"/>
            <p:cNvSpPr>
              <a:spLocks noChangeArrowheads="1"/>
            </p:cNvSpPr>
            <p:nvPr/>
          </p:nvSpPr>
          <p:spPr bwMode="auto">
            <a:xfrm>
              <a:off x="3560" y="2477"/>
              <a:ext cx="1089" cy="1090"/>
            </a:xfrm>
            <a:prstGeom prst="ellipse">
              <a:avLst/>
            </a:prstGeom>
            <a:blipFill dpi="0" rotWithShape="1">
              <a:blip r:embed="rId3"/>
              <a:srcRect/>
              <a:stretch>
                <a:fillRect/>
              </a:stretch>
            </a:blipFill>
            <a:ln w="25400">
              <a:solidFill>
                <a:srgbClr val="B2B2B2"/>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525">
                <a:solidFill>
                  <a:schemeClr val="tx1"/>
                </a:solidFill>
                <a:latin typeface="Gill Sans MT" pitchFamily="34" charset="0"/>
              </a:endParaRPr>
            </a:p>
          </p:txBody>
        </p:sp>
        <p:sp>
          <p:nvSpPr>
            <p:cNvPr id="59399" name="Line 4" descr="j0433113"/>
            <p:cNvSpPr>
              <a:spLocks noChangeShapeType="1"/>
            </p:cNvSpPr>
            <p:nvPr/>
          </p:nvSpPr>
          <p:spPr bwMode="auto">
            <a:xfrm>
              <a:off x="4112" y="2477"/>
              <a:ext cx="0" cy="1089"/>
            </a:xfrm>
            <a:prstGeom prst="line">
              <a:avLst/>
            </a:prstGeom>
            <a:noFill/>
            <a:ln w="31750">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t-EE" sz="1350"/>
            </a:p>
          </p:txBody>
        </p:sp>
        <p:sp>
          <p:nvSpPr>
            <p:cNvPr id="59400" name="Line 5" descr="j0433113"/>
            <p:cNvSpPr>
              <a:spLocks noChangeShapeType="1"/>
            </p:cNvSpPr>
            <p:nvPr/>
          </p:nvSpPr>
          <p:spPr bwMode="auto">
            <a:xfrm rot="5400000">
              <a:off x="4104" y="2486"/>
              <a:ext cx="0" cy="1087"/>
            </a:xfrm>
            <a:prstGeom prst="line">
              <a:avLst/>
            </a:prstGeom>
            <a:noFill/>
            <a:ln w="31750">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t-EE" sz="1350"/>
            </a:p>
          </p:txBody>
        </p:sp>
        <p:sp>
          <p:nvSpPr>
            <p:cNvPr id="59401" name="Text Box 10"/>
            <p:cNvSpPr txBox="1">
              <a:spLocks noChangeArrowheads="1"/>
            </p:cNvSpPr>
            <p:nvPr/>
          </p:nvSpPr>
          <p:spPr bwMode="auto">
            <a:xfrm>
              <a:off x="4150" y="3022"/>
              <a:ext cx="235"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t-EE" sz="3300" b="1">
                  <a:solidFill>
                    <a:srgbClr val="FFC000"/>
                  </a:solidFill>
                  <a:latin typeface="Gill Sans MT" pitchFamily="34" charset="0"/>
                </a:rPr>
                <a:t>S</a:t>
              </a:r>
            </a:p>
          </p:txBody>
        </p:sp>
      </p:grpSp>
      <p:sp>
        <p:nvSpPr>
          <p:cNvPr id="59397" name="Rectangle 9"/>
          <p:cNvSpPr>
            <a:spLocks noChangeArrowheads="1"/>
          </p:cNvSpPr>
          <p:nvPr/>
        </p:nvSpPr>
        <p:spPr bwMode="auto">
          <a:xfrm>
            <a:off x="609600" y="229270"/>
            <a:ext cx="44061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a:buNone/>
              <a:defRPr/>
            </a:pPr>
            <a:r>
              <a:rPr lang="et-EE" sz="3600" dirty="0">
                <a:solidFill>
                  <a:schemeClr val="tx2"/>
                </a:solidFill>
                <a:latin typeface="+mn-lt"/>
              </a:rPr>
              <a:t>DiSC</a:t>
            </a:r>
            <a:r>
              <a:rPr lang="en-US" altLang="et-EE" sz="3600" baseline="30000" dirty="0">
                <a:solidFill>
                  <a:schemeClr val="tx2"/>
                </a:solidFill>
                <a:latin typeface="+mn-lt"/>
              </a:rPr>
              <a:t>®</a:t>
            </a:r>
            <a:r>
              <a:rPr lang="en-GB" sz="3600" baseline="30000" dirty="0">
                <a:ln>
                  <a:solidFill>
                    <a:schemeClr val="tx1"/>
                  </a:solidFill>
                </a:ln>
                <a:solidFill>
                  <a:schemeClr val="tx2"/>
                </a:solidFill>
                <a:latin typeface="+mn-lt"/>
              </a:rPr>
              <a:t> </a:t>
            </a:r>
            <a:r>
              <a:rPr lang="et-EE" sz="3600" dirty="0">
                <a:solidFill>
                  <a:schemeClr val="tx2"/>
                </a:solidFill>
                <a:latin typeface="+mn-lt"/>
              </a:rPr>
              <a:t>mudel - Stabiilne</a:t>
            </a:r>
          </a:p>
        </p:txBody>
      </p:sp>
    </p:spTree>
    <p:extLst>
      <p:ext uri="{BB962C8B-B14F-4D97-AF65-F5344CB8AC3E}">
        <p14:creationId xmlns:p14="http://schemas.microsoft.com/office/powerpoint/2010/main" val="685422335"/>
      </p:ext>
    </p:extLst>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3"/>
          <p:cNvSpPr>
            <a:spLocks noGrp="1" noChangeArrowheads="1"/>
          </p:cNvSpPr>
          <p:nvPr>
            <p:ph sz="half" idx="1"/>
          </p:nvPr>
        </p:nvSpPr>
        <p:spPr>
          <a:xfrm>
            <a:off x="1331119" y="940594"/>
            <a:ext cx="3059906" cy="3911204"/>
          </a:xfrm>
        </p:spPr>
        <p:txBody>
          <a:bodyPr vert="horz" lIns="67866" tIns="33338" rIns="67866" bIns="33338" rtlCol="0">
            <a:normAutofit/>
          </a:bodyPr>
          <a:lstStyle/>
          <a:p>
            <a:pPr marL="0" indent="0">
              <a:lnSpc>
                <a:spcPct val="80000"/>
              </a:lnSpc>
              <a:buNone/>
              <a:defRPr/>
            </a:pPr>
            <a:r>
              <a:rPr lang="et-EE" sz="1600" b="1" dirty="0">
                <a:solidFill>
                  <a:srgbClr val="003C69"/>
                </a:solidFill>
              </a:rPr>
              <a:t>Esmane motiiv</a:t>
            </a:r>
            <a:endParaRPr lang="en-GB" sz="1600" b="1" dirty="0">
              <a:solidFill>
                <a:srgbClr val="003C69"/>
              </a:solidFill>
            </a:endParaRPr>
          </a:p>
          <a:p>
            <a:pPr>
              <a:lnSpc>
                <a:spcPct val="80000"/>
              </a:lnSpc>
              <a:buFont typeface="Courier New" panose="02070309020205020404" pitchFamily="49" charset="0"/>
              <a:buChar char="o"/>
              <a:defRPr/>
            </a:pPr>
            <a:r>
              <a:rPr lang="et-EE" sz="1600" dirty="0"/>
              <a:t>Kvaliteet/täpsus</a:t>
            </a:r>
            <a:endParaRPr lang="en-GB" sz="1600" dirty="0"/>
          </a:p>
          <a:p>
            <a:pPr marL="0" indent="0">
              <a:lnSpc>
                <a:spcPct val="80000"/>
              </a:lnSpc>
              <a:buNone/>
              <a:defRPr/>
            </a:pPr>
            <a:r>
              <a:rPr lang="et-EE" sz="1600" b="1" dirty="0">
                <a:solidFill>
                  <a:srgbClr val="003C69"/>
                </a:solidFill>
              </a:rPr>
              <a:t>Hirmud</a:t>
            </a:r>
            <a:endParaRPr lang="en-GB" sz="1600" b="1" dirty="0">
              <a:solidFill>
                <a:srgbClr val="003C69"/>
              </a:solidFill>
            </a:endParaRPr>
          </a:p>
          <a:p>
            <a:pPr>
              <a:lnSpc>
                <a:spcPct val="80000"/>
              </a:lnSpc>
              <a:buFont typeface="Courier New" panose="02070309020205020404" pitchFamily="49" charset="0"/>
              <a:buChar char="o"/>
              <a:defRPr/>
            </a:pPr>
            <a:r>
              <a:rPr lang="et-EE" sz="1600" dirty="0"/>
              <a:t>Vead, hoolimatus, kolleegide kriitika</a:t>
            </a:r>
            <a:r>
              <a:rPr lang="en-GB" sz="1600" dirty="0"/>
              <a:t>, </a:t>
            </a:r>
            <a:r>
              <a:rPr lang="en-GB" sz="1600" dirty="0" err="1"/>
              <a:t>emot</a:t>
            </a:r>
            <a:r>
              <a:rPr lang="et-EE" sz="1600" dirty="0"/>
              <a:t>s</a:t>
            </a:r>
            <a:r>
              <a:rPr lang="en-GB" sz="1600" dirty="0" err="1"/>
              <a:t>iona</a:t>
            </a:r>
            <a:r>
              <a:rPr lang="et-EE" sz="1600" dirty="0"/>
              <a:t>a</a:t>
            </a:r>
            <a:r>
              <a:rPr lang="en-GB" sz="1600" dirty="0"/>
              <a:t>l</a:t>
            </a:r>
            <a:r>
              <a:rPr lang="et-EE" sz="1600" dirty="0"/>
              <a:t>selt laetud olukorrad</a:t>
            </a:r>
          </a:p>
          <a:p>
            <a:pPr marL="0" indent="0">
              <a:lnSpc>
                <a:spcPct val="80000"/>
              </a:lnSpc>
              <a:buNone/>
              <a:defRPr/>
            </a:pPr>
            <a:r>
              <a:rPr lang="et-EE" sz="1600" b="1" dirty="0">
                <a:solidFill>
                  <a:srgbClr val="003C69"/>
                </a:solidFill>
              </a:rPr>
              <a:t>Vajadused</a:t>
            </a:r>
            <a:endParaRPr lang="en-GB" sz="1600" b="1" dirty="0">
              <a:solidFill>
                <a:srgbClr val="003C69"/>
              </a:solidFill>
            </a:endParaRPr>
          </a:p>
          <a:p>
            <a:pPr>
              <a:lnSpc>
                <a:spcPct val="80000"/>
              </a:lnSpc>
              <a:buFont typeface="Courier New" panose="02070309020205020404" pitchFamily="49" charset="0"/>
              <a:buChar char="o"/>
              <a:defRPr/>
            </a:pPr>
            <a:r>
              <a:rPr lang="et-EE" sz="1600" dirty="0"/>
              <a:t>Olla eksimatu</a:t>
            </a:r>
          </a:p>
          <a:p>
            <a:pPr>
              <a:lnSpc>
                <a:spcPct val="80000"/>
              </a:lnSpc>
              <a:buFont typeface="Courier New" panose="02070309020205020404" pitchFamily="49" charset="0"/>
              <a:buChar char="o"/>
              <a:defRPr/>
            </a:pPr>
            <a:r>
              <a:rPr lang="et-EE" sz="1600" dirty="0"/>
              <a:t>Ülevaade olukorrast</a:t>
            </a:r>
            <a:endParaRPr lang="en-GB" sz="1600" dirty="0"/>
          </a:p>
          <a:p>
            <a:pPr>
              <a:lnSpc>
                <a:spcPct val="80000"/>
              </a:lnSpc>
              <a:buFont typeface="Courier New" panose="02070309020205020404" pitchFamily="49" charset="0"/>
              <a:buChar char="o"/>
              <a:defRPr/>
            </a:pPr>
            <a:r>
              <a:rPr lang="et-EE" sz="1600" dirty="0"/>
              <a:t>Turvalisus</a:t>
            </a:r>
            <a:endParaRPr lang="en-GB" sz="1600" dirty="0"/>
          </a:p>
          <a:p>
            <a:pPr>
              <a:lnSpc>
                <a:spcPct val="80000"/>
              </a:lnSpc>
              <a:buFont typeface="Courier New" panose="02070309020205020404" pitchFamily="49" charset="0"/>
              <a:buChar char="o"/>
              <a:defRPr/>
            </a:pPr>
            <a:r>
              <a:rPr lang="et-EE" sz="1600" dirty="0"/>
              <a:t>Tunnustus täidetud ülesannete eest</a:t>
            </a:r>
          </a:p>
          <a:p>
            <a:pPr>
              <a:lnSpc>
                <a:spcPct val="80000"/>
              </a:lnSpc>
              <a:buFont typeface="Courier New" panose="02070309020205020404" pitchFamily="49" charset="0"/>
              <a:buChar char="o"/>
              <a:defRPr/>
            </a:pPr>
            <a:r>
              <a:rPr lang="et-EE" sz="1600" dirty="0"/>
              <a:t>Piiratud risk</a:t>
            </a:r>
            <a:endParaRPr lang="en-GB" sz="1600" dirty="0"/>
          </a:p>
          <a:p>
            <a:pPr>
              <a:lnSpc>
                <a:spcPct val="80000"/>
              </a:lnSpc>
              <a:buFont typeface="Courier New" panose="02070309020205020404" pitchFamily="49" charset="0"/>
              <a:buChar char="o"/>
              <a:defRPr/>
            </a:pPr>
            <a:r>
              <a:rPr lang="et-EE" sz="1600" dirty="0"/>
              <a:t>Juhtkonna toetus, k.a. trükised, teatmeteosed jmt.</a:t>
            </a:r>
            <a:endParaRPr lang="en-GB" sz="1600" dirty="0"/>
          </a:p>
        </p:txBody>
      </p:sp>
      <p:sp>
        <p:nvSpPr>
          <p:cNvPr id="31746" name="Rectangle 4"/>
          <p:cNvSpPr>
            <a:spLocks noGrp="1" noChangeArrowheads="1"/>
          </p:cNvSpPr>
          <p:nvPr>
            <p:ph sz="half" idx="2"/>
          </p:nvPr>
        </p:nvSpPr>
        <p:spPr>
          <a:xfrm>
            <a:off x="4356499" y="897732"/>
            <a:ext cx="2753914" cy="3655217"/>
          </a:xfrm>
        </p:spPr>
        <p:txBody>
          <a:bodyPr vert="horz" lIns="67866" tIns="33338" rIns="67866" bIns="33338" rtlCol="0">
            <a:normAutofit lnSpcReduction="10000"/>
          </a:bodyPr>
          <a:lstStyle/>
          <a:p>
            <a:pPr marL="0" indent="0">
              <a:lnSpc>
                <a:spcPct val="80000"/>
              </a:lnSpc>
              <a:buNone/>
              <a:defRPr/>
            </a:pPr>
            <a:r>
              <a:rPr lang="et-EE" sz="1600" b="1" dirty="0">
                <a:solidFill>
                  <a:srgbClr val="003C69"/>
                </a:solidFill>
              </a:rPr>
              <a:t>Omadused</a:t>
            </a:r>
            <a:endParaRPr lang="en-GB" sz="1600" b="1" dirty="0">
              <a:solidFill>
                <a:srgbClr val="003C69"/>
              </a:solidFill>
            </a:endParaRPr>
          </a:p>
          <a:p>
            <a:pPr>
              <a:lnSpc>
                <a:spcPct val="80000"/>
              </a:lnSpc>
              <a:buFont typeface="Courier New" panose="02070309020205020404" pitchFamily="49" charset="0"/>
              <a:buChar char="o"/>
              <a:defRPr/>
            </a:pPr>
            <a:r>
              <a:rPr lang="en-GB" sz="1600" dirty="0"/>
              <a:t>Anal</a:t>
            </a:r>
            <a:r>
              <a:rPr lang="et-EE" sz="1600" dirty="0"/>
              <a:t>üüsiv ja </a:t>
            </a:r>
            <a:r>
              <a:rPr lang="en-GB" sz="1600" dirty="0"/>
              <a:t>fa</a:t>
            </a:r>
            <a:r>
              <a:rPr lang="et-EE" sz="1600" dirty="0"/>
              <a:t>k</a:t>
            </a:r>
            <a:r>
              <a:rPr lang="en-GB" sz="1600" dirty="0"/>
              <a:t>t</a:t>
            </a:r>
            <a:r>
              <a:rPr lang="et-EE" sz="1600" dirty="0"/>
              <a:t>idele toetuv</a:t>
            </a:r>
            <a:endParaRPr lang="en-GB" sz="1600" dirty="0"/>
          </a:p>
          <a:p>
            <a:pPr>
              <a:lnSpc>
                <a:spcPct val="80000"/>
              </a:lnSpc>
              <a:buFont typeface="Courier New" panose="02070309020205020404" pitchFamily="49" charset="0"/>
              <a:buChar char="o"/>
              <a:defRPr/>
            </a:pPr>
            <a:r>
              <a:rPr lang="et-EE" sz="1600" dirty="0"/>
              <a:t>Tähelepanelik normide ja detailide suhtes</a:t>
            </a:r>
            <a:endParaRPr lang="en-GB" sz="1600" dirty="0"/>
          </a:p>
          <a:p>
            <a:pPr>
              <a:lnSpc>
                <a:spcPct val="80000"/>
              </a:lnSpc>
              <a:buFont typeface="Courier New" panose="02070309020205020404" pitchFamily="49" charset="0"/>
              <a:buChar char="o"/>
              <a:defRPr/>
            </a:pPr>
            <a:r>
              <a:rPr lang="et-EE" sz="1600" dirty="0"/>
              <a:t>Kohusetundlik</a:t>
            </a:r>
          </a:p>
          <a:p>
            <a:pPr>
              <a:lnSpc>
                <a:spcPct val="80000"/>
              </a:lnSpc>
              <a:buFont typeface="Courier New" panose="02070309020205020404" pitchFamily="49" charset="0"/>
              <a:buChar char="o"/>
              <a:defRPr/>
            </a:pPr>
            <a:r>
              <a:rPr lang="en-GB" sz="1600" dirty="0"/>
              <a:t>Diploma</a:t>
            </a:r>
            <a:r>
              <a:rPr lang="et-EE" sz="1600" dirty="0"/>
              <a:t>a</a:t>
            </a:r>
            <a:r>
              <a:rPr lang="en-GB" sz="1600" dirty="0" err="1"/>
              <a:t>ti</a:t>
            </a:r>
            <a:r>
              <a:rPr lang="et-EE" sz="1600" dirty="0"/>
              <a:t>line</a:t>
            </a:r>
            <a:r>
              <a:rPr lang="en-GB" sz="1600" dirty="0"/>
              <a:t>/</a:t>
            </a:r>
            <a:r>
              <a:rPr lang="et-EE" sz="1600" dirty="0"/>
              <a:t>ettevaatlik</a:t>
            </a:r>
            <a:endParaRPr lang="en-GB" sz="1600" dirty="0"/>
          </a:p>
          <a:p>
            <a:pPr>
              <a:lnSpc>
                <a:spcPct val="80000"/>
              </a:lnSpc>
              <a:buFont typeface="Courier New" panose="02070309020205020404" pitchFamily="49" charset="0"/>
              <a:buChar char="o"/>
              <a:defRPr/>
            </a:pPr>
            <a:r>
              <a:rPr lang="et-EE" sz="1600" dirty="0"/>
              <a:t>Asjalik/talitsetud</a:t>
            </a:r>
            <a:endParaRPr lang="en-GB" sz="1600" dirty="0"/>
          </a:p>
          <a:p>
            <a:pPr>
              <a:lnSpc>
                <a:spcPct val="80000"/>
              </a:lnSpc>
              <a:buFont typeface="Courier New" panose="02070309020205020404" pitchFamily="49" charset="0"/>
              <a:buChar char="o"/>
              <a:defRPr/>
            </a:pPr>
            <a:r>
              <a:rPr lang="et-EE" sz="1600" dirty="0"/>
              <a:t>Teadmishimuline </a:t>
            </a:r>
          </a:p>
          <a:p>
            <a:pPr>
              <a:lnSpc>
                <a:spcPct val="80000"/>
              </a:lnSpc>
              <a:buFont typeface="Courier New" panose="02070309020205020404" pitchFamily="49" charset="0"/>
              <a:buChar char="o"/>
              <a:defRPr/>
            </a:pPr>
            <a:r>
              <a:rPr lang="et-EE" sz="1600" dirty="0"/>
              <a:t>Usaldusväärne</a:t>
            </a:r>
          </a:p>
          <a:p>
            <a:pPr marL="0" indent="0">
              <a:lnSpc>
                <a:spcPct val="80000"/>
              </a:lnSpc>
              <a:buFont typeface="Wingdings" pitchFamily="2" charset="2"/>
              <a:buChar char="§"/>
              <a:defRPr/>
            </a:pPr>
            <a:endParaRPr lang="en-GB" sz="1600" dirty="0"/>
          </a:p>
          <a:p>
            <a:pPr marL="0" indent="0">
              <a:spcBef>
                <a:spcPct val="0"/>
              </a:spcBef>
              <a:buNone/>
              <a:defRPr/>
            </a:pPr>
            <a:r>
              <a:rPr lang="et-EE" sz="1600" b="1" dirty="0">
                <a:solidFill>
                  <a:srgbClr val="003C69"/>
                </a:solidFill>
              </a:rPr>
              <a:t>Miinused/Piiravad tegurid</a:t>
            </a:r>
            <a:r>
              <a:rPr lang="en-GB" sz="1600" b="1" dirty="0">
                <a:solidFill>
                  <a:srgbClr val="FFC000"/>
                </a:solidFill>
              </a:rPr>
              <a:t> </a:t>
            </a:r>
            <a:endParaRPr lang="et-EE" sz="1600" b="1" dirty="0">
              <a:solidFill>
                <a:srgbClr val="FFC000"/>
              </a:solidFill>
            </a:endParaRPr>
          </a:p>
          <a:p>
            <a:pPr>
              <a:spcBef>
                <a:spcPct val="0"/>
              </a:spcBef>
              <a:buFont typeface="Courier New" panose="02070309020205020404" pitchFamily="49" charset="0"/>
              <a:buChar char="o"/>
              <a:defRPr/>
            </a:pPr>
            <a:r>
              <a:rPr lang="et-EE" sz="1600" dirty="0"/>
              <a:t>Liialt kriitiline enese ja teiste suhtes</a:t>
            </a:r>
          </a:p>
          <a:p>
            <a:pPr>
              <a:lnSpc>
                <a:spcPct val="80000"/>
              </a:lnSpc>
              <a:buFont typeface="Courier New" panose="02070309020205020404" pitchFamily="49" charset="0"/>
              <a:buChar char="o"/>
              <a:defRPr/>
            </a:pPr>
            <a:r>
              <a:rPr lang="et-EE" sz="1600" dirty="0"/>
              <a:t>Otsustusvõimetu</a:t>
            </a:r>
            <a:endParaRPr lang="en-GB" sz="1600" dirty="0"/>
          </a:p>
          <a:p>
            <a:pPr>
              <a:lnSpc>
                <a:spcPct val="80000"/>
              </a:lnSpc>
              <a:buFont typeface="Courier New" panose="02070309020205020404" pitchFamily="49" charset="0"/>
              <a:buChar char="o"/>
              <a:defRPr/>
            </a:pPr>
            <a:r>
              <a:rPr lang="et-EE" sz="1600" dirty="0"/>
              <a:t>Loomingulisuse puudumine</a:t>
            </a:r>
            <a:endParaRPr lang="en-GB" sz="1600" dirty="0"/>
          </a:p>
        </p:txBody>
      </p:sp>
      <p:sp>
        <p:nvSpPr>
          <p:cNvPr id="2" name="Slide Number Placeholder 1"/>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29A55EE-2E6E-452B-90C4-E52233B07690}" type="slidenum">
              <a:rPr lang="et-EE" altLang="et-EE">
                <a:solidFill>
                  <a:srgbClr val="8EB4E3"/>
                </a:solidFill>
              </a:rPr>
              <a:pPr eaLnBrk="1" hangingPunct="1"/>
              <a:t>18</a:t>
            </a:fld>
            <a:endParaRPr lang="et-EE" altLang="et-EE">
              <a:solidFill>
                <a:srgbClr val="8EB4E3"/>
              </a:solidFill>
            </a:endParaRPr>
          </a:p>
        </p:txBody>
      </p:sp>
      <p:grpSp>
        <p:nvGrpSpPr>
          <p:cNvPr id="60420" name="Group 25"/>
          <p:cNvGrpSpPr>
            <a:grpSpLocks/>
          </p:cNvGrpSpPr>
          <p:nvPr/>
        </p:nvGrpSpPr>
        <p:grpSpPr bwMode="auto">
          <a:xfrm>
            <a:off x="6919913" y="906066"/>
            <a:ext cx="1296591" cy="1297781"/>
            <a:chOff x="1314" y="2530"/>
            <a:chExt cx="1089" cy="1090"/>
          </a:xfrm>
        </p:grpSpPr>
        <p:sp>
          <p:nvSpPr>
            <p:cNvPr id="60423" name="Oval 3" descr="j0438765"/>
            <p:cNvSpPr>
              <a:spLocks noChangeArrowheads="1"/>
            </p:cNvSpPr>
            <p:nvPr/>
          </p:nvSpPr>
          <p:spPr bwMode="auto">
            <a:xfrm>
              <a:off x="1314" y="2530"/>
              <a:ext cx="1089" cy="1090"/>
            </a:xfrm>
            <a:prstGeom prst="ellipse">
              <a:avLst/>
            </a:prstGeom>
            <a:blipFill dpi="0" rotWithShape="1">
              <a:blip r:embed="rId3"/>
              <a:srcRect/>
              <a:stretch>
                <a:fillRect/>
              </a:stretch>
            </a:blipFill>
            <a:ln w="25400">
              <a:solidFill>
                <a:srgbClr val="B2B2B2"/>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525">
                <a:solidFill>
                  <a:schemeClr val="tx1"/>
                </a:solidFill>
                <a:latin typeface="Gill Sans MT" pitchFamily="34" charset="0"/>
              </a:endParaRPr>
            </a:p>
          </p:txBody>
        </p:sp>
        <p:sp>
          <p:nvSpPr>
            <p:cNvPr id="60424" name="Line 4" descr="j0406812"/>
            <p:cNvSpPr>
              <a:spLocks noChangeShapeType="1"/>
            </p:cNvSpPr>
            <p:nvPr/>
          </p:nvSpPr>
          <p:spPr bwMode="auto">
            <a:xfrm>
              <a:off x="1866" y="2530"/>
              <a:ext cx="0" cy="1089"/>
            </a:xfrm>
            <a:prstGeom prst="line">
              <a:avLst/>
            </a:prstGeom>
            <a:noFill/>
            <a:ln w="31750">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t-EE" sz="1350"/>
            </a:p>
          </p:txBody>
        </p:sp>
        <p:sp>
          <p:nvSpPr>
            <p:cNvPr id="60425" name="Line 5" descr="j0406812"/>
            <p:cNvSpPr>
              <a:spLocks noChangeShapeType="1"/>
            </p:cNvSpPr>
            <p:nvPr/>
          </p:nvSpPr>
          <p:spPr bwMode="auto">
            <a:xfrm rot="5400000">
              <a:off x="1858" y="2532"/>
              <a:ext cx="0" cy="1087"/>
            </a:xfrm>
            <a:prstGeom prst="line">
              <a:avLst/>
            </a:prstGeom>
            <a:noFill/>
            <a:ln w="31750">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t-EE" sz="1350"/>
            </a:p>
          </p:txBody>
        </p:sp>
        <p:sp>
          <p:nvSpPr>
            <p:cNvPr id="60426" name="Text Box 9"/>
            <p:cNvSpPr txBox="1">
              <a:spLocks noChangeArrowheads="1"/>
            </p:cNvSpPr>
            <p:nvPr/>
          </p:nvSpPr>
          <p:spPr bwMode="auto">
            <a:xfrm>
              <a:off x="1493" y="3074"/>
              <a:ext cx="275"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t-EE" sz="3300" b="1">
                  <a:solidFill>
                    <a:srgbClr val="FFC000"/>
                  </a:solidFill>
                  <a:latin typeface="Gill Sans MT" pitchFamily="34" charset="0"/>
                </a:rPr>
                <a:t>C</a:t>
              </a:r>
            </a:p>
          </p:txBody>
        </p:sp>
      </p:grpSp>
      <p:sp>
        <p:nvSpPr>
          <p:cNvPr id="60421" name="Rectangle 13"/>
          <p:cNvSpPr txBox="1">
            <a:spLocks noChangeArrowheads="1"/>
          </p:cNvSpPr>
          <p:nvPr/>
        </p:nvSpPr>
        <p:spPr bwMode="auto">
          <a:xfrm>
            <a:off x="609600" y="285750"/>
            <a:ext cx="5607844" cy="540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a:buNone/>
              <a:defRPr/>
            </a:pPr>
            <a:r>
              <a:rPr lang="et-EE" sz="3600" dirty="0">
                <a:solidFill>
                  <a:schemeClr val="tx2"/>
                </a:solidFill>
                <a:latin typeface="+mn-lt"/>
              </a:rPr>
              <a:t>DiSC</a:t>
            </a:r>
            <a:r>
              <a:rPr lang="en-US" altLang="et-EE" sz="3600" baseline="30000" dirty="0">
                <a:solidFill>
                  <a:schemeClr val="tx2"/>
                </a:solidFill>
                <a:latin typeface="+mn-lt"/>
              </a:rPr>
              <a:t>®</a:t>
            </a:r>
            <a:r>
              <a:rPr lang="en-GB" sz="3600" baseline="30000" dirty="0">
                <a:ln>
                  <a:solidFill>
                    <a:schemeClr val="tx1"/>
                  </a:solidFill>
                </a:ln>
                <a:solidFill>
                  <a:schemeClr val="tx2"/>
                </a:solidFill>
                <a:latin typeface="+mn-lt"/>
              </a:rPr>
              <a:t> </a:t>
            </a:r>
            <a:r>
              <a:rPr lang="et-EE" sz="3600" dirty="0">
                <a:solidFill>
                  <a:schemeClr val="tx2"/>
                </a:solidFill>
                <a:latin typeface="+mn-lt"/>
              </a:rPr>
              <a:t>mudel - Analüüsiv</a:t>
            </a:r>
          </a:p>
        </p:txBody>
      </p:sp>
    </p:spTree>
    <p:extLst>
      <p:ext uri="{BB962C8B-B14F-4D97-AF65-F5344CB8AC3E}">
        <p14:creationId xmlns:p14="http://schemas.microsoft.com/office/powerpoint/2010/main" val="3069864038"/>
      </p:ext>
    </p:extLst>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F5DD13-22C8-9E42-8CE9-29CAA975D565}"/>
              </a:ext>
            </a:extLst>
          </p:cNvPr>
          <p:cNvSpPr/>
          <p:nvPr/>
        </p:nvSpPr>
        <p:spPr>
          <a:xfrm>
            <a:off x="553670" y="1119374"/>
            <a:ext cx="7794703" cy="3901068"/>
          </a:xfrm>
          <a:prstGeom prst="rect">
            <a:avLst/>
          </a:prstGeom>
        </p:spPr>
        <p:txBody>
          <a:bodyPr wrap="square">
            <a:spAutoFit/>
          </a:bodyPr>
          <a:lstStyle/>
          <a:p>
            <a:pPr marL="257175" indent="-257175">
              <a:spcBef>
                <a:spcPts val="900"/>
              </a:spcBef>
              <a:buFont typeface="Courier New" panose="02070309020205020404" pitchFamily="49" charset="0"/>
              <a:buChar char="o"/>
            </a:pPr>
            <a:r>
              <a:rPr lang="en-US" sz="2100" dirty="0" err="1">
                <a:solidFill>
                  <a:schemeClr val="tx1">
                    <a:lumMod val="75000"/>
                    <a:lumOff val="25000"/>
                  </a:schemeClr>
                </a:solidFill>
              </a:rPr>
              <a:t>Võimaldab</a:t>
            </a:r>
            <a:r>
              <a:rPr lang="en-US" sz="2100" dirty="0">
                <a:solidFill>
                  <a:schemeClr val="tx1">
                    <a:lumMod val="75000"/>
                    <a:lumOff val="25000"/>
                  </a:schemeClr>
                </a:solidFill>
              </a:rPr>
              <a:t> </a:t>
            </a:r>
            <a:r>
              <a:rPr lang="en-US" sz="2100" dirty="0" err="1">
                <a:solidFill>
                  <a:schemeClr val="tx1">
                    <a:lumMod val="75000"/>
                    <a:lumOff val="25000"/>
                  </a:schemeClr>
                </a:solidFill>
              </a:rPr>
              <a:t>õppida</a:t>
            </a:r>
            <a:r>
              <a:rPr lang="en-US" sz="2100" dirty="0">
                <a:solidFill>
                  <a:schemeClr val="tx1">
                    <a:lumMod val="75000"/>
                    <a:lumOff val="25000"/>
                  </a:schemeClr>
                </a:solidFill>
              </a:rPr>
              <a:t> </a:t>
            </a:r>
            <a:r>
              <a:rPr lang="en-US" sz="2100" dirty="0" err="1">
                <a:solidFill>
                  <a:schemeClr val="tx1">
                    <a:lumMod val="75000"/>
                    <a:lumOff val="25000"/>
                  </a:schemeClr>
                </a:solidFill>
              </a:rPr>
              <a:t>paremini</a:t>
            </a:r>
            <a:r>
              <a:rPr lang="en-US" sz="2100" dirty="0">
                <a:solidFill>
                  <a:schemeClr val="tx1">
                    <a:lumMod val="75000"/>
                    <a:lumOff val="25000"/>
                  </a:schemeClr>
                </a:solidFill>
              </a:rPr>
              <a:t> „</a:t>
            </a:r>
            <a:r>
              <a:rPr lang="en-US" sz="2100" dirty="0" err="1">
                <a:solidFill>
                  <a:schemeClr val="tx1">
                    <a:lumMod val="75000"/>
                    <a:lumOff val="25000"/>
                  </a:schemeClr>
                </a:solidFill>
              </a:rPr>
              <a:t>inimesi</a:t>
            </a:r>
            <a:r>
              <a:rPr lang="en-US" sz="2100" dirty="0">
                <a:solidFill>
                  <a:schemeClr val="tx1">
                    <a:lumMod val="75000"/>
                    <a:lumOff val="25000"/>
                  </a:schemeClr>
                </a:solidFill>
              </a:rPr>
              <a:t> </a:t>
            </a:r>
            <a:r>
              <a:rPr lang="en-US" sz="2100" dirty="0" err="1">
                <a:solidFill>
                  <a:schemeClr val="tx1">
                    <a:lumMod val="75000"/>
                    <a:lumOff val="25000"/>
                  </a:schemeClr>
                </a:solidFill>
              </a:rPr>
              <a:t>lugema</a:t>
            </a:r>
            <a:r>
              <a:rPr lang="en-US" sz="2100" dirty="0">
                <a:solidFill>
                  <a:schemeClr val="tx1">
                    <a:lumMod val="75000"/>
                    <a:lumOff val="25000"/>
                  </a:schemeClr>
                </a:solidFill>
              </a:rPr>
              <a:t>“ </a:t>
            </a:r>
            <a:r>
              <a:rPr lang="en-US" sz="2100" dirty="0" err="1">
                <a:solidFill>
                  <a:schemeClr val="tx1">
                    <a:lumMod val="75000"/>
                    <a:lumOff val="25000"/>
                  </a:schemeClr>
                </a:solidFill>
              </a:rPr>
              <a:t>mõistes</a:t>
            </a:r>
            <a:r>
              <a:rPr lang="en-US" sz="2100" dirty="0">
                <a:solidFill>
                  <a:schemeClr val="tx1">
                    <a:lumMod val="75000"/>
                    <a:lumOff val="25000"/>
                  </a:schemeClr>
                </a:solidFill>
              </a:rPr>
              <a:t> </a:t>
            </a:r>
            <a:r>
              <a:rPr lang="en-US" sz="2100" dirty="0" err="1">
                <a:solidFill>
                  <a:schemeClr val="tx1">
                    <a:lumMod val="75000"/>
                    <a:lumOff val="25000"/>
                  </a:schemeClr>
                </a:solidFill>
              </a:rPr>
              <a:t>täpsemalt</a:t>
            </a:r>
            <a:r>
              <a:rPr lang="en-US" sz="2100" dirty="0">
                <a:solidFill>
                  <a:schemeClr val="tx1">
                    <a:lumMod val="75000"/>
                    <a:lumOff val="25000"/>
                  </a:schemeClr>
                </a:solidFill>
              </a:rPr>
              <a:t> </a:t>
            </a:r>
            <a:r>
              <a:rPr lang="en-US" sz="2100" dirty="0" err="1">
                <a:solidFill>
                  <a:schemeClr val="tx1">
                    <a:lumMod val="75000"/>
                    <a:lumOff val="25000"/>
                  </a:schemeClr>
                </a:solidFill>
              </a:rPr>
              <a:t>nende</a:t>
            </a:r>
            <a:r>
              <a:rPr lang="en-US" sz="2100" dirty="0">
                <a:solidFill>
                  <a:schemeClr val="tx1">
                    <a:lumMod val="75000"/>
                    <a:lumOff val="25000"/>
                  </a:schemeClr>
                </a:solidFill>
              </a:rPr>
              <a:t> </a:t>
            </a:r>
            <a:r>
              <a:rPr lang="en-US" sz="2100" dirty="0" err="1">
                <a:solidFill>
                  <a:schemeClr val="tx1">
                    <a:lumMod val="75000"/>
                    <a:lumOff val="25000"/>
                  </a:schemeClr>
                </a:solidFill>
              </a:rPr>
              <a:t>motivaatoreid</a:t>
            </a:r>
            <a:r>
              <a:rPr lang="en-US" sz="2100" dirty="0">
                <a:solidFill>
                  <a:schemeClr val="tx1">
                    <a:lumMod val="75000"/>
                    <a:lumOff val="25000"/>
                  </a:schemeClr>
                </a:solidFill>
              </a:rPr>
              <a:t>/</a:t>
            </a:r>
            <a:r>
              <a:rPr lang="en-US" sz="2100" dirty="0" err="1">
                <a:solidFill>
                  <a:schemeClr val="tx1">
                    <a:lumMod val="75000"/>
                    <a:lumOff val="25000"/>
                  </a:schemeClr>
                </a:solidFill>
              </a:rPr>
              <a:t>stressoreid</a:t>
            </a:r>
            <a:r>
              <a:rPr lang="en-US" sz="2100" dirty="0">
                <a:solidFill>
                  <a:schemeClr val="tx1">
                    <a:lumMod val="75000"/>
                    <a:lumOff val="25000"/>
                  </a:schemeClr>
                </a:solidFill>
              </a:rPr>
              <a:t> ja </a:t>
            </a:r>
            <a:r>
              <a:rPr lang="en-US" sz="2100" dirty="0" err="1">
                <a:solidFill>
                  <a:schemeClr val="tx1">
                    <a:lumMod val="75000"/>
                    <a:lumOff val="25000"/>
                  </a:schemeClr>
                </a:solidFill>
              </a:rPr>
              <a:t>potentsiaali</a:t>
            </a:r>
            <a:endParaRPr lang="en-US" sz="2100" dirty="0">
              <a:solidFill>
                <a:schemeClr val="tx1">
                  <a:lumMod val="75000"/>
                  <a:lumOff val="25000"/>
                </a:schemeClr>
              </a:solidFill>
            </a:endParaRPr>
          </a:p>
          <a:p>
            <a:pPr marL="257175" indent="-257175">
              <a:spcBef>
                <a:spcPts val="900"/>
              </a:spcBef>
              <a:buFont typeface="Courier New" panose="02070309020205020404" pitchFamily="49" charset="0"/>
              <a:buChar char="o"/>
            </a:pPr>
            <a:r>
              <a:rPr lang="en-US" sz="2100" dirty="0" err="1">
                <a:solidFill>
                  <a:schemeClr val="tx1">
                    <a:lumMod val="75000"/>
                    <a:lumOff val="25000"/>
                  </a:schemeClr>
                </a:solidFill>
              </a:rPr>
              <a:t>Õpetab</a:t>
            </a:r>
            <a:r>
              <a:rPr lang="en-US" sz="2100" dirty="0">
                <a:solidFill>
                  <a:schemeClr val="tx1">
                    <a:lumMod val="75000"/>
                    <a:lumOff val="25000"/>
                  </a:schemeClr>
                </a:solidFill>
              </a:rPr>
              <a:t> </a:t>
            </a:r>
            <a:r>
              <a:rPr lang="en-US" sz="2100" dirty="0" err="1">
                <a:solidFill>
                  <a:schemeClr val="tx1">
                    <a:lumMod val="75000"/>
                    <a:lumOff val="25000"/>
                  </a:schemeClr>
                </a:solidFill>
              </a:rPr>
              <a:t>oma</a:t>
            </a:r>
            <a:r>
              <a:rPr lang="en-US" sz="2100" dirty="0">
                <a:solidFill>
                  <a:schemeClr val="tx1">
                    <a:lumMod val="75000"/>
                    <a:lumOff val="25000"/>
                  </a:schemeClr>
                </a:solidFill>
              </a:rPr>
              <a:t> </a:t>
            </a:r>
            <a:r>
              <a:rPr lang="en-US" sz="2100" dirty="0" err="1">
                <a:solidFill>
                  <a:schemeClr val="tx1">
                    <a:lumMod val="75000"/>
                    <a:lumOff val="25000"/>
                  </a:schemeClr>
                </a:solidFill>
              </a:rPr>
              <a:t>käitumist</a:t>
            </a:r>
            <a:r>
              <a:rPr lang="en-US" sz="2100" dirty="0">
                <a:solidFill>
                  <a:schemeClr val="tx1">
                    <a:lumMod val="75000"/>
                    <a:lumOff val="25000"/>
                  </a:schemeClr>
                </a:solidFill>
              </a:rPr>
              <a:t> </a:t>
            </a:r>
            <a:r>
              <a:rPr lang="en-US" sz="2100" dirty="0" err="1">
                <a:solidFill>
                  <a:schemeClr val="tx1">
                    <a:lumMod val="75000"/>
                    <a:lumOff val="25000"/>
                  </a:schemeClr>
                </a:solidFill>
              </a:rPr>
              <a:t>erinevates</a:t>
            </a:r>
            <a:r>
              <a:rPr lang="en-US" sz="2100" dirty="0">
                <a:solidFill>
                  <a:schemeClr val="tx1">
                    <a:lumMod val="75000"/>
                    <a:lumOff val="25000"/>
                  </a:schemeClr>
                </a:solidFill>
              </a:rPr>
              <a:t> </a:t>
            </a:r>
            <a:r>
              <a:rPr lang="en-US" sz="2100" dirty="0" err="1">
                <a:solidFill>
                  <a:schemeClr val="tx1">
                    <a:lumMod val="75000"/>
                    <a:lumOff val="25000"/>
                  </a:schemeClr>
                </a:solidFill>
              </a:rPr>
              <a:t>olukordades</a:t>
            </a:r>
            <a:r>
              <a:rPr lang="en-US" sz="2100" dirty="0">
                <a:solidFill>
                  <a:schemeClr val="tx1">
                    <a:lumMod val="75000"/>
                    <a:lumOff val="25000"/>
                  </a:schemeClr>
                </a:solidFill>
              </a:rPr>
              <a:t> ja </a:t>
            </a:r>
            <a:r>
              <a:rPr lang="en-US" sz="2100" dirty="0" err="1">
                <a:solidFill>
                  <a:schemeClr val="tx1">
                    <a:lumMod val="75000"/>
                    <a:lumOff val="25000"/>
                  </a:schemeClr>
                </a:solidFill>
              </a:rPr>
              <a:t>erinevate</a:t>
            </a:r>
            <a:r>
              <a:rPr lang="en-US" sz="2100" dirty="0">
                <a:solidFill>
                  <a:schemeClr val="tx1">
                    <a:lumMod val="75000"/>
                    <a:lumOff val="25000"/>
                  </a:schemeClr>
                </a:solidFill>
              </a:rPr>
              <a:t> </a:t>
            </a:r>
            <a:r>
              <a:rPr lang="en-US" sz="2100" dirty="0" err="1">
                <a:solidFill>
                  <a:schemeClr val="tx1">
                    <a:lumMod val="75000"/>
                    <a:lumOff val="25000"/>
                  </a:schemeClr>
                </a:solidFill>
              </a:rPr>
              <a:t>inimestega</a:t>
            </a:r>
            <a:r>
              <a:rPr lang="en-US" sz="2100" dirty="0">
                <a:solidFill>
                  <a:schemeClr val="tx1">
                    <a:lumMod val="75000"/>
                    <a:lumOff val="25000"/>
                  </a:schemeClr>
                </a:solidFill>
              </a:rPr>
              <a:t> </a:t>
            </a:r>
            <a:r>
              <a:rPr lang="en-US" sz="2100" dirty="0" err="1">
                <a:solidFill>
                  <a:schemeClr val="tx1">
                    <a:lumMod val="75000"/>
                    <a:lumOff val="25000"/>
                  </a:schemeClr>
                </a:solidFill>
              </a:rPr>
              <a:t>teadlikumalt</a:t>
            </a:r>
            <a:r>
              <a:rPr lang="en-US" sz="2100" dirty="0">
                <a:solidFill>
                  <a:schemeClr val="tx1">
                    <a:lumMod val="75000"/>
                    <a:lumOff val="25000"/>
                  </a:schemeClr>
                </a:solidFill>
              </a:rPr>
              <a:t> </a:t>
            </a:r>
            <a:r>
              <a:rPr lang="en-US" sz="2100" dirty="0" err="1">
                <a:solidFill>
                  <a:schemeClr val="tx1">
                    <a:lumMod val="75000"/>
                    <a:lumOff val="25000"/>
                  </a:schemeClr>
                </a:solidFill>
              </a:rPr>
              <a:t>kohandama</a:t>
            </a:r>
            <a:endParaRPr lang="en-US" sz="2100" dirty="0">
              <a:solidFill>
                <a:schemeClr val="tx1">
                  <a:lumMod val="75000"/>
                  <a:lumOff val="25000"/>
                </a:schemeClr>
              </a:solidFill>
            </a:endParaRPr>
          </a:p>
          <a:p>
            <a:pPr marL="257175" indent="-257175">
              <a:spcBef>
                <a:spcPts val="900"/>
              </a:spcBef>
              <a:buFont typeface="Courier New" panose="02070309020205020404" pitchFamily="49" charset="0"/>
              <a:buChar char="o"/>
            </a:pPr>
            <a:r>
              <a:rPr lang="en-US" sz="2100" dirty="0" err="1">
                <a:solidFill>
                  <a:schemeClr val="tx1">
                    <a:lumMod val="75000"/>
                    <a:lumOff val="25000"/>
                  </a:schemeClr>
                </a:solidFill>
              </a:rPr>
              <a:t>Laseb</a:t>
            </a:r>
            <a:r>
              <a:rPr lang="en-US" sz="2100" dirty="0">
                <a:solidFill>
                  <a:schemeClr val="tx1">
                    <a:lumMod val="75000"/>
                    <a:lumOff val="25000"/>
                  </a:schemeClr>
                </a:solidFill>
              </a:rPr>
              <a:t> </a:t>
            </a:r>
            <a:r>
              <a:rPr lang="en-US" sz="2100" dirty="0" err="1">
                <a:solidFill>
                  <a:schemeClr val="tx1">
                    <a:lumMod val="75000"/>
                    <a:lumOff val="25000"/>
                  </a:schemeClr>
                </a:solidFill>
              </a:rPr>
              <a:t>meeskonnal</a:t>
            </a:r>
            <a:r>
              <a:rPr lang="en-US" sz="2100" dirty="0">
                <a:solidFill>
                  <a:schemeClr val="tx1">
                    <a:lumMod val="75000"/>
                    <a:lumOff val="25000"/>
                  </a:schemeClr>
                </a:solidFill>
              </a:rPr>
              <a:t> </a:t>
            </a:r>
            <a:r>
              <a:rPr lang="en-US" sz="2100" dirty="0" err="1">
                <a:solidFill>
                  <a:schemeClr val="tx1">
                    <a:lumMod val="75000"/>
                    <a:lumOff val="25000"/>
                  </a:schemeClr>
                </a:solidFill>
              </a:rPr>
              <a:t>tulemuslikumalt</a:t>
            </a:r>
            <a:r>
              <a:rPr lang="en-US" sz="2100" dirty="0">
                <a:solidFill>
                  <a:schemeClr val="tx1">
                    <a:lumMod val="75000"/>
                    <a:lumOff val="25000"/>
                  </a:schemeClr>
                </a:solidFill>
              </a:rPr>
              <a:t> </a:t>
            </a:r>
            <a:r>
              <a:rPr lang="en-US" sz="2100" dirty="0" err="1">
                <a:solidFill>
                  <a:schemeClr val="tx1">
                    <a:lumMod val="75000"/>
                    <a:lumOff val="25000"/>
                  </a:schemeClr>
                </a:solidFill>
              </a:rPr>
              <a:t>koos</a:t>
            </a:r>
            <a:r>
              <a:rPr lang="en-US" sz="2100" dirty="0">
                <a:solidFill>
                  <a:schemeClr val="tx1">
                    <a:lumMod val="75000"/>
                    <a:lumOff val="25000"/>
                  </a:schemeClr>
                </a:solidFill>
              </a:rPr>
              <a:t> </a:t>
            </a:r>
            <a:r>
              <a:rPr lang="en-US" sz="2100" dirty="0" err="1">
                <a:solidFill>
                  <a:schemeClr val="tx1">
                    <a:lumMod val="75000"/>
                    <a:lumOff val="25000"/>
                  </a:schemeClr>
                </a:solidFill>
              </a:rPr>
              <a:t>töötada</a:t>
            </a:r>
            <a:r>
              <a:rPr lang="en-US" sz="2100" dirty="0">
                <a:solidFill>
                  <a:schemeClr val="tx1">
                    <a:lumMod val="75000"/>
                    <a:lumOff val="25000"/>
                  </a:schemeClr>
                </a:solidFill>
              </a:rPr>
              <a:t> </a:t>
            </a:r>
            <a:r>
              <a:rPr lang="en-US" sz="2100" dirty="0" err="1">
                <a:solidFill>
                  <a:schemeClr val="tx1">
                    <a:lumMod val="75000"/>
                    <a:lumOff val="25000"/>
                  </a:schemeClr>
                </a:solidFill>
              </a:rPr>
              <a:t>vähendades</a:t>
            </a:r>
            <a:r>
              <a:rPr lang="en-US" sz="2100" dirty="0">
                <a:solidFill>
                  <a:schemeClr val="tx1">
                    <a:lumMod val="75000"/>
                    <a:lumOff val="25000"/>
                  </a:schemeClr>
                </a:solidFill>
              </a:rPr>
              <a:t> </a:t>
            </a:r>
            <a:r>
              <a:rPr lang="en-US" sz="2100" dirty="0" err="1">
                <a:solidFill>
                  <a:schemeClr val="tx1">
                    <a:lumMod val="75000"/>
                    <a:lumOff val="25000"/>
                  </a:schemeClr>
                </a:solidFill>
              </a:rPr>
              <a:t>konflikte</a:t>
            </a:r>
            <a:r>
              <a:rPr lang="en-US" sz="2100" dirty="0">
                <a:solidFill>
                  <a:schemeClr val="tx1">
                    <a:lumMod val="75000"/>
                    <a:lumOff val="25000"/>
                  </a:schemeClr>
                </a:solidFill>
              </a:rPr>
              <a:t> ja </a:t>
            </a:r>
            <a:r>
              <a:rPr lang="en-US" sz="2100" dirty="0" err="1">
                <a:solidFill>
                  <a:schemeClr val="tx1">
                    <a:lumMod val="75000"/>
                    <a:lumOff val="25000"/>
                  </a:schemeClr>
                </a:solidFill>
              </a:rPr>
              <a:t>parandades</a:t>
            </a:r>
            <a:r>
              <a:rPr lang="en-US" sz="2100" dirty="0">
                <a:solidFill>
                  <a:schemeClr val="tx1">
                    <a:lumMod val="75000"/>
                    <a:lumOff val="25000"/>
                  </a:schemeClr>
                </a:solidFill>
              </a:rPr>
              <a:t> </a:t>
            </a:r>
            <a:r>
              <a:rPr lang="en-US" sz="2100" dirty="0" err="1">
                <a:solidFill>
                  <a:schemeClr val="tx1">
                    <a:lumMod val="75000"/>
                    <a:lumOff val="25000"/>
                  </a:schemeClr>
                </a:solidFill>
              </a:rPr>
              <a:t>töötajate</a:t>
            </a:r>
            <a:r>
              <a:rPr lang="en-US" sz="2100" dirty="0">
                <a:solidFill>
                  <a:schemeClr val="tx1">
                    <a:lumMod val="75000"/>
                    <a:lumOff val="25000"/>
                  </a:schemeClr>
                </a:solidFill>
              </a:rPr>
              <a:t> </a:t>
            </a:r>
            <a:r>
              <a:rPr lang="en-US" sz="2100" dirty="0" err="1">
                <a:solidFill>
                  <a:schemeClr val="tx1">
                    <a:lumMod val="75000"/>
                    <a:lumOff val="25000"/>
                  </a:schemeClr>
                </a:solidFill>
              </a:rPr>
              <a:t>omavahelist</a:t>
            </a:r>
            <a:r>
              <a:rPr lang="en-US" sz="2100" dirty="0">
                <a:solidFill>
                  <a:schemeClr val="tx1">
                    <a:lumMod val="75000"/>
                    <a:lumOff val="25000"/>
                  </a:schemeClr>
                </a:solidFill>
              </a:rPr>
              <a:t> </a:t>
            </a:r>
            <a:r>
              <a:rPr lang="en-US" sz="2100" dirty="0" err="1">
                <a:solidFill>
                  <a:schemeClr val="tx1">
                    <a:lumMod val="75000"/>
                    <a:lumOff val="25000"/>
                  </a:schemeClr>
                </a:solidFill>
              </a:rPr>
              <a:t>kommunikatsiooni</a:t>
            </a:r>
            <a:endParaRPr lang="en-US" sz="2100" dirty="0">
              <a:solidFill>
                <a:schemeClr val="tx1">
                  <a:lumMod val="75000"/>
                  <a:lumOff val="25000"/>
                </a:schemeClr>
              </a:solidFill>
            </a:endParaRPr>
          </a:p>
          <a:p>
            <a:pPr marL="257175" indent="-257175">
              <a:spcBef>
                <a:spcPts val="900"/>
              </a:spcBef>
              <a:buFont typeface="Courier New" panose="02070309020205020404" pitchFamily="49" charset="0"/>
              <a:buChar char="o"/>
            </a:pPr>
            <a:r>
              <a:rPr lang="en-US" sz="2100" dirty="0" err="1">
                <a:solidFill>
                  <a:schemeClr val="tx1">
                    <a:lumMod val="75000"/>
                    <a:lumOff val="25000"/>
                  </a:schemeClr>
                </a:solidFill>
              </a:rPr>
              <a:t>Suurendab</a:t>
            </a:r>
            <a:r>
              <a:rPr lang="en-US" sz="2100" dirty="0">
                <a:solidFill>
                  <a:schemeClr val="tx1">
                    <a:lumMod val="75000"/>
                    <a:lumOff val="25000"/>
                  </a:schemeClr>
                </a:solidFill>
              </a:rPr>
              <a:t> </a:t>
            </a:r>
            <a:r>
              <a:rPr lang="en-US" sz="2100" dirty="0" err="1">
                <a:solidFill>
                  <a:schemeClr val="tx1">
                    <a:lumMod val="75000"/>
                    <a:lumOff val="25000"/>
                  </a:schemeClr>
                </a:solidFill>
              </a:rPr>
              <a:t>kõigi</a:t>
            </a:r>
            <a:r>
              <a:rPr lang="en-US" sz="2100" dirty="0">
                <a:solidFill>
                  <a:schemeClr val="tx1">
                    <a:lumMod val="75000"/>
                    <a:lumOff val="25000"/>
                  </a:schemeClr>
                </a:solidFill>
              </a:rPr>
              <a:t> </a:t>
            </a:r>
            <a:r>
              <a:rPr lang="en-US" sz="2100" dirty="0" err="1">
                <a:solidFill>
                  <a:schemeClr val="tx1">
                    <a:lumMod val="75000"/>
                    <a:lumOff val="25000"/>
                  </a:schemeClr>
                </a:solidFill>
              </a:rPr>
              <a:t>kaasamist</a:t>
            </a:r>
            <a:r>
              <a:rPr lang="en-US" sz="2100" dirty="0">
                <a:solidFill>
                  <a:schemeClr val="tx1">
                    <a:lumMod val="75000"/>
                    <a:lumOff val="25000"/>
                  </a:schemeClr>
                </a:solidFill>
              </a:rPr>
              <a:t> </a:t>
            </a:r>
            <a:r>
              <a:rPr lang="en-US" sz="2100" dirty="0" err="1">
                <a:solidFill>
                  <a:schemeClr val="tx1">
                    <a:lumMod val="75000"/>
                    <a:lumOff val="25000"/>
                  </a:schemeClr>
                </a:solidFill>
              </a:rPr>
              <a:t>ning</a:t>
            </a:r>
            <a:r>
              <a:rPr lang="en-US" sz="2100" dirty="0">
                <a:solidFill>
                  <a:schemeClr val="tx1">
                    <a:lumMod val="75000"/>
                    <a:lumOff val="25000"/>
                  </a:schemeClr>
                </a:solidFill>
              </a:rPr>
              <a:t> </a:t>
            </a:r>
            <a:r>
              <a:rPr lang="en-US" sz="2100" dirty="0" err="1">
                <a:solidFill>
                  <a:schemeClr val="tx1">
                    <a:lumMod val="75000"/>
                    <a:lumOff val="25000"/>
                  </a:schemeClr>
                </a:solidFill>
              </a:rPr>
              <a:t>toetab</a:t>
            </a:r>
            <a:r>
              <a:rPr lang="en-US" sz="2100" dirty="0">
                <a:solidFill>
                  <a:schemeClr val="tx1">
                    <a:lumMod val="75000"/>
                    <a:lumOff val="25000"/>
                  </a:schemeClr>
                </a:solidFill>
              </a:rPr>
              <a:t> </a:t>
            </a:r>
            <a:r>
              <a:rPr lang="en-US" sz="2100" dirty="0" err="1">
                <a:solidFill>
                  <a:schemeClr val="tx1">
                    <a:lumMod val="75000"/>
                    <a:lumOff val="25000"/>
                  </a:schemeClr>
                </a:solidFill>
              </a:rPr>
              <a:t>igaühe</a:t>
            </a:r>
            <a:r>
              <a:rPr lang="en-US" sz="2100" dirty="0">
                <a:solidFill>
                  <a:schemeClr val="tx1">
                    <a:lumMod val="75000"/>
                    <a:lumOff val="25000"/>
                  </a:schemeClr>
                </a:solidFill>
              </a:rPr>
              <a:t> </a:t>
            </a:r>
            <a:r>
              <a:rPr lang="en-US" sz="2100" dirty="0" err="1">
                <a:solidFill>
                  <a:schemeClr val="tx1">
                    <a:lumMod val="75000"/>
                    <a:lumOff val="25000"/>
                  </a:schemeClr>
                </a:solidFill>
              </a:rPr>
              <a:t>isiklikku</a:t>
            </a:r>
            <a:r>
              <a:rPr lang="en-US" sz="2100" dirty="0">
                <a:solidFill>
                  <a:schemeClr val="tx1">
                    <a:lumMod val="75000"/>
                    <a:lumOff val="25000"/>
                  </a:schemeClr>
                </a:solidFill>
              </a:rPr>
              <a:t> </a:t>
            </a:r>
            <a:r>
              <a:rPr lang="en-US" sz="2100" dirty="0" err="1">
                <a:solidFill>
                  <a:schemeClr val="tx1">
                    <a:lumMod val="75000"/>
                    <a:lumOff val="25000"/>
                  </a:schemeClr>
                </a:solidFill>
              </a:rPr>
              <a:t>arengut</a:t>
            </a:r>
            <a:endParaRPr lang="en-US" sz="2100" dirty="0">
              <a:solidFill>
                <a:schemeClr val="tx1">
                  <a:lumMod val="75000"/>
                  <a:lumOff val="25000"/>
                </a:schemeClr>
              </a:solidFill>
            </a:endParaRPr>
          </a:p>
          <a:p>
            <a:pPr marL="257175" indent="-257175">
              <a:spcBef>
                <a:spcPts val="900"/>
              </a:spcBef>
              <a:buFont typeface="Courier New" panose="02070309020205020404" pitchFamily="49" charset="0"/>
              <a:buChar char="o"/>
            </a:pPr>
            <a:r>
              <a:rPr lang="en-US" sz="2100" dirty="0" err="1">
                <a:solidFill>
                  <a:schemeClr val="tx1">
                    <a:lumMod val="75000"/>
                    <a:lumOff val="25000"/>
                  </a:schemeClr>
                </a:solidFill>
              </a:rPr>
              <a:t>Näitab</a:t>
            </a:r>
            <a:r>
              <a:rPr lang="en-US" sz="2100" dirty="0">
                <a:solidFill>
                  <a:schemeClr val="tx1">
                    <a:lumMod val="75000"/>
                    <a:lumOff val="25000"/>
                  </a:schemeClr>
                </a:solidFill>
              </a:rPr>
              <a:t> </a:t>
            </a:r>
            <a:r>
              <a:rPr lang="en-US" sz="2100" dirty="0" err="1">
                <a:solidFill>
                  <a:schemeClr val="tx1">
                    <a:lumMod val="75000"/>
                    <a:lumOff val="25000"/>
                  </a:schemeClr>
                </a:solidFill>
              </a:rPr>
              <a:t>kätte</a:t>
            </a:r>
            <a:r>
              <a:rPr lang="en-US" sz="2100" dirty="0">
                <a:solidFill>
                  <a:schemeClr val="tx1">
                    <a:lumMod val="75000"/>
                    <a:lumOff val="25000"/>
                  </a:schemeClr>
                </a:solidFill>
              </a:rPr>
              <a:t> </a:t>
            </a:r>
            <a:r>
              <a:rPr lang="en-US" sz="2100" dirty="0" err="1">
                <a:solidFill>
                  <a:schemeClr val="tx1">
                    <a:lumMod val="75000"/>
                    <a:lumOff val="25000"/>
                  </a:schemeClr>
                </a:solidFill>
              </a:rPr>
              <a:t>meeskonnas</a:t>
            </a:r>
            <a:r>
              <a:rPr lang="en-US" sz="2100" dirty="0">
                <a:solidFill>
                  <a:schemeClr val="tx1">
                    <a:lumMod val="75000"/>
                    <a:lumOff val="25000"/>
                  </a:schemeClr>
                </a:solidFill>
              </a:rPr>
              <a:t> </a:t>
            </a:r>
            <a:r>
              <a:rPr lang="en-US" sz="2100" dirty="0" err="1">
                <a:solidFill>
                  <a:schemeClr val="tx1">
                    <a:lumMod val="75000"/>
                    <a:lumOff val="25000"/>
                  </a:schemeClr>
                </a:solidFill>
              </a:rPr>
              <a:t>erinevate</a:t>
            </a:r>
            <a:r>
              <a:rPr lang="en-US" sz="2100" dirty="0">
                <a:solidFill>
                  <a:schemeClr val="tx1">
                    <a:lumMod val="75000"/>
                    <a:lumOff val="25000"/>
                  </a:schemeClr>
                </a:solidFill>
              </a:rPr>
              <a:t> </a:t>
            </a:r>
            <a:r>
              <a:rPr lang="en-US" sz="2100" dirty="0" err="1">
                <a:solidFill>
                  <a:schemeClr val="tx1">
                    <a:lumMod val="75000"/>
                    <a:lumOff val="25000"/>
                  </a:schemeClr>
                </a:solidFill>
              </a:rPr>
              <a:t>käitumismudelitega</a:t>
            </a:r>
            <a:r>
              <a:rPr lang="en-US" sz="2100" dirty="0">
                <a:solidFill>
                  <a:schemeClr val="tx1">
                    <a:lumMod val="75000"/>
                    <a:lumOff val="25000"/>
                  </a:schemeClr>
                </a:solidFill>
              </a:rPr>
              <a:t> </a:t>
            </a:r>
            <a:r>
              <a:rPr lang="en-US" sz="2100" dirty="0" err="1">
                <a:solidFill>
                  <a:schemeClr val="tx1">
                    <a:lumMod val="75000"/>
                    <a:lumOff val="25000"/>
                  </a:schemeClr>
                </a:solidFill>
              </a:rPr>
              <a:t>seotud</a:t>
            </a:r>
            <a:r>
              <a:rPr lang="en-US" sz="2100" dirty="0">
                <a:solidFill>
                  <a:schemeClr val="tx1">
                    <a:lumMod val="75000"/>
                    <a:lumOff val="25000"/>
                  </a:schemeClr>
                </a:solidFill>
              </a:rPr>
              <a:t> </a:t>
            </a:r>
            <a:r>
              <a:rPr lang="en-US" sz="2100" dirty="0" err="1">
                <a:solidFill>
                  <a:schemeClr val="tx1">
                    <a:lumMod val="75000"/>
                    <a:lumOff val="25000"/>
                  </a:schemeClr>
                </a:solidFill>
              </a:rPr>
              <a:t>väljakutsed</a:t>
            </a:r>
            <a:r>
              <a:rPr lang="en-US" sz="2100" dirty="0">
                <a:solidFill>
                  <a:schemeClr val="tx1">
                    <a:lumMod val="75000"/>
                    <a:lumOff val="25000"/>
                  </a:schemeClr>
                </a:solidFill>
              </a:rPr>
              <a:t>, </a:t>
            </a:r>
            <a:r>
              <a:rPr lang="en-US" sz="2100" dirty="0" err="1">
                <a:solidFill>
                  <a:schemeClr val="tx1">
                    <a:lumMod val="75000"/>
                    <a:lumOff val="25000"/>
                  </a:schemeClr>
                </a:solidFill>
              </a:rPr>
              <a:t>ohud</a:t>
            </a:r>
            <a:r>
              <a:rPr lang="en-US" sz="2100" dirty="0">
                <a:solidFill>
                  <a:schemeClr val="tx1">
                    <a:lumMod val="75000"/>
                    <a:lumOff val="25000"/>
                  </a:schemeClr>
                </a:solidFill>
              </a:rPr>
              <a:t> ja </a:t>
            </a:r>
            <a:r>
              <a:rPr lang="en-US" sz="2100" dirty="0" err="1">
                <a:solidFill>
                  <a:schemeClr val="tx1">
                    <a:lumMod val="75000"/>
                    <a:lumOff val="25000"/>
                  </a:schemeClr>
                </a:solidFill>
              </a:rPr>
              <a:t>võimalused</a:t>
            </a:r>
            <a:endParaRPr lang="en-US" sz="2100" dirty="0">
              <a:solidFill>
                <a:schemeClr val="tx1">
                  <a:lumMod val="75000"/>
                  <a:lumOff val="25000"/>
                </a:schemeClr>
              </a:solidFill>
            </a:endParaRPr>
          </a:p>
          <a:p>
            <a:pPr>
              <a:spcBef>
                <a:spcPts val="900"/>
              </a:spcBef>
            </a:pPr>
            <a:endParaRPr lang="en-US" sz="2100" dirty="0">
              <a:solidFill>
                <a:schemeClr val="tx1">
                  <a:lumMod val="75000"/>
                  <a:lumOff val="25000"/>
                </a:schemeClr>
              </a:solidFill>
            </a:endParaRPr>
          </a:p>
        </p:txBody>
      </p:sp>
      <p:sp>
        <p:nvSpPr>
          <p:cNvPr id="5" name="Rectangle 2">
            <a:extLst>
              <a:ext uri="{FF2B5EF4-FFF2-40B4-BE49-F238E27FC236}">
                <a16:creationId xmlns:a16="http://schemas.microsoft.com/office/drawing/2014/main" id="{391218C8-112A-9A4C-8D31-0698CE413BAA}"/>
              </a:ext>
            </a:extLst>
          </p:cNvPr>
          <p:cNvSpPr>
            <a:spLocks noGrp="1" noChangeArrowheads="1"/>
          </p:cNvSpPr>
          <p:nvPr>
            <p:ph type="title"/>
          </p:nvPr>
        </p:nvSpPr>
        <p:spPr>
          <a:xfrm>
            <a:off x="552450" y="255986"/>
            <a:ext cx="8195310" cy="638175"/>
          </a:xfrm>
        </p:spPr>
        <p:txBody>
          <a:bodyPr>
            <a:noAutofit/>
          </a:bodyPr>
          <a:lstStyle/>
          <a:p>
            <a:r>
              <a:rPr lang="et-EE" altLang="et-EE" sz="4000" b="0" dirty="0"/>
              <a:t>Süsteemi klassikaline rakendus</a:t>
            </a:r>
            <a:r>
              <a:rPr lang="en-US" altLang="et-EE" sz="4000" b="0" dirty="0" err="1"/>
              <a:t>väärtus</a:t>
            </a:r>
            <a:endParaRPr lang="et-EE" altLang="et-EE" sz="4000" b="0" dirty="0"/>
          </a:p>
        </p:txBody>
      </p:sp>
    </p:spTree>
    <p:extLst>
      <p:ext uri="{BB962C8B-B14F-4D97-AF65-F5344CB8AC3E}">
        <p14:creationId xmlns:p14="http://schemas.microsoft.com/office/powerpoint/2010/main" val="234325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23548" y="1200150"/>
            <a:ext cx="8229600" cy="33944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33ACFF"/>
              </a:buClr>
              <a:buFont typeface="Courier New" panose="02070309020205020404" pitchFamily="49" charset="0"/>
              <a:buChar char="o"/>
            </a:pPr>
            <a:r>
              <a:rPr lang="en-US" sz="2200" dirty="0" err="1" smtClean="0">
                <a:solidFill>
                  <a:srgbClr val="605551"/>
                </a:solidFill>
              </a:rPr>
              <a:t>DiSC</a:t>
            </a:r>
            <a:r>
              <a:rPr lang="en-US" sz="2200" dirty="0" smtClean="0">
                <a:solidFill>
                  <a:srgbClr val="605551"/>
                </a:solidFill>
              </a:rPr>
              <a:t> </a:t>
            </a:r>
            <a:r>
              <a:rPr lang="et-EE" sz="2200" dirty="0">
                <a:solidFill>
                  <a:srgbClr val="605551"/>
                </a:solidFill>
              </a:rPr>
              <a:t>mu</a:t>
            </a:r>
            <a:r>
              <a:rPr lang="en-US" sz="2200" dirty="0">
                <a:solidFill>
                  <a:srgbClr val="605551"/>
                </a:solidFill>
              </a:rPr>
              <a:t>del</a:t>
            </a:r>
          </a:p>
          <a:p>
            <a:pPr>
              <a:buClr>
                <a:srgbClr val="33ACFF"/>
              </a:buClr>
              <a:buFont typeface="Courier New" panose="02070309020205020404" pitchFamily="49" charset="0"/>
              <a:buChar char="o"/>
            </a:pPr>
            <a:r>
              <a:rPr lang="et-EE" sz="2200" dirty="0" err="1">
                <a:solidFill>
                  <a:srgbClr val="605551"/>
                </a:solidFill>
              </a:rPr>
              <a:t>DiSC</a:t>
            </a:r>
            <a:r>
              <a:rPr lang="et-EE" sz="2200" dirty="0">
                <a:solidFill>
                  <a:srgbClr val="605551"/>
                </a:solidFill>
              </a:rPr>
              <a:t> profiilid</a:t>
            </a:r>
          </a:p>
          <a:p>
            <a:pPr>
              <a:buClr>
                <a:srgbClr val="33ACFF"/>
              </a:buClr>
              <a:buFont typeface="Courier New" panose="02070309020205020404" pitchFamily="49" charset="0"/>
              <a:buChar char="o"/>
            </a:pPr>
            <a:r>
              <a:rPr lang="et-EE" sz="2200" dirty="0" err="1">
                <a:solidFill>
                  <a:srgbClr val="605551"/>
                </a:solidFill>
              </a:rPr>
              <a:t>DiSC</a:t>
            </a:r>
            <a:r>
              <a:rPr lang="et-EE" sz="2200" dirty="0">
                <a:solidFill>
                  <a:srgbClr val="605551"/>
                </a:solidFill>
              </a:rPr>
              <a:t>-i väärtus ja rakendusvõimalused</a:t>
            </a:r>
          </a:p>
          <a:p>
            <a:pPr>
              <a:buClr>
                <a:srgbClr val="33ACFF"/>
              </a:buClr>
              <a:buFont typeface="Courier New" panose="02070309020205020404" pitchFamily="49" charset="0"/>
              <a:buChar char="o"/>
            </a:pPr>
            <a:r>
              <a:rPr lang="et-EE" sz="2200" dirty="0" smtClean="0">
                <a:solidFill>
                  <a:srgbClr val="605551"/>
                </a:solidFill>
              </a:rPr>
              <a:t>Personaalne </a:t>
            </a:r>
            <a:r>
              <a:rPr lang="et-EE" sz="2200" dirty="0">
                <a:solidFill>
                  <a:srgbClr val="605551"/>
                </a:solidFill>
              </a:rPr>
              <a:t>areng kasutades </a:t>
            </a:r>
            <a:r>
              <a:rPr lang="et-EE" sz="2200" dirty="0" err="1">
                <a:solidFill>
                  <a:srgbClr val="605551"/>
                </a:solidFill>
              </a:rPr>
              <a:t>DiSC</a:t>
            </a:r>
            <a:r>
              <a:rPr lang="et-EE" sz="2200" dirty="0">
                <a:solidFill>
                  <a:srgbClr val="605551"/>
                </a:solidFill>
              </a:rPr>
              <a:t>-i</a:t>
            </a:r>
          </a:p>
          <a:p>
            <a:pPr>
              <a:buClr>
                <a:srgbClr val="33ACFF"/>
              </a:buClr>
              <a:buFont typeface="Courier New" panose="02070309020205020404" pitchFamily="49" charset="0"/>
              <a:buChar char="o"/>
            </a:pPr>
            <a:r>
              <a:rPr lang="et-EE" sz="2200" dirty="0">
                <a:solidFill>
                  <a:srgbClr val="605551"/>
                </a:solidFill>
              </a:rPr>
              <a:t>Arutelu järgmistest sammudest</a:t>
            </a:r>
            <a:endParaRPr lang="en-US" sz="2200" dirty="0">
              <a:solidFill>
                <a:srgbClr val="605551"/>
              </a:solidFill>
            </a:endParaRPr>
          </a:p>
          <a:p>
            <a:pPr>
              <a:buFont typeface="Courier New" panose="02070309020205020404" pitchFamily="49" charset="0"/>
              <a:buChar char="o"/>
            </a:pPr>
            <a:endParaRPr lang="da-DK" dirty="0">
              <a:solidFill>
                <a:srgbClr val="605551"/>
              </a:solidFill>
            </a:endParaRPr>
          </a:p>
        </p:txBody>
      </p:sp>
      <p:pic>
        <p:nvPicPr>
          <p:cNvPr id="1229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0200" y="1730303"/>
            <a:ext cx="2990548" cy="168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1">
            <a:extLst>
              <a:ext uri="{FF2B5EF4-FFF2-40B4-BE49-F238E27FC236}">
                <a16:creationId xmlns:a16="http://schemas.microsoft.com/office/drawing/2014/main" id="{A4EF30C0-FA96-2046-8CBB-0CD1DF7BE3AF}"/>
              </a:ext>
            </a:extLst>
          </p:cNvPr>
          <p:cNvSpPr>
            <a:spLocks noChangeArrowheads="1"/>
          </p:cNvSpPr>
          <p:nvPr/>
        </p:nvSpPr>
        <p:spPr bwMode="auto">
          <a:xfrm>
            <a:off x="152400" y="122203"/>
            <a:ext cx="36125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355600">
              <a:spcBef>
                <a:spcPct val="20000"/>
              </a:spcBef>
              <a:buFont typeface="Arial" pitchFamily="34" charset="0"/>
              <a:buChar char="•"/>
              <a:defRPr sz="3200">
                <a:solidFill>
                  <a:srgbClr val="00A9E0"/>
                </a:solidFill>
                <a:latin typeface="Arial" pitchFamily="34" charset="0"/>
                <a:cs typeface="Arial" pitchFamily="34" charset="0"/>
              </a:defRPr>
            </a:lvl1pPr>
            <a:lvl2pPr marL="742950" indent="-285750">
              <a:spcBef>
                <a:spcPct val="20000"/>
              </a:spcBef>
              <a:buFont typeface="Arial" pitchFamily="34" charset="0"/>
              <a:buChar char="–"/>
              <a:defRPr sz="2800">
                <a:solidFill>
                  <a:srgbClr val="00A9E0"/>
                </a:solidFill>
                <a:latin typeface="Arial" pitchFamily="34" charset="0"/>
                <a:cs typeface="Arial" pitchFamily="34" charset="0"/>
              </a:defRPr>
            </a:lvl2pPr>
            <a:lvl3pPr marL="1143000" indent="-228600">
              <a:spcBef>
                <a:spcPct val="20000"/>
              </a:spcBef>
              <a:buFont typeface="Arial" pitchFamily="34" charset="0"/>
              <a:buChar char="•"/>
              <a:defRPr sz="2400">
                <a:solidFill>
                  <a:srgbClr val="00A9E0"/>
                </a:solidFill>
                <a:latin typeface="Arial" pitchFamily="34" charset="0"/>
                <a:cs typeface="Arial" pitchFamily="34" charset="0"/>
              </a:defRPr>
            </a:lvl3pPr>
            <a:lvl4pPr marL="1600200" indent="-228600">
              <a:spcBef>
                <a:spcPct val="20000"/>
              </a:spcBef>
              <a:buFont typeface="Arial" pitchFamily="34" charset="0"/>
              <a:buChar char="–"/>
              <a:defRPr sz="2000">
                <a:solidFill>
                  <a:srgbClr val="00A9E0"/>
                </a:solidFill>
                <a:latin typeface="Arial" pitchFamily="34" charset="0"/>
                <a:cs typeface="Arial" pitchFamily="34" charset="0"/>
              </a:defRPr>
            </a:lvl4pPr>
            <a:lvl5pPr marL="2057400" indent="-228600">
              <a:spcBef>
                <a:spcPct val="20000"/>
              </a:spcBef>
              <a:buFont typeface="Arial" pitchFamily="34" charset="0"/>
              <a:buChar char="»"/>
              <a:defRPr sz="2000">
                <a:solidFill>
                  <a:srgbClr val="00A9E0"/>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9pPr>
          </a:lstStyle>
          <a:p>
            <a:pPr>
              <a:spcBef>
                <a:spcPct val="0"/>
              </a:spcBef>
              <a:buNone/>
            </a:pPr>
            <a:r>
              <a:rPr lang="da-DK" altLang="et-EE" sz="3600" dirty="0" err="1">
                <a:solidFill>
                  <a:schemeClr val="tx2"/>
                </a:solidFill>
                <a:latin typeface="+mn-lt"/>
              </a:rPr>
              <a:t>Tänased</a:t>
            </a:r>
            <a:r>
              <a:rPr lang="da-DK" altLang="et-EE" sz="3600" dirty="0">
                <a:solidFill>
                  <a:schemeClr val="tx2"/>
                </a:solidFill>
                <a:latin typeface="+mn-lt"/>
              </a:rPr>
              <a:t> </a:t>
            </a:r>
            <a:r>
              <a:rPr lang="da-DK" altLang="et-EE" sz="3600" dirty="0" err="1">
                <a:solidFill>
                  <a:schemeClr val="tx2"/>
                </a:solidFill>
                <a:latin typeface="+mn-lt"/>
              </a:rPr>
              <a:t>teemad</a:t>
            </a:r>
            <a:endParaRPr lang="en-US" altLang="et-EE" sz="3600" dirty="0">
              <a:solidFill>
                <a:schemeClr val="tx2"/>
              </a:solidFill>
              <a:latin typeface="+mn-lt"/>
            </a:endParaRPr>
          </a:p>
        </p:txBody>
      </p:sp>
    </p:spTree>
    <p:extLst>
      <p:ext uri="{BB962C8B-B14F-4D97-AF65-F5344CB8AC3E}">
        <p14:creationId xmlns:p14="http://schemas.microsoft.com/office/powerpoint/2010/main" val="68345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D6B155DF-1838-BE44-85CB-47DDDCD89642}"/>
              </a:ext>
            </a:extLst>
          </p:cNvPr>
          <p:cNvSpPr>
            <a:spLocks noGrp="1" noChangeArrowheads="1"/>
          </p:cNvSpPr>
          <p:nvPr>
            <p:ph type="title"/>
          </p:nvPr>
        </p:nvSpPr>
        <p:spPr>
          <a:xfrm>
            <a:off x="552451" y="255986"/>
            <a:ext cx="7283450" cy="638175"/>
          </a:xfrm>
        </p:spPr>
        <p:txBody>
          <a:bodyPr>
            <a:noAutofit/>
          </a:bodyPr>
          <a:lstStyle/>
          <a:p>
            <a:r>
              <a:rPr lang="et-EE" altLang="et-EE" sz="4000" b="0" dirty="0"/>
              <a:t>DiS</a:t>
            </a:r>
            <a:r>
              <a:rPr lang="en-US" altLang="et-EE" sz="4000" b="0" dirty="0"/>
              <a:t>Ci </a:t>
            </a:r>
            <a:r>
              <a:rPr lang="en-US" altLang="et-EE" sz="4000" b="0" dirty="0" err="1"/>
              <a:t>rakendami</a:t>
            </a:r>
            <a:r>
              <a:rPr lang="et-EE" altLang="et-EE" sz="4000" b="0" dirty="0" err="1" smtClean="0"/>
              <a:t>se</a:t>
            </a:r>
            <a:r>
              <a:rPr lang="et-EE" altLang="et-EE" sz="4000" b="0" dirty="0" smtClean="0"/>
              <a:t> teisi näiteid</a:t>
            </a:r>
            <a:endParaRPr lang="et-EE" altLang="et-EE" sz="4000" b="0" dirty="0"/>
          </a:p>
        </p:txBody>
      </p:sp>
      <p:sp>
        <p:nvSpPr>
          <p:cNvPr id="17" name="Oval 5">
            <a:extLst>
              <a:ext uri="{FF2B5EF4-FFF2-40B4-BE49-F238E27FC236}">
                <a16:creationId xmlns:a16="http://schemas.microsoft.com/office/drawing/2014/main" id="{4C1D049C-CE7C-6847-A9A4-CB4670A82624}"/>
              </a:ext>
            </a:extLst>
          </p:cNvPr>
          <p:cNvSpPr>
            <a:spLocks noChangeArrowheads="1"/>
          </p:cNvSpPr>
          <p:nvPr/>
        </p:nvSpPr>
        <p:spPr bwMode="auto">
          <a:xfrm>
            <a:off x="3323819" y="1489699"/>
            <a:ext cx="2598736" cy="2571750"/>
          </a:xfrm>
          <a:prstGeom prst="ellipse">
            <a:avLst/>
          </a:prstGeom>
          <a:noFill/>
          <a:ln w="28575">
            <a:solidFill>
              <a:srgbClr val="00A9E0"/>
            </a:solidFill>
            <a:round/>
            <a:headEnd/>
            <a:tailEnd/>
          </a:ln>
          <a:effectLst/>
        </p:spPr>
        <p:txBody>
          <a:bodyPr wrap="none" anchor="ctr"/>
          <a:lstStyle/>
          <a:p>
            <a:endParaRPr lang="et-EE" altLang="et-EE" sz="2400"/>
          </a:p>
        </p:txBody>
      </p:sp>
      <p:sp>
        <p:nvSpPr>
          <p:cNvPr id="18" name="Text Box 6">
            <a:extLst>
              <a:ext uri="{FF2B5EF4-FFF2-40B4-BE49-F238E27FC236}">
                <a16:creationId xmlns:a16="http://schemas.microsoft.com/office/drawing/2014/main" id="{C822086E-756F-B141-88A2-1CC4B6719184}"/>
              </a:ext>
            </a:extLst>
          </p:cNvPr>
          <p:cNvSpPr txBox="1">
            <a:spLocks noChangeArrowheads="1"/>
          </p:cNvSpPr>
          <p:nvPr/>
        </p:nvSpPr>
        <p:spPr bwMode="auto">
          <a:xfrm rot="19095691">
            <a:off x="3118934" y="1898565"/>
            <a:ext cx="185110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rgbClr val="00A9E0"/>
                </a:solidFill>
                <a:latin typeface="Arial" pitchFamily="34" charset="0"/>
                <a:cs typeface="Arial" pitchFamily="34" charset="0"/>
              </a:defRPr>
            </a:lvl1pPr>
            <a:lvl2pPr>
              <a:defRPr sz="2800">
                <a:solidFill>
                  <a:srgbClr val="00A9E0"/>
                </a:solidFill>
                <a:latin typeface="Arial" pitchFamily="34" charset="0"/>
                <a:cs typeface="Arial" pitchFamily="34" charset="0"/>
              </a:defRPr>
            </a:lvl2pPr>
            <a:lvl3pPr>
              <a:defRPr sz="2400">
                <a:solidFill>
                  <a:srgbClr val="00A9E0"/>
                </a:solidFill>
                <a:latin typeface="Arial" pitchFamily="34" charset="0"/>
                <a:cs typeface="Arial" pitchFamily="34" charset="0"/>
              </a:defRPr>
            </a:lvl3pPr>
            <a:lvl4pPr>
              <a:defRPr sz="2000">
                <a:solidFill>
                  <a:srgbClr val="00A9E0"/>
                </a:solidFill>
                <a:latin typeface="Arial" pitchFamily="34" charset="0"/>
                <a:cs typeface="Arial" pitchFamily="34" charset="0"/>
              </a:defRPr>
            </a:lvl4pPr>
            <a:lvl5pPr>
              <a:defRPr sz="2000">
                <a:solidFill>
                  <a:srgbClr val="00A9E0"/>
                </a:solidFill>
                <a:latin typeface="Arial" pitchFamily="34" charset="0"/>
                <a:cs typeface="Arial" pitchFamily="34" charset="0"/>
              </a:defRPr>
            </a:lvl5pPr>
            <a:lvl6pPr eaLnBrk="0" fontAlgn="base" hangingPunct="0">
              <a:spcAft>
                <a:spcPct val="0"/>
              </a:spcAft>
              <a:buChar char="»"/>
              <a:defRPr sz="2000">
                <a:solidFill>
                  <a:srgbClr val="00A9E0"/>
                </a:solidFill>
                <a:latin typeface="Arial" pitchFamily="34" charset="0"/>
                <a:cs typeface="Arial" pitchFamily="34" charset="0"/>
              </a:defRPr>
            </a:lvl6pPr>
            <a:lvl7pPr eaLnBrk="0" fontAlgn="base" hangingPunct="0">
              <a:spcAft>
                <a:spcPct val="0"/>
              </a:spcAft>
              <a:buChar char="»"/>
              <a:defRPr sz="2000">
                <a:solidFill>
                  <a:srgbClr val="00A9E0"/>
                </a:solidFill>
                <a:latin typeface="Arial" pitchFamily="34" charset="0"/>
                <a:cs typeface="Arial" pitchFamily="34" charset="0"/>
              </a:defRPr>
            </a:lvl7pPr>
            <a:lvl8pPr eaLnBrk="0" fontAlgn="base" hangingPunct="0">
              <a:spcAft>
                <a:spcPct val="0"/>
              </a:spcAft>
              <a:buChar char="»"/>
              <a:defRPr sz="2000">
                <a:solidFill>
                  <a:srgbClr val="00A9E0"/>
                </a:solidFill>
                <a:latin typeface="Arial" pitchFamily="34" charset="0"/>
                <a:cs typeface="Arial" pitchFamily="34" charset="0"/>
              </a:defRPr>
            </a:lvl8pPr>
            <a:lvl9pPr eaLnBrk="0" fontAlgn="base" hangingPunct="0">
              <a:spcAft>
                <a:spcPct val="0"/>
              </a:spcAft>
              <a:buChar char="»"/>
              <a:defRPr sz="2000">
                <a:solidFill>
                  <a:srgbClr val="00A9E0"/>
                </a:solidFill>
                <a:latin typeface="Arial" pitchFamily="34" charset="0"/>
                <a:cs typeface="Arial" pitchFamily="34" charset="0"/>
              </a:defRPr>
            </a:lvl9pPr>
          </a:lstStyle>
          <a:p>
            <a:pPr algn="ctr"/>
            <a:r>
              <a:rPr lang="et-EE" altLang="et-EE" sz="1800" b="1" dirty="0">
                <a:solidFill>
                  <a:srgbClr val="005070"/>
                </a:solidFill>
                <a:latin typeface="+mn-lt"/>
              </a:rPr>
              <a:t>Eneseteadvus &amp; isiklik areng</a:t>
            </a:r>
            <a:endParaRPr lang="en-US" altLang="et-EE" sz="1800" b="1" dirty="0">
              <a:solidFill>
                <a:srgbClr val="005070"/>
              </a:solidFill>
              <a:latin typeface="+mn-lt"/>
            </a:endParaRPr>
          </a:p>
        </p:txBody>
      </p:sp>
      <p:sp>
        <p:nvSpPr>
          <p:cNvPr id="19" name="Line 7">
            <a:extLst>
              <a:ext uri="{FF2B5EF4-FFF2-40B4-BE49-F238E27FC236}">
                <a16:creationId xmlns:a16="http://schemas.microsoft.com/office/drawing/2014/main" id="{F3E47344-18A7-8043-AB0A-7181A8B056D6}"/>
              </a:ext>
            </a:extLst>
          </p:cNvPr>
          <p:cNvSpPr>
            <a:spLocks noChangeShapeType="1"/>
          </p:cNvSpPr>
          <p:nvPr/>
        </p:nvSpPr>
        <p:spPr bwMode="auto">
          <a:xfrm>
            <a:off x="546102" y="2819400"/>
            <a:ext cx="8183563" cy="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t-EE" sz="2400"/>
          </a:p>
        </p:txBody>
      </p:sp>
      <p:sp>
        <p:nvSpPr>
          <p:cNvPr id="20" name="Line 8">
            <a:extLst>
              <a:ext uri="{FF2B5EF4-FFF2-40B4-BE49-F238E27FC236}">
                <a16:creationId xmlns:a16="http://schemas.microsoft.com/office/drawing/2014/main" id="{E682C8A4-9335-5C40-A42F-87B9C5211350}"/>
              </a:ext>
            </a:extLst>
          </p:cNvPr>
          <p:cNvSpPr>
            <a:spLocks noChangeShapeType="1"/>
          </p:cNvSpPr>
          <p:nvPr/>
        </p:nvSpPr>
        <p:spPr bwMode="auto">
          <a:xfrm>
            <a:off x="4625977" y="1095376"/>
            <a:ext cx="11113" cy="3750469"/>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t-EE" sz="2400"/>
          </a:p>
        </p:txBody>
      </p:sp>
      <p:sp>
        <p:nvSpPr>
          <p:cNvPr id="21" name="Text Box 9">
            <a:extLst>
              <a:ext uri="{FF2B5EF4-FFF2-40B4-BE49-F238E27FC236}">
                <a16:creationId xmlns:a16="http://schemas.microsoft.com/office/drawing/2014/main" id="{0B41B877-EE3A-774B-ADD8-2FB5D9EE29BF}"/>
              </a:ext>
            </a:extLst>
          </p:cNvPr>
          <p:cNvSpPr txBox="1">
            <a:spLocks noChangeArrowheads="1"/>
          </p:cNvSpPr>
          <p:nvPr/>
        </p:nvSpPr>
        <p:spPr bwMode="auto">
          <a:xfrm rot="2895691">
            <a:off x="4306396" y="1935358"/>
            <a:ext cx="183085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rgbClr val="00A9E0"/>
                </a:solidFill>
                <a:latin typeface="Arial" pitchFamily="34" charset="0"/>
                <a:cs typeface="Arial" pitchFamily="34" charset="0"/>
              </a:defRPr>
            </a:lvl1pPr>
            <a:lvl2pPr>
              <a:defRPr sz="2800">
                <a:solidFill>
                  <a:srgbClr val="00A9E0"/>
                </a:solidFill>
                <a:latin typeface="Arial" pitchFamily="34" charset="0"/>
                <a:cs typeface="Arial" pitchFamily="34" charset="0"/>
              </a:defRPr>
            </a:lvl2pPr>
            <a:lvl3pPr>
              <a:defRPr sz="2400">
                <a:solidFill>
                  <a:srgbClr val="00A9E0"/>
                </a:solidFill>
                <a:latin typeface="Arial" pitchFamily="34" charset="0"/>
                <a:cs typeface="Arial" pitchFamily="34" charset="0"/>
              </a:defRPr>
            </a:lvl3pPr>
            <a:lvl4pPr>
              <a:defRPr sz="2000">
                <a:solidFill>
                  <a:srgbClr val="00A9E0"/>
                </a:solidFill>
                <a:latin typeface="Arial" pitchFamily="34" charset="0"/>
                <a:cs typeface="Arial" pitchFamily="34" charset="0"/>
              </a:defRPr>
            </a:lvl4pPr>
            <a:lvl5pPr>
              <a:defRPr sz="2000">
                <a:solidFill>
                  <a:srgbClr val="00A9E0"/>
                </a:solidFill>
                <a:latin typeface="Arial" pitchFamily="34" charset="0"/>
                <a:cs typeface="Arial" pitchFamily="34" charset="0"/>
              </a:defRPr>
            </a:lvl5pPr>
            <a:lvl6pPr eaLnBrk="0" fontAlgn="base" hangingPunct="0">
              <a:spcAft>
                <a:spcPct val="0"/>
              </a:spcAft>
              <a:buChar char="»"/>
              <a:defRPr sz="2000">
                <a:solidFill>
                  <a:srgbClr val="00A9E0"/>
                </a:solidFill>
                <a:latin typeface="Arial" pitchFamily="34" charset="0"/>
                <a:cs typeface="Arial" pitchFamily="34" charset="0"/>
              </a:defRPr>
            </a:lvl6pPr>
            <a:lvl7pPr eaLnBrk="0" fontAlgn="base" hangingPunct="0">
              <a:spcAft>
                <a:spcPct val="0"/>
              </a:spcAft>
              <a:buChar char="»"/>
              <a:defRPr sz="2000">
                <a:solidFill>
                  <a:srgbClr val="00A9E0"/>
                </a:solidFill>
                <a:latin typeface="Arial" pitchFamily="34" charset="0"/>
                <a:cs typeface="Arial" pitchFamily="34" charset="0"/>
              </a:defRPr>
            </a:lvl7pPr>
            <a:lvl8pPr eaLnBrk="0" fontAlgn="base" hangingPunct="0">
              <a:spcAft>
                <a:spcPct val="0"/>
              </a:spcAft>
              <a:buChar char="»"/>
              <a:defRPr sz="2000">
                <a:solidFill>
                  <a:srgbClr val="00A9E0"/>
                </a:solidFill>
                <a:latin typeface="Arial" pitchFamily="34" charset="0"/>
                <a:cs typeface="Arial" pitchFamily="34" charset="0"/>
              </a:defRPr>
            </a:lvl8pPr>
            <a:lvl9pPr eaLnBrk="0" fontAlgn="base" hangingPunct="0">
              <a:spcAft>
                <a:spcPct val="0"/>
              </a:spcAft>
              <a:buChar char="»"/>
              <a:defRPr sz="2000">
                <a:solidFill>
                  <a:srgbClr val="00A9E0"/>
                </a:solidFill>
                <a:latin typeface="Arial" pitchFamily="34" charset="0"/>
                <a:cs typeface="Arial" pitchFamily="34" charset="0"/>
              </a:defRPr>
            </a:lvl9pPr>
          </a:lstStyle>
          <a:p>
            <a:pPr algn="ctr">
              <a:spcBef>
                <a:spcPct val="50000"/>
              </a:spcBef>
            </a:pPr>
            <a:r>
              <a:rPr lang="et-EE" altLang="et-EE" sz="1800" b="1" dirty="0">
                <a:solidFill>
                  <a:srgbClr val="005070"/>
                </a:solidFill>
                <a:latin typeface="+mj-lt"/>
              </a:rPr>
              <a:t>Teiste mõistmine &amp; juhtimine</a:t>
            </a:r>
            <a:endParaRPr lang="en-US" altLang="et-EE" sz="1800" b="1" dirty="0">
              <a:solidFill>
                <a:srgbClr val="005070"/>
              </a:solidFill>
              <a:latin typeface="+mj-lt"/>
            </a:endParaRPr>
          </a:p>
        </p:txBody>
      </p:sp>
      <p:sp>
        <p:nvSpPr>
          <p:cNvPr id="22" name="Text Box 11">
            <a:extLst>
              <a:ext uri="{FF2B5EF4-FFF2-40B4-BE49-F238E27FC236}">
                <a16:creationId xmlns:a16="http://schemas.microsoft.com/office/drawing/2014/main" id="{E7D3C524-B658-0849-8A3D-9231D003E043}"/>
              </a:ext>
            </a:extLst>
          </p:cNvPr>
          <p:cNvSpPr txBox="1">
            <a:spLocks noChangeArrowheads="1"/>
          </p:cNvSpPr>
          <p:nvPr/>
        </p:nvSpPr>
        <p:spPr bwMode="auto">
          <a:xfrm rot="19095691">
            <a:off x="4556857" y="3111602"/>
            <a:ext cx="168751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rgbClr val="00A9E0"/>
                </a:solidFill>
                <a:latin typeface="Arial" pitchFamily="34" charset="0"/>
                <a:cs typeface="Arial" pitchFamily="34" charset="0"/>
              </a:defRPr>
            </a:lvl1pPr>
            <a:lvl2pPr>
              <a:defRPr sz="2800">
                <a:solidFill>
                  <a:srgbClr val="00A9E0"/>
                </a:solidFill>
                <a:latin typeface="Arial" pitchFamily="34" charset="0"/>
                <a:cs typeface="Arial" pitchFamily="34" charset="0"/>
              </a:defRPr>
            </a:lvl2pPr>
            <a:lvl3pPr>
              <a:defRPr sz="2400">
                <a:solidFill>
                  <a:srgbClr val="00A9E0"/>
                </a:solidFill>
                <a:latin typeface="Arial" pitchFamily="34" charset="0"/>
                <a:cs typeface="Arial" pitchFamily="34" charset="0"/>
              </a:defRPr>
            </a:lvl3pPr>
            <a:lvl4pPr>
              <a:defRPr sz="2000">
                <a:solidFill>
                  <a:srgbClr val="00A9E0"/>
                </a:solidFill>
                <a:latin typeface="Arial" pitchFamily="34" charset="0"/>
                <a:cs typeface="Arial" pitchFamily="34" charset="0"/>
              </a:defRPr>
            </a:lvl4pPr>
            <a:lvl5pPr>
              <a:defRPr sz="2000">
                <a:solidFill>
                  <a:srgbClr val="00A9E0"/>
                </a:solidFill>
                <a:latin typeface="Arial" pitchFamily="34" charset="0"/>
                <a:cs typeface="Arial" pitchFamily="34" charset="0"/>
              </a:defRPr>
            </a:lvl5pPr>
            <a:lvl6pPr eaLnBrk="0" fontAlgn="base" hangingPunct="0">
              <a:spcAft>
                <a:spcPct val="0"/>
              </a:spcAft>
              <a:buChar char="»"/>
              <a:defRPr sz="2000">
                <a:solidFill>
                  <a:srgbClr val="00A9E0"/>
                </a:solidFill>
                <a:latin typeface="Arial" pitchFamily="34" charset="0"/>
                <a:cs typeface="Arial" pitchFamily="34" charset="0"/>
              </a:defRPr>
            </a:lvl6pPr>
            <a:lvl7pPr eaLnBrk="0" fontAlgn="base" hangingPunct="0">
              <a:spcAft>
                <a:spcPct val="0"/>
              </a:spcAft>
              <a:buChar char="»"/>
              <a:defRPr sz="2000">
                <a:solidFill>
                  <a:srgbClr val="00A9E0"/>
                </a:solidFill>
                <a:latin typeface="Arial" pitchFamily="34" charset="0"/>
                <a:cs typeface="Arial" pitchFamily="34" charset="0"/>
              </a:defRPr>
            </a:lvl7pPr>
            <a:lvl8pPr eaLnBrk="0" fontAlgn="base" hangingPunct="0">
              <a:spcAft>
                <a:spcPct val="0"/>
              </a:spcAft>
              <a:buChar char="»"/>
              <a:defRPr sz="2000">
                <a:solidFill>
                  <a:srgbClr val="00A9E0"/>
                </a:solidFill>
                <a:latin typeface="Arial" pitchFamily="34" charset="0"/>
                <a:cs typeface="Arial" pitchFamily="34" charset="0"/>
              </a:defRPr>
            </a:lvl8pPr>
            <a:lvl9pPr eaLnBrk="0" fontAlgn="base" hangingPunct="0">
              <a:spcAft>
                <a:spcPct val="0"/>
              </a:spcAft>
              <a:buChar char="»"/>
              <a:defRPr sz="2000">
                <a:solidFill>
                  <a:srgbClr val="00A9E0"/>
                </a:solidFill>
                <a:latin typeface="Arial" pitchFamily="34" charset="0"/>
                <a:cs typeface="Arial" pitchFamily="34" charset="0"/>
              </a:defRPr>
            </a:lvl9pPr>
          </a:lstStyle>
          <a:p>
            <a:pPr algn="ctr"/>
            <a:r>
              <a:rPr lang="et-EE" altLang="et-EE" sz="1800" b="1" dirty="0">
                <a:solidFill>
                  <a:srgbClr val="005070"/>
                </a:solidFill>
                <a:latin typeface="+mn-lt"/>
              </a:rPr>
              <a:t>Mehitamine &amp; karjäär</a:t>
            </a:r>
            <a:endParaRPr lang="en-US" altLang="et-EE" sz="1800" b="1" dirty="0">
              <a:solidFill>
                <a:srgbClr val="005070"/>
              </a:solidFill>
              <a:latin typeface="+mn-lt"/>
            </a:endParaRPr>
          </a:p>
          <a:p>
            <a:pPr algn="ctr"/>
            <a:endParaRPr lang="en-US" altLang="et-EE" sz="1800" b="1" dirty="0">
              <a:solidFill>
                <a:srgbClr val="005070"/>
              </a:solidFill>
              <a:latin typeface="+mn-lt"/>
            </a:endParaRPr>
          </a:p>
        </p:txBody>
      </p:sp>
      <p:sp>
        <p:nvSpPr>
          <p:cNvPr id="23" name="Text Box 12">
            <a:extLst>
              <a:ext uri="{FF2B5EF4-FFF2-40B4-BE49-F238E27FC236}">
                <a16:creationId xmlns:a16="http://schemas.microsoft.com/office/drawing/2014/main" id="{1C9A423A-CD0A-764D-9D12-0EA90EF1E0FC}"/>
              </a:ext>
            </a:extLst>
          </p:cNvPr>
          <p:cNvSpPr txBox="1">
            <a:spLocks noChangeArrowheads="1"/>
          </p:cNvSpPr>
          <p:nvPr/>
        </p:nvSpPr>
        <p:spPr bwMode="auto">
          <a:xfrm rot="2895691">
            <a:off x="3404749" y="2904034"/>
            <a:ext cx="148736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rgbClr val="00A9E0"/>
                </a:solidFill>
                <a:latin typeface="Arial" pitchFamily="34" charset="0"/>
                <a:cs typeface="Arial" pitchFamily="34" charset="0"/>
              </a:defRPr>
            </a:lvl1pPr>
            <a:lvl2pPr>
              <a:defRPr sz="2800">
                <a:solidFill>
                  <a:srgbClr val="00A9E0"/>
                </a:solidFill>
                <a:latin typeface="Arial" pitchFamily="34" charset="0"/>
                <a:cs typeface="Arial" pitchFamily="34" charset="0"/>
              </a:defRPr>
            </a:lvl2pPr>
            <a:lvl3pPr>
              <a:defRPr sz="2400">
                <a:solidFill>
                  <a:srgbClr val="00A9E0"/>
                </a:solidFill>
                <a:latin typeface="Arial" pitchFamily="34" charset="0"/>
                <a:cs typeface="Arial" pitchFamily="34" charset="0"/>
              </a:defRPr>
            </a:lvl3pPr>
            <a:lvl4pPr>
              <a:defRPr sz="2000">
                <a:solidFill>
                  <a:srgbClr val="00A9E0"/>
                </a:solidFill>
                <a:latin typeface="Arial" pitchFamily="34" charset="0"/>
                <a:cs typeface="Arial" pitchFamily="34" charset="0"/>
              </a:defRPr>
            </a:lvl4pPr>
            <a:lvl5pPr>
              <a:defRPr sz="2000">
                <a:solidFill>
                  <a:srgbClr val="00A9E0"/>
                </a:solidFill>
                <a:latin typeface="Arial" pitchFamily="34" charset="0"/>
                <a:cs typeface="Arial" pitchFamily="34" charset="0"/>
              </a:defRPr>
            </a:lvl5pPr>
            <a:lvl6pPr eaLnBrk="0" fontAlgn="base" hangingPunct="0">
              <a:spcAft>
                <a:spcPct val="0"/>
              </a:spcAft>
              <a:buChar char="»"/>
              <a:defRPr sz="2000">
                <a:solidFill>
                  <a:srgbClr val="00A9E0"/>
                </a:solidFill>
                <a:latin typeface="Arial" pitchFamily="34" charset="0"/>
                <a:cs typeface="Arial" pitchFamily="34" charset="0"/>
              </a:defRPr>
            </a:lvl6pPr>
            <a:lvl7pPr eaLnBrk="0" fontAlgn="base" hangingPunct="0">
              <a:spcAft>
                <a:spcPct val="0"/>
              </a:spcAft>
              <a:buChar char="»"/>
              <a:defRPr sz="2000">
                <a:solidFill>
                  <a:srgbClr val="00A9E0"/>
                </a:solidFill>
                <a:latin typeface="Arial" pitchFamily="34" charset="0"/>
                <a:cs typeface="Arial" pitchFamily="34" charset="0"/>
              </a:defRPr>
            </a:lvl7pPr>
            <a:lvl8pPr eaLnBrk="0" fontAlgn="base" hangingPunct="0">
              <a:spcAft>
                <a:spcPct val="0"/>
              </a:spcAft>
              <a:buChar char="»"/>
              <a:defRPr sz="2000">
                <a:solidFill>
                  <a:srgbClr val="00A9E0"/>
                </a:solidFill>
                <a:latin typeface="Arial" pitchFamily="34" charset="0"/>
                <a:cs typeface="Arial" pitchFamily="34" charset="0"/>
              </a:defRPr>
            </a:lvl8pPr>
            <a:lvl9pPr eaLnBrk="0" fontAlgn="base" hangingPunct="0">
              <a:spcAft>
                <a:spcPct val="0"/>
              </a:spcAft>
              <a:buChar char="»"/>
              <a:defRPr sz="2000">
                <a:solidFill>
                  <a:srgbClr val="00A9E0"/>
                </a:solidFill>
                <a:latin typeface="Arial" pitchFamily="34" charset="0"/>
                <a:cs typeface="Arial" pitchFamily="34" charset="0"/>
              </a:defRPr>
            </a:lvl9pPr>
          </a:lstStyle>
          <a:p>
            <a:pPr algn="ctr"/>
            <a:r>
              <a:rPr lang="et-EE" altLang="et-EE" sz="1800" b="1" dirty="0">
                <a:solidFill>
                  <a:srgbClr val="005070"/>
                </a:solidFill>
                <a:latin typeface="+mj-lt"/>
              </a:rPr>
              <a:t> Kliendisuhted &amp; teenindus</a:t>
            </a:r>
            <a:endParaRPr lang="en-US" altLang="et-EE" sz="1800" b="1" dirty="0">
              <a:solidFill>
                <a:srgbClr val="005070"/>
              </a:solidFill>
              <a:latin typeface="+mj-lt"/>
            </a:endParaRPr>
          </a:p>
        </p:txBody>
      </p:sp>
      <p:sp>
        <p:nvSpPr>
          <p:cNvPr id="24" name="Rectangle 13">
            <a:extLst>
              <a:ext uri="{FF2B5EF4-FFF2-40B4-BE49-F238E27FC236}">
                <a16:creationId xmlns:a16="http://schemas.microsoft.com/office/drawing/2014/main" id="{D36462E2-0FE1-364F-9C65-087251AE6000}"/>
              </a:ext>
            </a:extLst>
          </p:cNvPr>
          <p:cNvSpPr txBox="1">
            <a:spLocks noChangeArrowheads="1"/>
          </p:cNvSpPr>
          <p:nvPr/>
        </p:nvSpPr>
        <p:spPr>
          <a:xfrm>
            <a:off x="55121" y="948107"/>
            <a:ext cx="3557543" cy="1568575"/>
          </a:xfrm>
          <a:prstGeom prst="rect">
            <a:avLst/>
          </a:prstGeom>
          <a:noFill/>
        </p:spPr>
        <p:txBody>
          <a:bodyPr vert="horz" lIns="68580" tIns="34290" rIns="68580" bIns="34290" rtlCol="0">
            <a:noAutofit/>
          </a:bodyPr>
          <a:lstStyle>
            <a:lvl1pPr marL="457189" indent="-457189" algn="l" defTabSz="609585" rtl="0" eaLnBrk="1" latinLnBrk="0" hangingPunct="1">
              <a:spcBef>
                <a:spcPct val="20000"/>
              </a:spcBef>
              <a:buClr>
                <a:schemeClr val="tx2"/>
              </a:buClr>
              <a:buSzPct val="120000"/>
              <a:buFont typeface="Arial"/>
              <a:buChar char="•"/>
              <a:defRPr sz="4000" b="0" i="0" kern="1200">
                <a:solidFill>
                  <a:schemeClr val="accent4"/>
                </a:solidFill>
                <a:latin typeface="+mj-lt"/>
                <a:ea typeface="Muli" charset="0"/>
                <a:cs typeface="Muli" charset="0"/>
              </a:defRPr>
            </a:lvl1pPr>
            <a:lvl2pPr marL="990575" indent="-380990" algn="l" defTabSz="609585" rtl="0" eaLnBrk="1" latinLnBrk="0" hangingPunct="1">
              <a:spcBef>
                <a:spcPct val="20000"/>
              </a:spcBef>
              <a:buFont typeface="Arial"/>
              <a:buChar char="–"/>
              <a:defRPr sz="3200" b="0" i="0" kern="1200">
                <a:solidFill>
                  <a:schemeClr val="accent4"/>
                </a:solidFill>
                <a:latin typeface="+mj-lt"/>
                <a:ea typeface="Muli Light" charset="0"/>
                <a:cs typeface="Muli Light" charset="0"/>
              </a:defRPr>
            </a:lvl2pPr>
            <a:lvl3pPr marL="1523962" indent="-304792" algn="l" defTabSz="609585" rtl="0" eaLnBrk="1" latinLnBrk="0" hangingPunct="1">
              <a:spcBef>
                <a:spcPct val="20000"/>
              </a:spcBef>
              <a:buFont typeface="Arial"/>
              <a:buChar char="•"/>
              <a:defRPr sz="2400" b="0" i="0" kern="1200">
                <a:solidFill>
                  <a:schemeClr val="accent4"/>
                </a:solidFill>
                <a:latin typeface="+mj-lt"/>
                <a:ea typeface="Muli Light" charset="0"/>
                <a:cs typeface="Muli Light" charset="0"/>
              </a:defRPr>
            </a:lvl3pPr>
            <a:lvl4pPr marL="2133547" indent="-304792" algn="l" defTabSz="609585" rtl="0" eaLnBrk="1" latinLnBrk="0" hangingPunct="1">
              <a:spcBef>
                <a:spcPct val="20000"/>
              </a:spcBef>
              <a:buFont typeface="Arial"/>
              <a:buChar char="–"/>
              <a:defRPr sz="2000" b="0" i="0" kern="1200">
                <a:solidFill>
                  <a:schemeClr val="accent4"/>
                </a:solidFill>
                <a:latin typeface="+mj-lt"/>
                <a:ea typeface="Muli Light" charset="0"/>
                <a:cs typeface="Muli Light" charset="0"/>
              </a:defRPr>
            </a:lvl4pPr>
            <a:lvl5pPr marL="2743131" indent="-304792" algn="l" defTabSz="609585" rtl="0" eaLnBrk="1" latinLnBrk="0" hangingPunct="1">
              <a:spcBef>
                <a:spcPct val="20000"/>
              </a:spcBef>
              <a:buFont typeface="Arial"/>
              <a:buChar char="»"/>
              <a:defRPr sz="1800" b="0" i="0" kern="1200">
                <a:solidFill>
                  <a:schemeClr val="accent4"/>
                </a:solidFill>
                <a:latin typeface="+mj-lt"/>
                <a:ea typeface="Muli Light" charset="0"/>
                <a:cs typeface="Muli Light"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530212" eaLnBrk="0" hangingPunct="0">
              <a:lnSpc>
                <a:spcPct val="80000"/>
              </a:lnSpc>
              <a:spcBef>
                <a:spcPct val="50000"/>
              </a:spcBef>
              <a:buClr>
                <a:srgbClr val="0093D0"/>
              </a:buClr>
              <a:buSzPct val="100000"/>
              <a:buFont typeface="Courier New" panose="02070309020205020404" pitchFamily="49" charset="0"/>
              <a:buChar char="o"/>
            </a:pPr>
            <a:r>
              <a:rPr lang="et-EE" altLang="et-EE" sz="1598" dirty="0">
                <a:solidFill>
                  <a:schemeClr val="tx2">
                    <a:lumMod val="65000"/>
                    <a:lumOff val="35000"/>
                  </a:schemeClr>
                </a:solidFill>
              </a:rPr>
              <a:t>Enda mõistmine ja enesejuhtimine</a:t>
            </a:r>
          </a:p>
          <a:p>
            <a:pPr marL="530212" eaLnBrk="0" hangingPunct="0">
              <a:lnSpc>
                <a:spcPct val="80000"/>
              </a:lnSpc>
              <a:spcBef>
                <a:spcPct val="50000"/>
              </a:spcBef>
              <a:buClr>
                <a:srgbClr val="0093D0"/>
              </a:buClr>
              <a:buSzPct val="100000"/>
              <a:buFont typeface="Courier New" panose="02070309020205020404" pitchFamily="49" charset="0"/>
              <a:buChar char="o"/>
            </a:pPr>
            <a:r>
              <a:rPr lang="et-EE" altLang="et-EE" sz="1598" dirty="0">
                <a:solidFill>
                  <a:schemeClr val="tx2">
                    <a:lumMod val="65000"/>
                    <a:lumOff val="35000"/>
                  </a:schemeClr>
                </a:solidFill>
              </a:rPr>
              <a:t>Individuaalne paindlikkus ja kohandumissuutlikkus</a:t>
            </a:r>
            <a:endParaRPr lang="en-GB" altLang="et-EE" sz="1598" dirty="0">
              <a:solidFill>
                <a:schemeClr val="tx2">
                  <a:lumMod val="65000"/>
                  <a:lumOff val="35000"/>
                </a:schemeClr>
              </a:solidFill>
            </a:endParaRPr>
          </a:p>
          <a:p>
            <a:pPr marL="530212" eaLnBrk="0" hangingPunct="0">
              <a:lnSpc>
                <a:spcPct val="80000"/>
              </a:lnSpc>
              <a:spcBef>
                <a:spcPct val="50000"/>
              </a:spcBef>
              <a:buClr>
                <a:srgbClr val="0093D0"/>
              </a:buClr>
              <a:buSzPct val="100000"/>
              <a:buFont typeface="Courier New" panose="02070309020205020404" pitchFamily="49" charset="0"/>
              <a:buChar char="o"/>
            </a:pPr>
            <a:r>
              <a:rPr lang="et-EE" altLang="et-EE" sz="1598" dirty="0">
                <a:solidFill>
                  <a:schemeClr val="tx2">
                    <a:lumMod val="65000"/>
                    <a:lumOff val="35000"/>
                  </a:schemeClr>
                </a:solidFill>
              </a:rPr>
              <a:t>Tagasiside- ja koostöövalmidus</a:t>
            </a:r>
          </a:p>
          <a:p>
            <a:pPr marL="530212" eaLnBrk="0" hangingPunct="0">
              <a:lnSpc>
                <a:spcPct val="80000"/>
              </a:lnSpc>
              <a:spcBef>
                <a:spcPct val="50000"/>
              </a:spcBef>
              <a:buClr>
                <a:srgbClr val="0093D0"/>
              </a:buClr>
              <a:buSzPct val="100000"/>
              <a:buFont typeface="Courier New" panose="02070309020205020404" pitchFamily="49" charset="0"/>
              <a:buChar char="o"/>
            </a:pPr>
            <a:r>
              <a:rPr lang="et-EE" altLang="et-EE" sz="1598" dirty="0">
                <a:solidFill>
                  <a:schemeClr val="tx2">
                    <a:lumMod val="65000"/>
                    <a:lumOff val="35000"/>
                  </a:schemeClr>
                </a:solidFill>
              </a:rPr>
              <a:t>Arengule suunatus</a:t>
            </a:r>
            <a:endParaRPr lang="en-GB" altLang="et-EE" sz="1598" dirty="0">
              <a:solidFill>
                <a:schemeClr val="tx2">
                  <a:lumMod val="65000"/>
                  <a:lumOff val="35000"/>
                </a:schemeClr>
              </a:solidFill>
            </a:endParaRPr>
          </a:p>
          <a:p>
            <a:pPr marL="530212" eaLnBrk="0" hangingPunct="0">
              <a:lnSpc>
                <a:spcPct val="80000"/>
              </a:lnSpc>
              <a:spcBef>
                <a:spcPct val="50000"/>
              </a:spcBef>
              <a:buClr>
                <a:srgbClr val="0093D0"/>
              </a:buClr>
              <a:buSzPct val="100000"/>
              <a:buFont typeface="Courier New" panose="02070309020205020404" pitchFamily="49" charset="0"/>
              <a:buChar char="o"/>
            </a:pPr>
            <a:endParaRPr lang="et-EE" altLang="et-EE" sz="1598" dirty="0">
              <a:solidFill>
                <a:schemeClr val="tx2">
                  <a:lumMod val="65000"/>
                  <a:lumOff val="35000"/>
                </a:schemeClr>
              </a:solidFill>
            </a:endParaRPr>
          </a:p>
        </p:txBody>
      </p:sp>
      <p:sp>
        <p:nvSpPr>
          <p:cNvPr id="25" name="Rectangle 14">
            <a:extLst>
              <a:ext uri="{FF2B5EF4-FFF2-40B4-BE49-F238E27FC236}">
                <a16:creationId xmlns:a16="http://schemas.microsoft.com/office/drawing/2014/main" id="{09998F2D-BED4-2A4F-9B5F-9956D8FE407E}"/>
              </a:ext>
            </a:extLst>
          </p:cNvPr>
          <p:cNvSpPr>
            <a:spLocks noChangeArrowheads="1"/>
          </p:cNvSpPr>
          <p:nvPr/>
        </p:nvSpPr>
        <p:spPr bwMode="auto">
          <a:xfrm>
            <a:off x="5794821" y="894161"/>
            <a:ext cx="3331669" cy="156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530212" indent="-342892" eaLnBrk="0" hangingPunct="0">
              <a:lnSpc>
                <a:spcPct val="80000"/>
              </a:lnSpc>
              <a:spcBef>
                <a:spcPct val="50000"/>
              </a:spcBef>
              <a:buClr>
                <a:srgbClr val="0093D0"/>
              </a:buClr>
              <a:buFont typeface="Courier New" panose="02070309020205020404" pitchFamily="49" charset="0"/>
              <a:buChar char="o"/>
            </a:pPr>
            <a:r>
              <a:rPr lang="et-EE" altLang="et-EE" sz="1600" dirty="0">
                <a:solidFill>
                  <a:schemeClr val="tx2">
                    <a:lumMod val="65000"/>
                    <a:lumOff val="35000"/>
                  </a:schemeClr>
                </a:solidFill>
              </a:rPr>
              <a:t>Töötajate suunamine ja toetamine</a:t>
            </a:r>
          </a:p>
          <a:p>
            <a:pPr marL="530212" indent="-342892" eaLnBrk="0" hangingPunct="0">
              <a:lnSpc>
                <a:spcPct val="80000"/>
              </a:lnSpc>
              <a:spcBef>
                <a:spcPct val="50000"/>
              </a:spcBef>
              <a:buClr>
                <a:srgbClr val="0093D0"/>
              </a:buClr>
              <a:buFont typeface="Courier New" panose="02070309020205020404" pitchFamily="49" charset="0"/>
              <a:buChar char="o"/>
            </a:pPr>
            <a:r>
              <a:rPr lang="et-EE" altLang="et-EE" sz="1600" dirty="0">
                <a:solidFill>
                  <a:schemeClr val="tx2">
                    <a:lumMod val="65000"/>
                    <a:lumOff val="35000"/>
                  </a:schemeClr>
                </a:solidFill>
              </a:rPr>
              <a:t>Tahte ja pühendumuse kujundamine</a:t>
            </a:r>
            <a:endParaRPr lang="en-GB" altLang="et-EE" sz="1600" dirty="0">
              <a:solidFill>
                <a:schemeClr val="tx2">
                  <a:lumMod val="65000"/>
                  <a:lumOff val="35000"/>
                </a:schemeClr>
              </a:solidFill>
            </a:endParaRPr>
          </a:p>
          <a:p>
            <a:pPr marL="530212" indent="-342892" eaLnBrk="0" hangingPunct="0">
              <a:lnSpc>
                <a:spcPct val="80000"/>
              </a:lnSpc>
              <a:spcBef>
                <a:spcPct val="50000"/>
              </a:spcBef>
              <a:buClr>
                <a:srgbClr val="0093D0"/>
              </a:buClr>
              <a:buFont typeface="Courier New" panose="02070309020205020404" pitchFamily="49" charset="0"/>
              <a:buChar char="o"/>
            </a:pPr>
            <a:r>
              <a:rPr lang="et-EE" altLang="et-EE" sz="1600" dirty="0">
                <a:solidFill>
                  <a:schemeClr val="tx2">
                    <a:lumMod val="65000"/>
                    <a:lumOff val="35000"/>
                  </a:schemeClr>
                </a:solidFill>
              </a:rPr>
              <a:t>Loovuse ja tootlikkuse tõstmine</a:t>
            </a:r>
          </a:p>
          <a:p>
            <a:pPr marL="530212" indent="-342892" eaLnBrk="0" hangingPunct="0">
              <a:lnSpc>
                <a:spcPct val="80000"/>
              </a:lnSpc>
              <a:spcBef>
                <a:spcPct val="50000"/>
              </a:spcBef>
              <a:buClr>
                <a:srgbClr val="0093D0"/>
              </a:buClr>
              <a:buFont typeface="Courier New" panose="02070309020205020404" pitchFamily="49" charset="0"/>
              <a:buChar char="o"/>
            </a:pPr>
            <a:r>
              <a:rPr lang="et-EE" altLang="et-EE" sz="1600" dirty="0">
                <a:solidFill>
                  <a:schemeClr val="tx2">
                    <a:lumMod val="65000"/>
                    <a:lumOff val="35000"/>
                  </a:schemeClr>
                </a:solidFill>
              </a:rPr>
              <a:t>Muutuste elluviimine</a:t>
            </a:r>
            <a:endParaRPr lang="en-GB" altLang="et-EE" sz="1600" dirty="0">
              <a:solidFill>
                <a:schemeClr val="tx2">
                  <a:lumMod val="65000"/>
                  <a:lumOff val="35000"/>
                </a:schemeClr>
              </a:solidFill>
            </a:endParaRPr>
          </a:p>
        </p:txBody>
      </p:sp>
      <p:sp>
        <p:nvSpPr>
          <p:cNvPr id="26" name="Rectangle 15">
            <a:extLst>
              <a:ext uri="{FF2B5EF4-FFF2-40B4-BE49-F238E27FC236}">
                <a16:creationId xmlns:a16="http://schemas.microsoft.com/office/drawing/2014/main" id="{F81D020F-FDE8-8140-846F-4EF6A5705CBD}"/>
              </a:ext>
            </a:extLst>
          </p:cNvPr>
          <p:cNvSpPr>
            <a:spLocks noChangeArrowheads="1"/>
          </p:cNvSpPr>
          <p:nvPr/>
        </p:nvSpPr>
        <p:spPr bwMode="auto">
          <a:xfrm>
            <a:off x="69116" y="2970610"/>
            <a:ext cx="3432468" cy="187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530212" indent="-342892" eaLnBrk="0" hangingPunct="0">
              <a:lnSpc>
                <a:spcPct val="80000"/>
              </a:lnSpc>
              <a:spcBef>
                <a:spcPct val="50000"/>
              </a:spcBef>
              <a:buClr>
                <a:srgbClr val="0093D0"/>
              </a:buClr>
              <a:buFont typeface="Courier New" panose="02070309020205020404" pitchFamily="49" charset="0"/>
              <a:buChar char="o"/>
            </a:pPr>
            <a:r>
              <a:rPr lang="et-EE" altLang="et-EE" sz="1600" dirty="0">
                <a:solidFill>
                  <a:schemeClr val="tx2">
                    <a:lumMod val="65000"/>
                    <a:lumOff val="35000"/>
                  </a:schemeClr>
                </a:solidFill>
              </a:rPr>
              <a:t>Kliendi vajaduste mõistmine</a:t>
            </a:r>
            <a:endParaRPr lang="en-GB" altLang="et-EE" sz="1600" dirty="0">
              <a:solidFill>
                <a:schemeClr val="tx2">
                  <a:lumMod val="65000"/>
                  <a:lumOff val="35000"/>
                </a:schemeClr>
              </a:solidFill>
            </a:endParaRPr>
          </a:p>
          <a:p>
            <a:pPr marL="530212" indent="-342892" eaLnBrk="0" hangingPunct="0">
              <a:lnSpc>
                <a:spcPct val="80000"/>
              </a:lnSpc>
              <a:spcBef>
                <a:spcPct val="50000"/>
              </a:spcBef>
              <a:buClr>
                <a:srgbClr val="0093D0"/>
              </a:buClr>
              <a:buFont typeface="Courier New" panose="02070309020205020404" pitchFamily="49" charset="0"/>
              <a:buChar char="o"/>
            </a:pPr>
            <a:r>
              <a:rPr lang="et-EE" altLang="et-EE" sz="1600" dirty="0">
                <a:solidFill>
                  <a:schemeClr val="tx2">
                    <a:lumMod val="65000"/>
                    <a:lumOff val="35000"/>
                  </a:schemeClr>
                </a:solidFill>
              </a:rPr>
              <a:t>Kliendiootustele vastamine</a:t>
            </a:r>
          </a:p>
          <a:p>
            <a:pPr marL="530212" indent="-342892" eaLnBrk="0" hangingPunct="0">
              <a:lnSpc>
                <a:spcPct val="80000"/>
              </a:lnSpc>
              <a:spcBef>
                <a:spcPct val="50000"/>
              </a:spcBef>
              <a:buClr>
                <a:srgbClr val="0093D0"/>
              </a:buClr>
              <a:buFont typeface="Courier New" panose="02070309020205020404" pitchFamily="49" charset="0"/>
              <a:buChar char="o"/>
            </a:pPr>
            <a:r>
              <a:rPr lang="et-EE" altLang="et-EE" sz="1600" dirty="0">
                <a:solidFill>
                  <a:schemeClr val="tx2">
                    <a:lumMod val="65000"/>
                    <a:lumOff val="35000"/>
                  </a:schemeClr>
                </a:solidFill>
              </a:rPr>
              <a:t>Oskuslik probleemilahendus</a:t>
            </a:r>
            <a:endParaRPr lang="en-GB" altLang="et-EE" sz="1600" dirty="0">
              <a:solidFill>
                <a:schemeClr val="tx2">
                  <a:lumMod val="65000"/>
                  <a:lumOff val="35000"/>
                </a:schemeClr>
              </a:solidFill>
            </a:endParaRPr>
          </a:p>
          <a:p>
            <a:pPr marL="530212" indent="-342892" eaLnBrk="0" hangingPunct="0">
              <a:lnSpc>
                <a:spcPct val="80000"/>
              </a:lnSpc>
              <a:spcBef>
                <a:spcPct val="50000"/>
              </a:spcBef>
              <a:buClr>
                <a:srgbClr val="0093D0"/>
              </a:buClr>
              <a:buFont typeface="Courier New" panose="02070309020205020404" pitchFamily="49" charset="0"/>
              <a:buChar char="o"/>
            </a:pPr>
            <a:r>
              <a:rPr lang="et-EE" altLang="et-EE" sz="1600" dirty="0">
                <a:solidFill>
                  <a:schemeClr val="tx2">
                    <a:lumMod val="65000"/>
                    <a:lumOff val="35000"/>
                  </a:schemeClr>
                </a:solidFill>
              </a:rPr>
              <a:t>Pikaajaliste ja viljakate kliendisuhete loomine</a:t>
            </a:r>
            <a:endParaRPr lang="en-GB" altLang="et-EE" sz="1600" dirty="0">
              <a:solidFill>
                <a:schemeClr val="tx2">
                  <a:lumMod val="65000"/>
                  <a:lumOff val="35000"/>
                </a:schemeClr>
              </a:solidFill>
            </a:endParaRPr>
          </a:p>
        </p:txBody>
      </p:sp>
      <p:sp>
        <p:nvSpPr>
          <p:cNvPr id="27" name="Rectangle 16">
            <a:extLst>
              <a:ext uri="{FF2B5EF4-FFF2-40B4-BE49-F238E27FC236}">
                <a16:creationId xmlns:a16="http://schemas.microsoft.com/office/drawing/2014/main" id="{53882827-5E4A-B047-8150-C2188AA050CD}"/>
              </a:ext>
            </a:extLst>
          </p:cNvPr>
          <p:cNvSpPr>
            <a:spLocks noChangeArrowheads="1"/>
          </p:cNvSpPr>
          <p:nvPr/>
        </p:nvSpPr>
        <p:spPr bwMode="auto">
          <a:xfrm>
            <a:off x="5805784" y="2979032"/>
            <a:ext cx="3436088" cy="2107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44495" indent="-257175">
              <a:lnSpc>
                <a:spcPct val="80000"/>
              </a:lnSpc>
              <a:spcBef>
                <a:spcPts val="1200"/>
              </a:spcBef>
              <a:buSzPct val="100000"/>
              <a:buFont typeface="Courier New" panose="02070309020205020404" pitchFamily="49" charset="0"/>
              <a:buChar char="o"/>
            </a:pPr>
            <a:r>
              <a:rPr lang="et-EE" altLang="et-EE" sz="1600" dirty="0">
                <a:solidFill>
                  <a:schemeClr val="tx2">
                    <a:lumMod val="65000"/>
                    <a:lumOff val="35000"/>
                  </a:schemeClr>
                </a:solidFill>
              </a:rPr>
              <a:t>Viljakas värbamisintervjuu</a:t>
            </a:r>
          </a:p>
          <a:p>
            <a:pPr marL="444495" indent="-257175">
              <a:lnSpc>
                <a:spcPct val="80000"/>
              </a:lnSpc>
              <a:spcBef>
                <a:spcPts val="1200"/>
              </a:spcBef>
              <a:buSzPct val="100000"/>
              <a:buFont typeface="Courier New" panose="02070309020205020404" pitchFamily="49" charset="0"/>
              <a:buChar char="o"/>
            </a:pPr>
            <a:r>
              <a:rPr lang="et-EE" altLang="et-EE" sz="1600" dirty="0">
                <a:solidFill>
                  <a:schemeClr val="tx2">
                    <a:lumMod val="65000"/>
                    <a:lumOff val="35000"/>
                  </a:schemeClr>
                </a:solidFill>
              </a:rPr>
              <a:t>Teadvustatud valik ameti, rolli, ülesande täitmiseks</a:t>
            </a:r>
          </a:p>
          <a:p>
            <a:pPr marL="444495" indent="-257175">
              <a:lnSpc>
                <a:spcPct val="80000"/>
              </a:lnSpc>
              <a:spcBef>
                <a:spcPts val="1200"/>
              </a:spcBef>
              <a:buSzPct val="100000"/>
              <a:buFont typeface="Courier New" panose="02070309020205020404" pitchFamily="49" charset="0"/>
              <a:buChar char="o"/>
            </a:pPr>
            <a:r>
              <a:rPr lang="et-EE" altLang="et-EE" sz="1600" dirty="0">
                <a:solidFill>
                  <a:schemeClr val="tx2">
                    <a:lumMod val="65000"/>
                    <a:lumOff val="35000"/>
                  </a:schemeClr>
                </a:solidFill>
              </a:rPr>
              <a:t>Karjääri kavandamine</a:t>
            </a:r>
          </a:p>
          <a:p>
            <a:pPr marL="444495" indent="-257175">
              <a:lnSpc>
                <a:spcPct val="80000"/>
              </a:lnSpc>
              <a:spcBef>
                <a:spcPts val="1200"/>
              </a:spcBef>
              <a:buSzPct val="100000"/>
              <a:buFont typeface="Courier New" panose="02070309020205020404" pitchFamily="49" charset="0"/>
              <a:buChar char="o"/>
            </a:pPr>
            <a:r>
              <a:rPr lang="et-EE" altLang="et-EE" sz="1600" dirty="0">
                <a:solidFill>
                  <a:schemeClr val="tx2">
                    <a:lumMod val="65000"/>
                    <a:lumOff val="35000"/>
                  </a:schemeClr>
                </a:solidFill>
              </a:rPr>
              <a:t>Talendijuhtimine</a:t>
            </a:r>
          </a:p>
        </p:txBody>
      </p:sp>
    </p:spTree>
    <p:extLst>
      <p:ext uri="{BB962C8B-B14F-4D97-AF65-F5344CB8AC3E}">
        <p14:creationId xmlns:p14="http://schemas.microsoft.com/office/powerpoint/2010/main" val="3200971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1" y="699053"/>
            <a:ext cx="3962399" cy="112573"/>
          </a:xfrm>
        </p:spPr>
        <p:txBody>
          <a:bodyPr>
            <a:normAutofit fontScale="90000"/>
          </a:bodyPr>
          <a:lstStyle/>
          <a:p>
            <a:r>
              <a:rPr lang="en-GB" b="0" dirty="0" err="1"/>
              <a:t>DiSCi</a:t>
            </a:r>
            <a:r>
              <a:rPr lang="en-GB" b="0" dirty="0"/>
              <a:t> </a:t>
            </a:r>
            <a:r>
              <a:rPr lang="en-GB" b="0" dirty="0" err="1"/>
              <a:t>põhiprintsiibid</a:t>
            </a:r>
            <a:r>
              <a:rPr lang="en-GB" b="0" dirty="0"/>
              <a:t/>
            </a:r>
            <a:br>
              <a:rPr lang="en-GB" b="0" dirty="0"/>
            </a:br>
            <a:endParaRPr lang="da-DK" sz="4000" b="0" dirty="0"/>
          </a:p>
        </p:txBody>
      </p:sp>
      <p:sp>
        <p:nvSpPr>
          <p:cNvPr id="3" name="Content Placeholder 2"/>
          <p:cNvSpPr>
            <a:spLocks noGrp="1"/>
          </p:cNvSpPr>
          <p:nvPr>
            <p:ph idx="1"/>
          </p:nvPr>
        </p:nvSpPr>
        <p:spPr>
          <a:xfrm>
            <a:off x="152400" y="846930"/>
            <a:ext cx="6776692" cy="3477420"/>
          </a:xfrm>
        </p:spPr>
        <p:txBody>
          <a:bodyPr vert="horz" lIns="68580" tIns="34290" rIns="68580" bIns="34290" rtlCol="0" anchor="t">
            <a:noAutofit/>
          </a:bodyPr>
          <a:lstStyle/>
          <a:p>
            <a:pPr marL="342424" indent="-342424">
              <a:buClr>
                <a:srgbClr val="0099CC"/>
              </a:buClr>
              <a:buFont typeface="Courier New" panose="02070309020205020404" pitchFamily="49" charset="0"/>
              <a:buChar char="o"/>
            </a:pPr>
            <a:r>
              <a:rPr lang="et-EE" sz="1650" dirty="0">
                <a:solidFill>
                  <a:srgbClr val="605551"/>
                </a:solidFill>
              </a:rPr>
              <a:t>Kõik </a:t>
            </a:r>
            <a:r>
              <a:rPr lang="et-EE" sz="1650" dirty="0" err="1">
                <a:solidFill>
                  <a:srgbClr val="605551"/>
                </a:solidFill>
              </a:rPr>
              <a:t>DiSC</a:t>
            </a:r>
            <a:r>
              <a:rPr lang="et-EE" sz="1650" dirty="0">
                <a:solidFill>
                  <a:srgbClr val="605551"/>
                </a:solidFill>
              </a:rPr>
              <a:t> stiilid ja nende prioriteedid on võrdselt väärtuslikud ning me kõik oleme segu nendest neljast – tavaliselt ühe, kahe või isegi kolme juhtiva käitumisstiiliga </a:t>
            </a:r>
            <a:endParaRPr lang="en-US" dirty="0"/>
          </a:p>
          <a:p>
            <a:pPr marL="342424" indent="-342424">
              <a:buClr>
                <a:srgbClr val="0099CC"/>
              </a:buClr>
              <a:buFont typeface="Courier New" panose="02070309020205020404" pitchFamily="49" charset="0"/>
              <a:buChar char="o"/>
            </a:pPr>
            <a:r>
              <a:rPr lang="et-EE" sz="1650" dirty="0" err="1">
                <a:solidFill>
                  <a:srgbClr val="605551"/>
                </a:solidFill>
              </a:rPr>
              <a:t>DiSCi</a:t>
            </a:r>
            <a:r>
              <a:rPr lang="et-EE" sz="1650" dirty="0">
                <a:solidFill>
                  <a:srgbClr val="605551"/>
                </a:solidFill>
              </a:rPr>
              <a:t> eesmärk ei ole inimesi lahterdada. Tegelikult on eesmärk hoopis vastupidine – aidata nad oma „kastist“ välja ja suurendada </a:t>
            </a:r>
            <a:r>
              <a:rPr lang="et-EE" sz="1650" dirty="0" err="1">
                <a:solidFill>
                  <a:srgbClr val="605551"/>
                </a:solidFill>
              </a:rPr>
              <a:t>käitumuslikku</a:t>
            </a:r>
            <a:r>
              <a:rPr lang="et-EE" sz="1650" dirty="0">
                <a:solidFill>
                  <a:srgbClr val="605551"/>
                </a:solidFill>
              </a:rPr>
              <a:t> ampluaad </a:t>
            </a:r>
          </a:p>
          <a:p>
            <a:pPr marL="342424" indent="-342424">
              <a:buClr>
                <a:srgbClr val="0099CC"/>
              </a:buClr>
              <a:buFont typeface="Courier New" panose="02070309020205020404" pitchFamily="49" charset="0"/>
              <a:buChar char="o"/>
            </a:pPr>
            <a:r>
              <a:rPr lang="et-EE" sz="1650" dirty="0">
                <a:solidFill>
                  <a:srgbClr val="605551"/>
                </a:solidFill>
              </a:rPr>
              <a:t>Inimese käitumistüüp on suuresti sünnipärane, kuid seda mõjutavad läbi elu ka mitmed muud tegurid – erinevad mõjutajad, sotsiaalne kogemus ja –kompetentsus</a:t>
            </a:r>
          </a:p>
          <a:p>
            <a:pPr marL="342424" indent="-342424">
              <a:buClr>
                <a:srgbClr val="0099CC"/>
              </a:buClr>
              <a:buFont typeface="Courier New" panose="02070309020205020404" pitchFamily="49" charset="0"/>
              <a:buChar char="o"/>
            </a:pPr>
            <a:r>
              <a:rPr lang="et-EE" sz="1650" dirty="0">
                <a:solidFill>
                  <a:srgbClr val="605551"/>
                </a:solidFill>
              </a:rPr>
              <a:t>Iseenda parem mõistmine on esimene samm tõhusamaks suhtlemiseks ja tulemuslikuks dialoogiks </a:t>
            </a:r>
          </a:p>
          <a:p>
            <a:pPr marL="342424" indent="-342424">
              <a:buClr>
                <a:srgbClr val="0099CC"/>
              </a:buClr>
              <a:buFont typeface="Courier New" panose="02070309020205020404" pitchFamily="49" charset="0"/>
              <a:buChar char="o"/>
            </a:pPr>
            <a:r>
              <a:rPr lang="et-EE" sz="1650" dirty="0">
                <a:solidFill>
                  <a:srgbClr val="605551"/>
                </a:solidFill>
              </a:rPr>
              <a:t>Inimeste </a:t>
            </a:r>
            <a:r>
              <a:rPr lang="et-EE" sz="1650" dirty="0" err="1">
                <a:solidFill>
                  <a:srgbClr val="605551"/>
                </a:solidFill>
              </a:rPr>
              <a:t>DiSC</a:t>
            </a:r>
            <a:r>
              <a:rPr lang="et-EE" sz="1650" dirty="0">
                <a:solidFill>
                  <a:srgbClr val="605551"/>
                </a:solidFill>
              </a:rPr>
              <a:t>-stiilide tundmaõppimine aitab aru saada teiste prioriteetidest ja kuidas need enda omadest erineda võivad </a:t>
            </a:r>
          </a:p>
          <a:p>
            <a:pPr marL="342424" indent="-342424">
              <a:buClr>
                <a:srgbClr val="0099CC"/>
              </a:buClr>
              <a:buFont typeface="Courier New" panose="02070309020205020404" pitchFamily="49" charset="0"/>
              <a:buChar char="o"/>
            </a:pPr>
            <a:r>
              <a:rPr lang="et-EE" sz="1650" dirty="0" err="1">
                <a:solidFill>
                  <a:srgbClr val="605551"/>
                </a:solidFill>
              </a:rPr>
              <a:t>DiSC</a:t>
            </a:r>
            <a:r>
              <a:rPr lang="et-EE" sz="1650" dirty="0">
                <a:solidFill>
                  <a:srgbClr val="605551"/>
                </a:solidFill>
              </a:rPr>
              <a:t> aitab väga otseselt parandada elukvaliteeti, aidates luua tõhusamaid omavahelisi suhteid nii töökohal, klientidega, aga ka isiklikus elus</a:t>
            </a:r>
            <a:endParaRPr lang="da-DK" sz="1650" dirty="0">
              <a:solidFill>
                <a:srgbClr val="605551"/>
              </a:solidFill>
            </a:endParaRPr>
          </a:p>
        </p:txBody>
      </p:sp>
      <p:pic>
        <p:nvPicPr>
          <p:cNvPr id="5" name="Picture 7" descr="Z:\Graphic Materials and Photos\1. INSCAPE GRAPHICS + LOGOS\2. Everything DiSC\Everything DiSC\Everything DiSC Workplac#69.png"/>
          <p:cNvPicPr>
            <a:picLocks noChangeAspect="1" noChangeArrowheads="1"/>
          </p:cNvPicPr>
          <p:nvPr/>
        </p:nvPicPr>
        <p:blipFill rotWithShape="1">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4032" t="5821" r="4032" b="5821"/>
          <a:stretch/>
        </p:blipFill>
        <p:spPr bwMode="auto">
          <a:xfrm>
            <a:off x="6929092" y="1635705"/>
            <a:ext cx="1938686" cy="1872088"/>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048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85750"/>
            <a:ext cx="7283450" cy="638175"/>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oAutofit/>
          </a:bodyPr>
          <a:lstStyle/>
          <a:p>
            <a:r>
              <a:rPr lang="et-EE" altLang="et-EE" sz="3600" b="0" dirty="0">
                <a:solidFill>
                  <a:schemeClr val="tx2"/>
                </a:solidFill>
              </a:rPr>
              <a:t>Tulemuslik käitumine</a:t>
            </a:r>
          </a:p>
        </p:txBody>
      </p:sp>
      <p:sp>
        <p:nvSpPr>
          <p:cNvPr id="23555" name="Rectangle 3"/>
          <p:cNvSpPr>
            <a:spLocks noGrp="1" noChangeArrowheads="1"/>
          </p:cNvSpPr>
          <p:nvPr>
            <p:ph idx="1"/>
          </p:nvPr>
        </p:nvSpPr>
        <p:spPr>
          <a:xfrm>
            <a:off x="611188" y="1113235"/>
            <a:ext cx="6337300" cy="3402806"/>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ormAutofit/>
          </a:bodyPr>
          <a:lstStyle/>
          <a:p>
            <a:pPr>
              <a:lnSpc>
                <a:spcPct val="120000"/>
              </a:lnSpc>
              <a:spcBef>
                <a:spcPct val="0"/>
              </a:spcBef>
              <a:buClr>
                <a:srgbClr val="005070"/>
              </a:buClr>
              <a:buFont typeface="Courier New" panose="02070309020205020404" pitchFamily="49" charset="0"/>
              <a:buChar char="o"/>
            </a:pPr>
            <a:r>
              <a:rPr lang="et-EE" sz="2200" dirty="0">
                <a:solidFill>
                  <a:srgbClr val="605551"/>
                </a:solidFill>
              </a:rPr>
              <a:t>Mõista ennast ja oma mõju teistele</a:t>
            </a:r>
          </a:p>
          <a:p>
            <a:pPr>
              <a:lnSpc>
                <a:spcPct val="120000"/>
              </a:lnSpc>
              <a:spcBef>
                <a:spcPct val="0"/>
              </a:spcBef>
              <a:buClr>
                <a:srgbClr val="005070"/>
              </a:buClr>
              <a:buFont typeface="Courier New" panose="02070309020205020404" pitchFamily="49" charset="0"/>
              <a:buChar char="o"/>
            </a:pPr>
            <a:r>
              <a:rPr lang="et-EE" sz="2200" dirty="0">
                <a:solidFill>
                  <a:srgbClr val="605551"/>
                </a:solidFill>
              </a:rPr>
              <a:t>Mõista oma reaktsioone teiste inimeste osas</a:t>
            </a:r>
          </a:p>
          <a:p>
            <a:pPr>
              <a:lnSpc>
                <a:spcPct val="120000"/>
              </a:lnSpc>
              <a:spcBef>
                <a:spcPct val="0"/>
              </a:spcBef>
              <a:buClr>
                <a:srgbClr val="005070"/>
              </a:buClr>
              <a:buFont typeface="Courier New" panose="02070309020205020404" pitchFamily="49" charset="0"/>
              <a:buChar char="o"/>
            </a:pPr>
            <a:r>
              <a:rPr lang="et-EE" altLang="et-EE" sz="2200" dirty="0">
                <a:solidFill>
                  <a:srgbClr val="605551"/>
                </a:solidFill>
              </a:rPr>
              <a:t>Suurenda seda, mida sa hästi oskad</a:t>
            </a:r>
          </a:p>
          <a:p>
            <a:pPr>
              <a:lnSpc>
                <a:spcPct val="120000"/>
              </a:lnSpc>
              <a:spcBef>
                <a:spcPct val="0"/>
              </a:spcBef>
              <a:buClr>
                <a:srgbClr val="005070"/>
              </a:buClr>
              <a:buFont typeface="Courier New" panose="02070309020205020404" pitchFamily="49" charset="0"/>
              <a:buChar char="o"/>
            </a:pPr>
            <a:r>
              <a:rPr lang="et-EE" altLang="et-EE" sz="2200" dirty="0">
                <a:solidFill>
                  <a:srgbClr val="605551"/>
                </a:solidFill>
              </a:rPr>
              <a:t>Väärtusta iseennast, aga ole realistlik</a:t>
            </a:r>
          </a:p>
          <a:p>
            <a:pPr>
              <a:lnSpc>
                <a:spcPct val="120000"/>
              </a:lnSpc>
              <a:spcBef>
                <a:spcPct val="0"/>
              </a:spcBef>
              <a:buClr>
                <a:srgbClr val="005070"/>
              </a:buClr>
              <a:buFont typeface="Courier New" panose="02070309020205020404" pitchFamily="49" charset="0"/>
              <a:buChar char="o"/>
            </a:pPr>
            <a:r>
              <a:rPr lang="et-EE" sz="2200" dirty="0">
                <a:solidFill>
                  <a:srgbClr val="605551"/>
                </a:solidFill>
              </a:rPr>
              <a:t>Kohanda oma käitumist, et olla vastavuses teiste inimeste ja olukordade vajadustega</a:t>
            </a:r>
            <a:endParaRPr lang="et-EE" altLang="et-EE" sz="2200" dirty="0">
              <a:solidFill>
                <a:srgbClr val="605551"/>
              </a:solidFill>
            </a:endParaRPr>
          </a:p>
        </p:txBody>
      </p:sp>
      <p:pic>
        <p:nvPicPr>
          <p:cNvPr id="2" name="Picture 1">
            <a:extLst>
              <a:ext uri="{FF2B5EF4-FFF2-40B4-BE49-F238E27FC236}">
                <a16:creationId xmlns:a16="http://schemas.microsoft.com/office/drawing/2014/main" id="{63A06F7D-63A6-9F4B-B50A-536DF9953C9A}"/>
              </a:ext>
            </a:extLst>
          </p:cNvPr>
          <p:cNvPicPr>
            <a:picLocks noChangeAspect="1"/>
          </p:cNvPicPr>
          <p:nvPr/>
        </p:nvPicPr>
        <p:blipFill>
          <a:blip r:embed="rId3"/>
          <a:stretch>
            <a:fillRect/>
          </a:stretch>
        </p:blipFill>
        <p:spPr>
          <a:xfrm>
            <a:off x="7086600" y="1428750"/>
            <a:ext cx="1600200" cy="1600200"/>
          </a:xfrm>
          <a:prstGeom prst="rect">
            <a:avLst/>
          </a:prstGeom>
        </p:spPr>
      </p:pic>
    </p:spTree>
    <p:extLst>
      <p:ext uri="{BB962C8B-B14F-4D97-AF65-F5344CB8AC3E}">
        <p14:creationId xmlns:p14="http://schemas.microsoft.com/office/powerpoint/2010/main" val="2571652697"/>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8461" y="102392"/>
            <a:ext cx="8229600" cy="857250"/>
          </a:xfrm>
        </p:spPr>
        <p:txBody>
          <a:bodyPr/>
          <a:lstStyle/>
          <a:p>
            <a:r>
              <a:rPr lang="et-EE" b="0" dirty="0">
                <a:latin typeface="Calibri" panose="020F0502020204030204" pitchFamily="34" charset="0"/>
                <a:cs typeface="Calibri" panose="020F0502020204030204" pitchFamily="34" charset="0"/>
              </a:rPr>
              <a:t>Sinu</a:t>
            </a:r>
            <a:r>
              <a:rPr lang="en-US" b="0" dirty="0">
                <a:latin typeface="Calibri" panose="020F0502020204030204" pitchFamily="34" charset="0"/>
                <a:cs typeface="Calibri" panose="020F0502020204030204" pitchFamily="34" charset="0"/>
              </a:rPr>
              <a:t> DiSC</a:t>
            </a:r>
            <a:r>
              <a:rPr lang="en-US" b="0" baseline="30000" dirty="0">
                <a:latin typeface="Calibri" panose="020F0502020204030204" pitchFamily="34" charset="0"/>
                <a:cs typeface="Calibri" panose="020F0502020204030204" pitchFamily="34" charset="0"/>
              </a:rPr>
              <a:t>®</a:t>
            </a:r>
            <a:r>
              <a:rPr lang="et-EE" b="0" dirty="0">
                <a:latin typeface="Calibri" panose="020F0502020204030204" pitchFamily="34" charset="0"/>
                <a:cs typeface="Calibri" panose="020F0502020204030204" pitchFamily="34" charset="0"/>
              </a:rPr>
              <a:t>-stiil</a:t>
            </a:r>
            <a:endParaRPr lang="en-US" b="0" baseline="30000" dirty="0">
              <a:latin typeface="Calibri" panose="020F0502020204030204" pitchFamily="34" charset="0"/>
              <a:cs typeface="Calibri" panose="020F0502020204030204" pitchFamily="34" charset="0"/>
            </a:endParaRPr>
          </a:p>
        </p:txBody>
      </p:sp>
      <p:sp>
        <p:nvSpPr>
          <p:cNvPr id="3" name="Text Placeholder 2"/>
          <p:cNvSpPr>
            <a:spLocks noGrp="1"/>
          </p:cNvSpPr>
          <p:nvPr>
            <p:ph type="body" idx="1"/>
          </p:nvPr>
        </p:nvSpPr>
        <p:spPr>
          <a:xfrm>
            <a:off x="1485900" y="1151335"/>
            <a:ext cx="3030141" cy="479822"/>
          </a:xfrm>
        </p:spPr>
        <p:txBody>
          <a:bodyPr>
            <a:normAutofit/>
          </a:bodyPr>
          <a:lstStyle/>
          <a:p>
            <a:pPr algn="l"/>
            <a:r>
              <a:rPr lang="et-EE" sz="1650" dirty="0">
                <a:latin typeface="Calibri" panose="020F0502020204030204" pitchFamily="34" charset="0"/>
                <a:cs typeface="Calibri" panose="020F0502020204030204" pitchFamily="34" charset="0"/>
              </a:rPr>
              <a:t>Lk</a:t>
            </a:r>
            <a:r>
              <a:rPr lang="en-US" sz="1650" dirty="0">
                <a:solidFill>
                  <a:schemeClr val="tx1"/>
                </a:solidFill>
                <a:latin typeface="Calibri" panose="020F0502020204030204" pitchFamily="34" charset="0"/>
                <a:cs typeface="Calibri" panose="020F0502020204030204" pitchFamily="34" charset="0"/>
              </a:rPr>
              <a:t> 3</a:t>
            </a:r>
          </a:p>
        </p:txBody>
      </p:sp>
      <p:pic>
        <p:nvPicPr>
          <p:cNvPr id="9" name="Picture 8"/>
          <p:cNvPicPr>
            <a:picLocks noChangeAspect="1"/>
          </p:cNvPicPr>
          <p:nvPr/>
        </p:nvPicPr>
        <p:blipFill>
          <a:blip r:embed="rId3"/>
          <a:stretch>
            <a:fillRect/>
          </a:stretch>
        </p:blipFill>
        <p:spPr>
          <a:xfrm>
            <a:off x="4191000" y="209550"/>
            <a:ext cx="3603267" cy="43582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82710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857500" y="972741"/>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a:xfrm>
            <a:off x="4798219" y="2380060"/>
            <a:ext cx="171450" cy="1714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9" name="Title 1">
            <a:extLst>
              <a:ext uri="{FF2B5EF4-FFF2-40B4-BE49-F238E27FC236}">
                <a16:creationId xmlns:a16="http://schemas.microsoft.com/office/drawing/2014/main" id="{E818A23B-98D3-F543-A562-451C2900ED02}"/>
              </a:ext>
            </a:extLst>
          </p:cNvPr>
          <p:cNvSpPr>
            <a:spLocks noGrp="1"/>
          </p:cNvSpPr>
          <p:nvPr>
            <p:ph type="title"/>
          </p:nvPr>
        </p:nvSpPr>
        <p:spPr>
          <a:xfrm>
            <a:off x="-1988461" y="102392"/>
            <a:ext cx="8229600" cy="857250"/>
          </a:xfrm>
        </p:spPr>
        <p:txBody>
          <a:bodyPr/>
          <a:lstStyle/>
          <a:p>
            <a:r>
              <a:rPr lang="et-EE" b="0" dirty="0">
                <a:latin typeface="Calibri" panose="020F0502020204030204" pitchFamily="34" charset="0"/>
                <a:cs typeface="Calibri" panose="020F0502020204030204" pitchFamily="34" charset="0"/>
              </a:rPr>
              <a:t>Sinu</a:t>
            </a:r>
            <a:r>
              <a:rPr lang="en-US" b="0" dirty="0">
                <a:latin typeface="Calibri" panose="020F0502020204030204" pitchFamily="34" charset="0"/>
                <a:cs typeface="Calibri" panose="020F0502020204030204" pitchFamily="34" charset="0"/>
              </a:rPr>
              <a:t> DiSC</a:t>
            </a:r>
            <a:r>
              <a:rPr lang="en-US" b="0" baseline="30000" dirty="0">
                <a:latin typeface="Calibri" panose="020F0502020204030204" pitchFamily="34" charset="0"/>
                <a:cs typeface="Calibri" panose="020F0502020204030204" pitchFamily="34" charset="0"/>
              </a:rPr>
              <a:t>®</a:t>
            </a:r>
            <a:r>
              <a:rPr lang="et-EE" b="0" dirty="0">
                <a:latin typeface="Calibri" panose="020F0502020204030204" pitchFamily="34" charset="0"/>
                <a:cs typeface="Calibri" panose="020F0502020204030204" pitchFamily="34" charset="0"/>
              </a:rPr>
              <a:t>-stiil</a:t>
            </a:r>
            <a:endParaRPr lang="en-US" b="0" baseline="30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91962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314450" y="2332434"/>
            <a:ext cx="1817370" cy="1817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543300" y="1563290"/>
            <a:ext cx="1817370" cy="1817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772150" y="823913"/>
            <a:ext cx="1817370" cy="1817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a:spLocks noChangeAspect="1"/>
          </p:cNvSpPr>
          <p:nvPr/>
        </p:nvSpPr>
        <p:spPr>
          <a:xfrm>
            <a:off x="2339578" y="3092053"/>
            <a:ext cx="109538" cy="10953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2" name="Oval 11"/>
          <p:cNvSpPr>
            <a:spLocks noChangeAspect="1"/>
          </p:cNvSpPr>
          <p:nvPr/>
        </p:nvSpPr>
        <p:spPr>
          <a:xfrm>
            <a:off x="4805362" y="2057400"/>
            <a:ext cx="109538" cy="10953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3" name="Oval 12"/>
          <p:cNvSpPr>
            <a:spLocks noChangeAspect="1"/>
          </p:cNvSpPr>
          <p:nvPr/>
        </p:nvSpPr>
        <p:spPr>
          <a:xfrm>
            <a:off x="7250442" y="1141053"/>
            <a:ext cx="109538" cy="1107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4" name="TextBox 22"/>
          <p:cNvSpPr txBox="1">
            <a:spLocks noChangeArrowheads="1"/>
          </p:cNvSpPr>
          <p:nvPr/>
        </p:nvSpPr>
        <p:spPr bwMode="auto">
          <a:xfrm>
            <a:off x="1714500" y="4167188"/>
            <a:ext cx="10858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t-EE" altLang="en-US" dirty="0">
                <a:latin typeface="Arial" panose="020B0604020202020204" pitchFamily="34" charset="0"/>
                <a:cs typeface="Arial" panose="020B0604020202020204" pitchFamily="34" charset="0"/>
              </a:rPr>
              <a:t>Kerge</a:t>
            </a:r>
            <a:endParaRPr lang="en-US" altLang="en-US" dirty="0">
              <a:latin typeface="Arial" panose="020B0604020202020204" pitchFamily="34" charset="0"/>
              <a:cs typeface="Arial" panose="020B0604020202020204" pitchFamily="34" charset="0"/>
            </a:endParaRPr>
          </a:p>
        </p:txBody>
      </p:sp>
      <p:sp>
        <p:nvSpPr>
          <p:cNvPr id="15" name="TextBox 20"/>
          <p:cNvSpPr txBox="1">
            <a:spLocks noChangeArrowheads="1"/>
          </p:cNvSpPr>
          <p:nvPr/>
        </p:nvSpPr>
        <p:spPr bwMode="auto">
          <a:xfrm>
            <a:off x="3692129" y="3407569"/>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t-EE" altLang="en-US" dirty="0">
                <a:latin typeface="Arial" panose="020B0604020202020204" pitchFamily="34" charset="0"/>
                <a:cs typeface="Arial" panose="020B0604020202020204" pitchFamily="34" charset="0"/>
              </a:rPr>
              <a:t>Mõõdukas</a:t>
            </a:r>
            <a:endParaRPr lang="en-US" altLang="en-US" dirty="0">
              <a:latin typeface="Arial" panose="020B0604020202020204" pitchFamily="34" charset="0"/>
              <a:cs typeface="Arial" panose="020B0604020202020204" pitchFamily="34" charset="0"/>
            </a:endParaRPr>
          </a:p>
        </p:txBody>
      </p:sp>
      <p:sp>
        <p:nvSpPr>
          <p:cNvPr id="16" name="TextBox 3"/>
          <p:cNvSpPr txBox="1">
            <a:spLocks noChangeArrowheads="1"/>
          </p:cNvSpPr>
          <p:nvPr/>
        </p:nvSpPr>
        <p:spPr bwMode="auto">
          <a:xfrm>
            <a:off x="6180535" y="2667000"/>
            <a:ext cx="10858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t-EE" altLang="en-US" dirty="0">
                <a:latin typeface="Arial" panose="020B0604020202020204" pitchFamily="34" charset="0"/>
                <a:cs typeface="Arial" panose="020B0604020202020204" pitchFamily="34" charset="0"/>
              </a:rPr>
              <a:t>Tugev</a:t>
            </a:r>
            <a:endParaRPr lang="en-US" altLang="en-US" dirty="0">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1463201F-DC45-E743-9AF1-566A4ABE508A}"/>
              </a:ext>
            </a:extLst>
          </p:cNvPr>
          <p:cNvSpPr txBox="1">
            <a:spLocks/>
          </p:cNvSpPr>
          <p:nvPr/>
        </p:nvSpPr>
        <p:spPr>
          <a:xfrm>
            <a:off x="-1988461" y="102392"/>
            <a:ext cx="8229600" cy="857250"/>
          </a:xfrm>
          <a:prstGeom prst="rect">
            <a:avLst/>
          </a:prstGeom>
        </p:spPr>
        <p:txBody>
          <a:bodyPr vert="horz" lIns="91440" tIns="45720" rIns="91440" bIns="45720" rtlCol="0" anchor="ctr">
            <a:normAutofit/>
          </a:bodyPr>
          <a:lstStyle>
            <a:lvl1pPr algn="ctr" defTabSz="457189" rtl="0" eaLnBrk="1" latinLnBrk="0" hangingPunct="1">
              <a:spcBef>
                <a:spcPct val="0"/>
              </a:spcBef>
              <a:buNone/>
              <a:defRPr sz="4050" b="1" i="0" kern="1200" spc="-38" baseline="0">
                <a:solidFill>
                  <a:srgbClr val="0A93D3"/>
                </a:solidFill>
                <a:latin typeface="+mj-lt"/>
                <a:ea typeface="Muli" charset="0"/>
                <a:cs typeface="Muli" charset="0"/>
              </a:defRPr>
            </a:lvl1pPr>
          </a:lstStyle>
          <a:p>
            <a:r>
              <a:rPr lang="et-EE" b="0" dirty="0">
                <a:latin typeface="Calibri" panose="020F0502020204030204" pitchFamily="34" charset="0"/>
                <a:cs typeface="Calibri" panose="020F0502020204030204" pitchFamily="34" charset="0"/>
              </a:rPr>
              <a:t>Sinu</a:t>
            </a:r>
            <a:r>
              <a:rPr lang="en-US" b="0" dirty="0">
                <a:latin typeface="Calibri" panose="020F0502020204030204" pitchFamily="34" charset="0"/>
                <a:cs typeface="Calibri" panose="020F0502020204030204" pitchFamily="34" charset="0"/>
              </a:rPr>
              <a:t> </a:t>
            </a:r>
            <a:r>
              <a:rPr lang="et-EE" b="0" dirty="0">
                <a:latin typeface="Calibri" panose="020F0502020204030204" pitchFamily="34" charset="0"/>
                <a:cs typeface="Calibri" panose="020F0502020204030204" pitchFamily="34" charset="0"/>
              </a:rPr>
              <a:t>kalduvused</a:t>
            </a:r>
            <a:endParaRPr lang="en-US" b="0" baseline="30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06801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8647DE6-BA9C-D746-80C4-CC1721427F04}"/>
              </a:ext>
            </a:extLst>
          </p:cNvPr>
          <p:cNvPicPr>
            <a:picLocks noChangeAspect="1"/>
          </p:cNvPicPr>
          <p:nvPr/>
        </p:nvPicPr>
        <p:blipFill>
          <a:blip r:embed="rId3"/>
          <a:stretch>
            <a:fillRect/>
          </a:stretch>
        </p:blipFill>
        <p:spPr>
          <a:xfrm>
            <a:off x="1398409" y="634604"/>
            <a:ext cx="2914650" cy="3771900"/>
          </a:xfrm>
          <a:prstGeom prst="rect">
            <a:avLst/>
          </a:prstGeom>
        </p:spPr>
      </p:pic>
      <p:pic>
        <p:nvPicPr>
          <p:cNvPr id="4" name="Picture 3">
            <a:extLst>
              <a:ext uri="{FF2B5EF4-FFF2-40B4-BE49-F238E27FC236}">
                <a16:creationId xmlns:a16="http://schemas.microsoft.com/office/drawing/2014/main" id="{B46FA246-61B0-7747-A99D-C4FF545F31F8}"/>
              </a:ext>
            </a:extLst>
          </p:cNvPr>
          <p:cNvPicPr>
            <a:picLocks noChangeAspect="1"/>
          </p:cNvPicPr>
          <p:nvPr/>
        </p:nvPicPr>
        <p:blipFill>
          <a:blip r:embed="rId4"/>
          <a:stretch>
            <a:fillRect/>
          </a:stretch>
        </p:blipFill>
        <p:spPr>
          <a:xfrm>
            <a:off x="4953165" y="685555"/>
            <a:ext cx="2914650" cy="3771900"/>
          </a:xfrm>
          <a:prstGeom prst="rect">
            <a:avLst/>
          </a:prstGeom>
        </p:spPr>
      </p:pic>
      <p:sp>
        <p:nvSpPr>
          <p:cNvPr id="2" name="Title 1"/>
          <p:cNvSpPr>
            <a:spLocks noGrp="1"/>
          </p:cNvSpPr>
          <p:nvPr>
            <p:ph type="title"/>
          </p:nvPr>
        </p:nvSpPr>
        <p:spPr>
          <a:xfrm>
            <a:off x="-838200" y="107756"/>
            <a:ext cx="8229600" cy="857250"/>
          </a:xfrm>
        </p:spPr>
        <p:txBody>
          <a:bodyPr/>
          <a:lstStyle/>
          <a:p>
            <a:r>
              <a:rPr lang="et-EE" b="0" dirty="0">
                <a:latin typeface="Calibri" panose="020F0502020204030204" pitchFamily="34" charset="0"/>
                <a:cs typeface="Calibri" panose="020F0502020204030204" pitchFamily="34" charset="0"/>
              </a:rPr>
              <a:t>Sinu </a:t>
            </a:r>
            <a:r>
              <a:rPr lang="en-US" b="0" dirty="0">
                <a:latin typeface="Calibri" panose="020F0502020204030204" pitchFamily="34" charset="0"/>
                <a:cs typeface="Calibri" panose="020F0502020204030204" pitchFamily="34" charset="0"/>
              </a:rPr>
              <a:t>DiSC</a:t>
            </a:r>
            <a:r>
              <a:rPr lang="en-US" b="0" baseline="30000" dirty="0">
                <a:latin typeface="Calibri" panose="020F0502020204030204" pitchFamily="34" charset="0"/>
                <a:cs typeface="Calibri" panose="020F0502020204030204" pitchFamily="34" charset="0"/>
              </a:rPr>
              <a:t>®</a:t>
            </a:r>
            <a:r>
              <a:rPr lang="et-EE" b="0" dirty="0">
                <a:latin typeface="Calibri" panose="020F0502020204030204" pitchFamily="34" charset="0"/>
                <a:cs typeface="Calibri" panose="020F0502020204030204" pitchFamily="34" charset="0"/>
              </a:rPr>
              <a:t>-stiili prioriteedid</a:t>
            </a:r>
            <a:endParaRPr lang="en-US" b="0" baseline="30000" dirty="0">
              <a:latin typeface="Calibri" panose="020F0502020204030204" pitchFamily="34" charset="0"/>
              <a:cs typeface="Calibri" panose="020F0502020204030204" pitchFamily="34" charset="0"/>
            </a:endParaRPr>
          </a:p>
        </p:txBody>
      </p:sp>
      <p:sp>
        <p:nvSpPr>
          <p:cNvPr id="9" name="Oval 8"/>
          <p:cNvSpPr>
            <a:spLocks noChangeAspect="1"/>
          </p:cNvSpPr>
          <p:nvPr/>
        </p:nvSpPr>
        <p:spPr bwMode="auto">
          <a:xfrm>
            <a:off x="2988963" y="2244328"/>
            <a:ext cx="136922" cy="1369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3" name="Oval 12"/>
          <p:cNvSpPr>
            <a:spLocks noChangeAspect="1"/>
          </p:cNvSpPr>
          <p:nvPr/>
        </p:nvSpPr>
        <p:spPr bwMode="auto">
          <a:xfrm>
            <a:off x="6551566" y="2271488"/>
            <a:ext cx="140201" cy="1414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4" name="TextBox 10"/>
          <p:cNvSpPr txBox="1">
            <a:spLocks noChangeArrowheads="1"/>
          </p:cNvSpPr>
          <p:nvPr/>
        </p:nvSpPr>
        <p:spPr bwMode="auto">
          <a:xfrm>
            <a:off x="2409825" y="4261247"/>
            <a:ext cx="72167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altLang="en-US" sz="2100" dirty="0" err="1">
                <a:latin typeface="Calibri" panose="020F0502020204030204" pitchFamily="34" charset="0"/>
                <a:cs typeface="Calibri" panose="020F0502020204030204" pitchFamily="34" charset="0"/>
              </a:rPr>
              <a:t>i</a:t>
            </a:r>
            <a:r>
              <a:rPr lang="et-EE" altLang="en-US" sz="2100" dirty="0">
                <a:latin typeface="Calibri" panose="020F0502020204030204" pitchFamily="34" charset="0"/>
                <a:cs typeface="Calibri" panose="020F0502020204030204" pitchFamily="34" charset="0"/>
              </a:rPr>
              <a:t>-stiil</a:t>
            </a:r>
            <a:endParaRPr lang="en-US" altLang="en-US" sz="2100" dirty="0">
              <a:latin typeface="Calibri" panose="020F0502020204030204" pitchFamily="34" charset="0"/>
              <a:cs typeface="Calibri" panose="020F0502020204030204" pitchFamily="34" charset="0"/>
            </a:endParaRPr>
          </a:p>
        </p:txBody>
      </p:sp>
      <p:sp>
        <p:nvSpPr>
          <p:cNvPr id="15" name="TextBox 1"/>
          <p:cNvSpPr txBox="1">
            <a:spLocks noChangeArrowheads="1"/>
          </p:cNvSpPr>
          <p:nvPr/>
        </p:nvSpPr>
        <p:spPr bwMode="auto">
          <a:xfrm>
            <a:off x="5520703" y="4261247"/>
            <a:ext cx="170854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altLang="en-US" sz="2100" dirty="0" err="1">
                <a:latin typeface="Calibri" panose="020F0502020204030204" pitchFamily="34" charset="0"/>
                <a:cs typeface="Calibri" panose="020F0502020204030204" pitchFamily="34" charset="0"/>
              </a:rPr>
              <a:t>i</a:t>
            </a:r>
            <a:r>
              <a:rPr lang="et-EE" altLang="en-US" sz="2100" dirty="0">
                <a:latin typeface="Calibri" panose="020F0502020204030204" pitchFamily="34" charset="0"/>
                <a:cs typeface="Calibri" panose="020F0502020204030204" pitchFamily="34" charset="0"/>
              </a:rPr>
              <a:t>-stiil</a:t>
            </a:r>
            <a:r>
              <a:rPr lang="en-US" altLang="en-US" sz="2100" dirty="0">
                <a:latin typeface="Calibri" panose="020F0502020204030204" pitchFamily="34" charset="0"/>
                <a:cs typeface="Calibri" panose="020F0502020204030204" pitchFamily="34" charset="0"/>
              </a:rPr>
              <a:t> + </a:t>
            </a:r>
            <a:r>
              <a:rPr lang="et-EE" altLang="en-US" sz="2100" dirty="0">
                <a:latin typeface="Calibri" panose="020F0502020204030204" pitchFamily="34" charset="0"/>
                <a:cs typeface="Calibri" panose="020F0502020204030204" pitchFamily="34" charset="0"/>
              </a:rPr>
              <a:t>täpsus</a:t>
            </a:r>
            <a:endParaRPr lang="en-US" altLang="en-US" sz="2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02627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4572000" y="732192"/>
            <a:ext cx="3226175" cy="3744558"/>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1905000" y="149000"/>
            <a:ext cx="8229600" cy="857250"/>
          </a:xfrm>
        </p:spPr>
        <p:txBody>
          <a:bodyPr/>
          <a:lstStyle/>
          <a:p>
            <a:r>
              <a:rPr lang="et-EE" b="0" dirty="0"/>
              <a:t>Sinu prioriteedid</a:t>
            </a:r>
            <a:endParaRPr lang="en-US" b="0" dirty="0">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1485900" y="1151335"/>
            <a:ext cx="3030141" cy="479822"/>
          </a:xfrm>
        </p:spPr>
        <p:txBody>
          <a:bodyPr>
            <a:normAutofit/>
          </a:bodyPr>
          <a:lstStyle/>
          <a:p>
            <a:pPr algn="l"/>
            <a:r>
              <a:rPr lang="et-EE" sz="1650" dirty="0">
                <a:solidFill>
                  <a:schemeClr val="tx1"/>
                </a:solidFill>
                <a:latin typeface="+mn-lt"/>
                <a:cs typeface="Arial" panose="020B0604020202020204" pitchFamily="34" charset="0"/>
              </a:rPr>
              <a:t>Lk</a:t>
            </a:r>
            <a:r>
              <a:rPr lang="en-US" sz="1650" dirty="0">
                <a:solidFill>
                  <a:schemeClr val="tx1"/>
                </a:solidFill>
                <a:latin typeface="+mn-lt"/>
                <a:cs typeface="Arial" panose="020B0604020202020204" pitchFamily="34" charset="0"/>
              </a:rPr>
              <a:t> 5</a:t>
            </a:r>
          </a:p>
        </p:txBody>
      </p:sp>
      <p:sp>
        <p:nvSpPr>
          <p:cNvPr id="6" name="Content Placeholder 5"/>
          <p:cNvSpPr>
            <a:spLocks noGrp="1"/>
          </p:cNvSpPr>
          <p:nvPr>
            <p:ph sz="half" idx="2"/>
          </p:nvPr>
        </p:nvSpPr>
        <p:spPr/>
        <p:txBody>
          <a:bodyPr/>
          <a:lstStyle/>
          <a:p>
            <a:r>
              <a:rPr lang="et-EE" sz="2100" dirty="0">
                <a:solidFill>
                  <a:schemeClr val="tx1"/>
                </a:solidFill>
                <a:latin typeface="+mn-lt"/>
                <a:cs typeface="Arial" panose="020B0604020202020204" pitchFamily="34" charset="0"/>
              </a:rPr>
              <a:t>Loe ja analüüsi</a:t>
            </a:r>
            <a:endParaRPr lang="en-US" sz="2100" dirty="0">
              <a:solidFill>
                <a:schemeClr val="tx1"/>
              </a:solidFill>
              <a:latin typeface="+mn-lt"/>
              <a:cs typeface="Arial" panose="020B0604020202020204" pitchFamily="34" charset="0"/>
            </a:endParaRPr>
          </a:p>
          <a:p>
            <a:pPr lvl="1">
              <a:buFont typeface="Wingdings" panose="05000000000000000000" pitchFamily="2" charset="2"/>
              <a:buChar char="ü"/>
            </a:pPr>
            <a:r>
              <a:rPr lang="en-US" sz="1800" dirty="0">
                <a:solidFill>
                  <a:schemeClr val="tx1"/>
                </a:solidFill>
                <a:latin typeface="+mn-lt"/>
                <a:cs typeface="Arial" panose="020B0604020202020204" pitchFamily="34" charset="0"/>
                <a:sym typeface="Wingdings" panose="05000000000000000000" pitchFamily="2" charset="2"/>
              </a:rPr>
              <a:t>= </a:t>
            </a:r>
            <a:r>
              <a:rPr lang="et-EE" sz="1800" dirty="0">
                <a:solidFill>
                  <a:schemeClr val="tx1"/>
                </a:solidFill>
                <a:latin typeface="+mn-lt"/>
                <a:cs typeface="Arial" panose="020B0604020202020204" pitchFamily="34" charset="0"/>
                <a:sym typeface="Wingdings" panose="05000000000000000000" pitchFamily="2" charset="2"/>
              </a:rPr>
              <a:t>sinu moodi</a:t>
            </a:r>
            <a:endParaRPr lang="en-US" sz="1800" dirty="0">
              <a:solidFill>
                <a:schemeClr val="tx1"/>
              </a:solidFill>
              <a:latin typeface="+mn-lt"/>
              <a:cs typeface="Arial" panose="020B0604020202020204" pitchFamily="34" charset="0"/>
              <a:sym typeface="Wingdings" panose="05000000000000000000" pitchFamily="2" charset="2"/>
            </a:endParaRPr>
          </a:p>
          <a:p>
            <a:pPr marL="342900" lvl="1" indent="0">
              <a:buNone/>
              <a:tabLst>
                <a:tab pos="559594" algn="l"/>
              </a:tabLst>
            </a:pPr>
            <a:r>
              <a:rPr lang="en-US" sz="1800" dirty="0">
                <a:solidFill>
                  <a:schemeClr val="tx1"/>
                </a:solidFill>
                <a:latin typeface="+mn-lt"/>
                <a:cs typeface="Arial" panose="020B0604020202020204" pitchFamily="34" charset="0"/>
                <a:sym typeface="Wingdings" panose="05000000000000000000" pitchFamily="2" charset="2"/>
              </a:rPr>
              <a:t>X = </a:t>
            </a:r>
            <a:r>
              <a:rPr lang="et-EE" sz="1800" dirty="0">
                <a:solidFill>
                  <a:schemeClr val="tx1"/>
                </a:solidFill>
                <a:latin typeface="+mn-lt"/>
                <a:cs typeface="Arial" panose="020B0604020202020204" pitchFamily="34" charset="0"/>
                <a:sym typeface="Wingdings" panose="05000000000000000000" pitchFamily="2" charset="2"/>
              </a:rPr>
              <a:t>ei ole sinu moodi</a:t>
            </a:r>
            <a:endParaRPr lang="en-US" sz="1800" dirty="0">
              <a:solidFill>
                <a:schemeClr val="tx1"/>
              </a:solidFill>
              <a:latin typeface="+mn-lt"/>
              <a:cs typeface="Arial" panose="020B0604020202020204" pitchFamily="34" charset="0"/>
              <a:sym typeface="Wingdings" panose="05000000000000000000" pitchFamily="2" charset="2"/>
            </a:endParaRPr>
          </a:p>
          <a:p>
            <a:pPr marL="342900" lvl="1" indent="0">
              <a:buNone/>
              <a:tabLst>
                <a:tab pos="559594" algn="l"/>
              </a:tabLst>
            </a:pPr>
            <a:r>
              <a:rPr lang="en-US" sz="1800" dirty="0">
                <a:solidFill>
                  <a:schemeClr val="tx1"/>
                </a:solidFill>
                <a:latin typeface="+mn-lt"/>
                <a:cs typeface="Arial" panose="020B0604020202020204" pitchFamily="34" charset="0"/>
                <a:sym typeface="Wingdings" panose="05000000000000000000" pitchFamily="2" charset="2"/>
              </a:rPr>
              <a:t>?	= </a:t>
            </a:r>
            <a:r>
              <a:rPr lang="et-EE" sz="1800" dirty="0">
                <a:solidFill>
                  <a:schemeClr val="tx1"/>
                </a:solidFill>
                <a:latin typeface="+mn-lt"/>
                <a:cs typeface="Arial" panose="020B0604020202020204" pitchFamily="34" charset="0"/>
                <a:sym typeface="Wingdings" panose="05000000000000000000" pitchFamily="2" charset="2"/>
              </a:rPr>
              <a:t>ei ole kindel</a:t>
            </a:r>
            <a:endParaRPr lang="en-US" sz="1800" dirty="0">
              <a:solidFill>
                <a:schemeClr val="tx1"/>
              </a:solidFill>
              <a:latin typeface="+mn-lt"/>
              <a:cs typeface="Arial" panose="020B0604020202020204" pitchFamily="34" charset="0"/>
              <a:sym typeface="Wingdings" panose="05000000000000000000" pitchFamily="2" charset="2"/>
            </a:endParaRPr>
          </a:p>
        </p:txBody>
      </p:sp>
      <p:sp>
        <p:nvSpPr>
          <p:cNvPr id="12" name="Text Box 30"/>
          <p:cNvSpPr txBox="1">
            <a:spLocks noChangeArrowheads="1"/>
          </p:cNvSpPr>
          <p:nvPr/>
        </p:nvSpPr>
        <p:spPr bwMode="auto">
          <a:xfrm>
            <a:off x="5533026" y="3407059"/>
            <a:ext cx="2286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spcBef>
                <a:spcPct val="50000"/>
              </a:spcBef>
            </a:pPr>
            <a:r>
              <a:rPr lang="en-US" altLang="en-US" sz="2100" b="1" dirty="0">
                <a:solidFill>
                  <a:srgbClr val="FF2121"/>
                </a:solidFill>
                <a:sym typeface="Wingdings 2" pitchFamily="18" charset="2"/>
              </a:rPr>
              <a:t>x</a:t>
            </a:r>
          </a:p>
        </p:txBody>
      </p:sp>
      <p:sp>
        <p:nvSpPr>
          <p:cNvPr id="15" name="Text Box 26"/>
          <p:cNvSpPr txBox="1">
            <a:spLocks noChangeArrowheads="1"/>
          </p:cNvSpPr>
          <p:nvPr/>
        </p:nvSpPr>
        <p:spPr bwMode="auto">
          <a:xfrm>
            <a:off x="6620729" y="3147874"/>
            <a:ext cx="2286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spcBef>
                <a:spcPct val="50000"/>
              </a:spcBef>
            </a:pPr>
            <a:r>
              <a:rPr lang="en-US" altLang="en-US" sz="2100" b="1" dirty="0">
                <a:solidFill>
                  <a:srgbClr val="FF2121"/>
                </a:solidFill>
                <a:sym typeface="Wingdings 2" pitchFamily="18" charset="2"/>
              </a:rPr>
              <a:t></a:t>
            </a:r>
          </a:p>
        </p:txBody>
      </p:sp>
      <p:sp>
        <p:nvSpPr>
          <p:cNvPr id="19" name="Text Box 22"/>
          <p:cNvSpPr txBox="1">
            <a:spLocks noChangeArrowheads="1"/>
          </p:cNvSpPr>
          <p:nvPr/>
        </p:nvSpPr>
        <p:spPr bwMode="auto">
          <a:xfrm>
            <a:off x="5418726" y="2677289"/>
            <a:ext cx="2286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spcBef>
                <a:spcPct val="50000"/>
              </a:spcBef>
            </a:pPr>
            <a:r>
              <a:rPr lang="en-US" altLang="en-US" sz="2100" b="1" dirty="0">
                <a:solidFill>
                  <a:srgbClr val="FF2121"/>
                </a:solidFill>
                <a:sym typeface="Wingdings 2" pitchFamily="18" charset="2"/>
              </a:rPr>
              <a:t></a:t>
            </a:r>
          </a:p>
        </p:txBody>
      </p:sp>
      <p:sp>
        <p:nvSpPr>
          <p:cNvPr id="20" name="Text Box 27"/>
          <p:cNvSpPr txBox="1">
            <a:spLocks noChangeArrowheads="1"/>
          </p:cNvSpPr>
          <p:nvPr/>
        </p:nvSpPr>
        <p:spPr bwMode="auto">
          <a:xfrm>
            <a:off x="5533026" y="3089052"/>
            <a:ext cx="22860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spcBef>
                <a:spcPct val="50000"/>
              </a:spcBef>
            </a:pPr>
            <a:r>
              <a:rPr lang="en-US" altLang="en-US" sz="1500" b="1" dirty="0">
                <a:solidFill>
                  <a:srgbClr val="FF2121"/>
                </a:solidFill>
                <a:sym typeface="Wingdings 2" pitchFamily="18" charset="2"/>
              </a:rPr>
              <a:t>?</a:t>
            </a:r>
          </a:p>
        </p:txBody>
      </p:sp>
      <p:sp>
        <p:nvSpPr>
          <p:cNvPr id="21" name="Text Box 25"/>
          <p:cNvSpPr txBox="1">
            <a:spLocks noChangeArrowheads="1"/>
          </p:cNvSpPr>
          <p:nvPr/>
        </p:nvSpPr>
        <p:spPr bwMode="auto">
          <a:xfrm>
            <a:off x="5761626" y="3773385"/>
            <a:ext cx="2286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spcBef>
                <a:spcPct val="50000"/>
              </a:spcBef>
            </a:pPr>
            <a:r>
              <a:rPr lang="en-US" altLang="en-US" sz="2100" b="1" dirty="0">
                <a:solidFill>
                  <a:srgbClr val="FF2121"/>
                </a:solidFill>
                <a:sym typeface="Wingdings 2" pitchFamily="18" charset="2"/>
              </a:rPr>
              <a:t></a:t>
            </a:r>
          </a:p>
        </p:txBody>
      </p:sp>
      <p:sp>
        <p:nvSpPr>
          <p:cNvPr id="22" name="Text Box 31"/>
          <p:cNvSpPr txBox="1">
            <a:spLocks noChangeArrowheads="1"/>
          </p:cNvSpPr>
          <p:nvPr/>
        </p:nvSpPr>
        <p:spPr bwMode="auto">
          <a:xfrm>
            <a:off x="6563579" y="2784887"/>
            <a:ext cx="2286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spcBef>
                <a:spcPct val="50000"/>
              </a:spcBef>
            </a:pPr>
            <a:r>
              <a:rPr lang="en-US" altLang="en-US" sz="2100" b="1" dirty="0">
                <a:solidFill>
                  <a:srgbClr val="FF2121"/>
                </a:solidFill>
                <a:sym typeface="Wingdings 2" pitchFamily="18" charset="2"/>
              </a:rPr>
              <a:t></a:t>
            </a:r>
          </a:p>
        </p:txBody>
      </p:sp>
    </p:spTree>
    <p:extLst>
      <p:ext uri="{BB962C8B-B14F-4D97-AF65-F5344CB8AC3E}">
        <p14:creationId xmlns:p14="http://schemas.microsoft.com/office/powerpoint/2010/main" val="12578669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4782709" y="961792"/>
            <a:ext cx="2969247" cy="363283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152400" y="145550"/>
            <a:ext cx="8229600" cy="857250"/>
          </a:xfrm>
        </p:spPr>
        <p:txBody>
          <a:bodyPr>
            <a:normAutofit/>
          </a:bodyPr>
          <a:lstStyle/>
          <a:p>
            <a:r>
              <a:rPr lang="et-EE" b="0" dirty="0">
                <a:latin typeface="Calibri" panose="020F0502020204030204" pitchFamily="34" charset="0"/>
                <a:cs typeface="Calibri" panose="020F0502020204030204" pitchFamily="34" charset="0"/>
              </a:rPr>
              <a:t>Sinu motivatsiooni- ja stressiallikad</a:t>
            </a:r>
            <a:endParaRPr lang="en-US" b="0" dirty="0">
              <a:latin typeface="Calibri" panose="020F0502020204030204" pitchFamily="34" charset="0"/>
              <a:cs typeface="Calibri" panose="020F0502020204030204" pitchFamily="34" charset="0"/>
            </a:endParaRPr>
          </a:p>
        </p:txBody>
      </p:sp>
      <p:sp>
        <p:nvSpPr>
          <p:cNvPr id="3" name="Text Placeholder 2"/>
          <p:cNvSpPr>
            <a:spLocks noGrp="1"/>
          </p:cNvSpPr>
          <p:nvPr>
            <p:ph type="body" idx="1"/>
          </p:nvPr>
        </p:nvSpPr>
        <p:spPr>
          <a:xfrm>
            <a:off x="1485900" y="1151335"/>
            <a:ext cx="3030141" cy="479822"/>
          </a:xfrm>
        </p:spPr>
        <p:txBody>
          <a:bodyPr>
            <a:normAutofit/>
          </a:bodyPr>
          <a:lstStyle/>
          <a:p>
            <a:pPr algn="l"/>
            <a:r>
              <a:rPr lang="et-EE" sz="1650" dirty="0">
                <a:solidFill>
                  <a:schemeClr val="tx1"/>
                </a:solidFill>
                <a:latin typeface="Calibri" panose="020F0502020204030204" pitchFamily="34" charset="0"/>
                <a:cs typeface="Calibri" panose="020F0502020204030204" pitchFamily="34" charset="0"/>
              </a:rPr>
              <a:t>Lk</a:t>
            </a:r>
            <a:r>
              <a:rPr lang="en-US" sz="1650" dirty="0">
                <a:solidFill>
                  <a:schemeClr val="tx1"/>
                </a:solidFill>
                <a:latin typeface="Calibri" panose="020F0502020204030204" pitchFamily="34" charset="0"/>
                <a:cs typeface="Calibri" panose="020F0502020204030204" pitchFamily="34" charset="0"/>
              </a:rPr>
              <a:t> 6</a:t>
            </a:r>
          </a:p>
        </p:txBody>
      </p:sp>
      <p:sp>
        <p:nvSpPr>
          <p:cNvPr id="6" name="Content Placeholder 5"/>
          <p:cNvSpPr>
            <a:spLocks noGrp="1"/>
          </p:cNvSpPr>
          <p:nvPr>
            <p:ph sz="half" idx="2"/>
          </p:nvPr>
        </p:nvSpPr>
        <p:spPr/>
        <p:txBody>
          <a:bodyPr>
            <a:normAutofit/>
          </a:bodyPr>
          <a:lstStyle/>
          <a:p>
            <a:r>
              <a:rPr lang="et-EE" sz="2100" dirty="0">
                <a:solidFill>
                  <a:schemeClr val="tx1"/>
                </a:solidFill>
                <a:latin typeface="Calibri" panose="020F0502020204030204" pitchFamily="34" charset="0"/>
                <a:cs typeface="Calibri" panose="020F0502020204030204" pitchFamily="34" charset="0"/>
              </a:rPr>
              <a:t>Loe ja analüüsi</a:t>
            </a:r>
            <a:endParaRPr lang="en-US" sz="2100" dirty="0">
              <a:solidFill>
                <a:schemeClr val="tx1"/>
              </a:solidFill>
              <a:latin typeface="Calibri" panose="020F0502020204030204" pitchFamily="34" charset="0"/>
              <a:cs typeface="Calibri" panose="020F0502020204030204" pitchFamily="34" charset="0"/>
            </a:endParaRPr>
          </a:p>
          <a:p>
            <a:pPr lvl="1">
              <a:buFont typeface="Wingdings" panose="05000000000000000000" pitchFamily="2" charset="2"/>
              <a:buChar char="ü"/>
            </a:pPr>
            <a:r>
              <a:rPr lang="en-US" sz="1800" dirty="0">
                <a:solidFill>
                  <a:schemeClr val="tx1"/>
                </a:solidFill>
                <a:latin typeface="Calibri" panose="020F0502020204030204" pitchFamily="34" charset="0"/>
                <a:cs typeface="Calibri" panose="020F0502020204030204" pitchFamily="34" charset="0"/>
                <a:sym typeface="Wingdings" panose="05000000000000000000" pitchFamily="2" charset="2"/>
              </a:rPr>
              <a:t>= </a:t>
            </a:r>
            <a:r>
              <a:rPr lang="et-EE" sz="1800" dirty="0">
                <a:solidFill>
                  <a:schemeClr val="tx1"/>
                </a:solidFill>
                <a:latin typeface="Calibri" panose="020F0502020204030204" pitchFamily="34" charset="0"/>
                <a:cs typeface="Calibri" panose="020F0502020204030204" pitchFamily="34" charset="0"/>
                <a:sym typeface="Wingdings" panose="05000000000000000000" pitchFamily="2" charset="2"/>
              </a:rPr>
              <a:t>sinu moodi</a:t>
            </a:r>
            <a:endParaRPr lang="en-US" sz="1800" dirty="0">
              <a:solidFill>
                <a:schemeClr val="tx1"/>
              </a:solidFill>
              <a:latin typeface="Calibri" panose="020F0502020204030204" pitchFamily="34" charset="0"/>
              <a:cs typeface="Calibri" panose="020F0502020204030204" pitchFamily="34" charset="0"/>
              <a:sym typeface="Wingdings" panose="05000000000000000000" pitchFamily="2" charset="2"/>
            </a:endParaRPr>
          </a:p>
          <a:p>
            <a:pPr marL="342900" lvl="1" indent="0">
              <a:buNone/>
              <a:tabLst>
                <a:tab pos="559594" algn="l"/>
              </a:tabLst>
            </a:pPr>
            <a:r>
              <a:rPr lang="en-US" sz="1800" dirty="0">
                <a:solidFill>
                  <a:schemeClr val="tx1"/>
                </a:solidFill>
                <a:latin typeface="Calibri" panose="020F0502020204030204" pitchFamily="34" charset="0"/>
                <a:cs typeface="Calibri" panose="020F0502020204030204" pitchFamily="34" charset="0"/>
                <a:sym typeface="Wingdings" panose="05000000000000000000" pitchFamily="2" charset="2"/>
              </a:rPr>
              <a:t>X = </a:t>
            </a:r>
            <a:r>
              <a:rPr lang="et-EE" sz="1800" dirty="0">
                <a:solidFill>
                  <a:schemeClr val="tx1"/>
                </a:solidFill>
                <a:latin typeface="Calibri" panose="020F0502020204030204" pitchFamily="34" charset="0"/>
                <a:cs typeface="Calibri" panose="020F0502020204030204" pitchFamily="34" charset="0"/>
                <a:sym typeface="Wingdings" panose="05000000000000000000" pitchFamily="2" charset="2"/>
              </a:rPr>
              <a:t>ei ole sinu moodi</a:t>
            </a:r>
            <a:endParaRPr lang="en-US" sz="1800" dirty="0">
              <a:solidFill>
                <a:schemeClr val="tx1"/>
              </a:solidFill>
              <a:latin typeface="Calibri" panose="020F0502020204030204" pitchFamily="34" charset="0"/>
              <a:cs typeface="Calibri" panose="020F0502020204030204" pitchFamily="34" charset="0"/>
              <a:sym typeface="Wingdings" panose="05000000000000000000" pitchFamily="2" charset="2"/>
            </a:endParaRPr>
          </a:p>
          <a:p>
            <a:pPr marL="342900" lvl="1" indent="0">
              <a:buNone/>
              <a:tabLst>
                <a:tab pos="559594" algn="l"/>
              </a:tabLst>
            </a:pPr>
            <a:r>
              <a:rPr lang="en-US" sz="1800" dirty="0">
                <a:solidFill>
                  <a:schemeClr val="tx1"/>
                </a:solidFill>
                <a:latin typeface="Calibri" panose="020F0502020204030204" pitchFamily="34" charset="0"/>
                <a:cs typeface="Calibri" panose="020F0502020204030204" pitchFamily="34" charset="0"/>
                <a:sym typeface="Wingdings" panose="05000000000000000000" pitchFamily="2" charset="2"/>
              </a:rPr>
              <a:t>?	= </a:t>
            </a:r>
            <a:r>
              <a:rPr lang="et-EE" sz="1800" dirty="0">
                <a:solidFill>
                  <a:schemeClr val="tx1"/>
                </a:solidFill>
                <a:latin typeface="Calibri" panose="020F0502020204030204" pitchFamily="34" charset="0"/>
                <a:cs typeface="Calibri" panose="020F0502020204030204" pitchFamily="34" charset="0"/>
                <a:sym typeface="Wingdings" panose="05000000000000000000" pitchFamily="2" charset="2"/>
              </a:rPr>
              <a:t>ei ole kindel</a:t>
            </a:r>
            <a:endParaRPr lang="en-US" sz="1800" dirty="0">
              <a:solidFill>
                <a:schemeClr val="tx1"/>
              </a:solidFill>
              <a:latin typeface="Calibri" panose="020F0502020204030204" pitchFamily="34" charset="0"/>
              <a:cs typeface="Calibri" panose="020F0502020204030204" pitchFamily="34" charset="0"/>
              <a:sym typeface="Wingdings" panose="05000000000000000000" pitchFamily="2" charset="2"/>
            </a:endParaRPr>
          </a:p>
          <a:p>
            <a:pPr marL="300038">
              <a:tabLst>
                <a:tab pos="559594" algn="l"/>
              </a:tabLst>
            </a:pPr>
            <a:r>
              <a:rPr lang="et-EE" sz="2100" dirty="0">
                <a:solidFill>
                  <a:schemeClr val="tx1"/>
                </a:solidFill>
                <a:latin typeface="Calibri" panose="020F0502020204030204" pitchFamily="34" charset="0"/>
                <a:cs typeface="Calibri" panose="020F0502020204030204" pitchFamily="34" charset="0"/>
                <a:sym typeface="Wingdings" panose="05000000000000000000" pitchFamily="2" charset="2"/>
              </a:rPr>
              <a:t>Jooni </a:t>
            </a:r>
            <a:r>
              <a:rPr lang="et-EE" sz="2100" b="1" dirty="0">
                <a:solidFill>
                  <a:schemeClr val="tx1"/>
                </a:solidFill>
                <a:latin typeface="Calibri" panose="020F0502020204030204" pitchFamily="34" charset="0"/>
                <a:cs typeface="Calibri" panose="020F0502020204030204" pitchFamily="34" charset="0"/>
                <a:sym typeface="Wingdings" panose="05000000000000000000" pitchFamily="2" charset="2"/>
              </a:rPr>
              <a:t>igas kategoorias </a:t>
            </a:r>
            <a:r>
              <a:rPr lang="et-EE" sz="2100" dirty="0">
                <a:latin typeface="Calibri" panose="020F0502020204030204" pitchFamily="34" charset="0"/>
                <a:cs typeface="Calibri" panose="020F0502020204030204" pitchFamily="34" charset="0"/>
                <a:sym typeface="Wingdings" panose="05000000000000000000" pitchFamily="2" charset="2"/>
              </a:rPr>
              <a:t>alla sind kõige paremini kirjeldav väide</a:t>
            </a:r>
            <a:endParaRPr lang="en-US" sz="2100" dirty="0">
              <a:solidFill>
                <a:schemeClr val="tx1"/>
              </a:solidFill>
              <a:latin typeface="Calibri" panose="020F0502020204030204" pitchFamily="34" charset="0"/>
              <a:cs typeface="Calibri" panose="020F0502020204030204" pitchFamily="34" charset="0"/>
              <a:sym typeface="Wingdings" panose="05000000000000000000" pitchFamily="2" charset="2"/>
            </a:endParaRPr>
          </a:p>
          <a:p>
            <a:pPr marL="342900" lvl="1" indent="0">
              <a:buNone/>
              <a:tabLst>
                <a:tab pos="559594" algn="l"/>
              </a:tabLst>
            </a:pPr>
            <a:endParaRPr lang="en-US" dirty="0">
              <a:solidFill>
                <a:schemeClr val="tx1"/>
              </a:solidFill>
              <a:latin typeface="Calibri" panose="020F0502020204030204" pitchFamily="34" charset="0"/>
              <a:cs typeface="Calibri" panose="020F0502020204030204" pitchFamily="34" charset="0"/>
              <a:sym typeface="Wingdings" panose="05000000000000000000" pitchFamily="2" charset="2"/>
            </a:endParaRPr>
          </a:p>
        </p:txBody>
      </p:sp>
      <p:sp>
        <p:nvSpPr>
          <p:cNvPr id="12" name="Text Box 30"/>
          <p:cNvSpPr txBox="1">
            <a:spLocks noChangeArrowheads="1"/>
          </p:cNvSpPr>
          <p:nvPr/>
        </p:nvSpPr>
        <p:spPr bwMode="auto">
          <a:xfrm>
            <a:off x="5415711" y="3481131"/>
            <a:ext cx="2286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spcBef>
                <a:spcPct val="50000"/>
              </a:spcBef>
            </a:pPr>
            <a:r>
              <a:rPr lang="en-US" altLang="en-US" sz="2100" b="1" dirty="0">
                <a:solidFill>
                  <a:srgbClr val="FF2121"/>
                </a:solidFill>
                <a:sym typeface="Wingdings 2" pitchFamily="18" charset="2"/>
              </a:rPr>
              <a:t>x</a:t>
            </a:r>
          </a:p>
        </p:txBody>
      </p:sp>
      <p:sp>
        <p:nvSpPr>
          <p:cNvPr id="15" name="Text Box 26"/>
          <p:cNvSpPr txBox="1">
            <a:spLocks noChangeArrowheads="1"/>
          </p:cNvSpPr>
          <p:nvPr/>
        </p:nvSpPr>
        <p:spPr bwMode="auto">
          <a:xfrm>
            <a:off x="5802069" y="3627933"/>
            <a:ext cx="2286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spcBef>
                <a:spcPct val="50000"/>
              </a:spcBef>
            </a:pPr>
            <a:r>
              <a:rPr lang="en-US" altLang="en-US" sz="2100" b="1" dirty="0">
                <a:solidFill>
                  <a:srgbClr val="FF2121"/>
                </a:solidFill>
                <a:sym typeface="Wingdings 2" pitchFamily="18" charset="2"/>
              </a:rPr>
              <a:t></a:t>
            </a:r>
          </a:p>
        </p:txBody>
      </p:sp>
      <p:sp>
        <p:nvSpPr>
          <p:cNvPr id="18" name="Text Box 23"/>
          <p:cNvSpPr txBox="1">
            <a:spLocks noChangeArrowheads="1"/>
          </p:cNvSpPr>
          <p:nvPr/>
        </p:nvSpPr>
        <p:spPr bwMode="auto">
          <a:xfrm>
            <a:off x="5475903" y="2000873"/>
            <a:ext cx="2286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spcBef>
                <a:spcPct val="50000"/>
              </a:spcBef>
            </a:pPr>
            <a:r>
              <a:rPr lang="en-US" altLang="en-US" sz="2100" b="1" dirty="0">
                <a:solidFill>
                  <a:srgbClr val="FF2121"/>
                </a:solidFill>
                <a:sym typeface="Wingdings 2" pitchFamily="18" charset="2"/>
              </a:rPr>
              <a:t></a:t>
            </a:r>
          </a:p>
        </p:txBody>
      </p:sp>
      <p:sp>
        <p:nvSpPr>
          <p:cNvPr id="19" name="Text Box 22"/>
          <p:cNvSpPr txBox="1">
            <a:spLocks noChangeArrowheads="1"/>
          </p:cNvSpPr>
          <p:nvPr/>
        </p:nvSpPr>
        <p:spPr bwMode="auto">
          <a:xfrm>
            <a:off x="5445424" y="3309452"/>
            <a:ext cx="2286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spcBef>
                <a:spcPct val="50000"/>
              </a:spcBef>
            </a:pPr>
            <a:r>
              <a:rPr lang="en-US" altLang="en-US" sz="2100" b="1" dirty="0">
                <a:solidFill>
                  <a:srgbClr val="FF2121"/>
                </a:solidFill>
                <a:sym typeface="Wingdings 2" pitchFamily="18" charset="2"/>
              </a:rPr>
              <a:t></a:t>
            </a:r>
          </a:p>
        </p:txBody>
      </p:sp>
      <p:sp>
        <p:nvSpPr>
          <p:cNvPr id="20" name="Text Box 27"/>
          <p:cNvSpPr txBox="1">
            <a:spLocks noChangeArrowheads="1"/>
          </p:cNvSpPr>
          <p:nvPr/>
        </p:nvSpPr>
        <p:spPr bwMode="auto">
          <a:xfrm>
            <a:off x="5438540" y="2206853"/>
            <a:ext cx="22860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spcBef>
                <a:spcPct val="50000"/>
              </a:spcBef>
            </a:pPr>
            <a:r>
              <a:rPr lang="en-US" altLang="en-US" sz="1500" b="1" dirty="0">
                <a:solidFill>
                  <a:srgbClr val="FF2121"/>
                </a:solidFill>
                <a:sym typeface="Wingdings 2" pitchFamily="18" charset="2"/>
              </a:rPr>
              <a:t>?</a:t>
            </a:r>
          </a:p>
        </p:txBody>
      </p:sp>
      <p:sp>
        <p:nvSpPr>
          <p:cNvPr id="22" name="Text Box 31"/>
          <p:cNvSpPr txBox="1">
            <a:spLocks noChangeArrowheads="1"/>
          </p:cNvSpPr>
          <p:nvPr/>
        </p:nvSpPr>
        <p:spPr bwMode="auto">
          <a:xfrm>
            <a:off x="5474737" y="2475178"/>
            <a:ext cx="2286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spcBef>
                <a:spcPct val="50000"/>
              </a:spcBef>
            </a:pPr>
            <a:r>
              <a:rPr lang="en-US" altLang="en-US" sz="2100" b="1" dirty="0">
                <a:solidFill>
                  <a:srgbClr val="FF2121"/>
                </a:solidFill>
                <a:sym typeface="Wingdings 2" pitchFamily="18" charset="2"/>
              </a:rPr>
              <a:t></a:t>
            </a:r>
          </a:p>
        </p:txBody>
      </p:sp>
      <p:sp>
        <p:nvSpPr>
          <p:cNvPr id="17" name="Line 3"/>
          <p:cNvSpPr>
            <a:spLocks noChangeShapeType="1"/>
          </p:cNvSpPr>
          <p:nvPr/>
        </p:nvSpPr>
        <p:spPr bwMode="auto">
          <a:xfrm>
            <a:off x="5367538" y="2480639"/>
            <a:ext cx="457097"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23" name="Line 3"/>
          <p:cNvSpPr>
            <a:spLocks noChangeShapeType="1"/>
          </p:cNvSpPr>
          <p:nvPr/>
        </p:nvSpPr>
        <p:spPr bwMode="auto">
          <a:xfrm flipV="1">
            <a:off x="5367540" y="3898050"/>
            <a:ext cx="457096" cy="3647"/>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24" name="Line 3"/>
          <p:cNvSpPr>
            <a:spLocks noChangeShapeType="1"/>
          </p:cNvSpPr>
          <p:nvPr/>
        </p:nvSpPr>
        <p:spPr bwMode="auto">
          <a:xfrm>
            <a:off x="5333573" y="3548762"/>
            <a:ext cx="457097"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Tree>
    <p:extLst>
      <p:ext uri="{BB962C8B-B14F-4D97-AF65-F5344CB8AC3E}">
        <p14:creationId xmlns:p14="http://schemas.microsoft.com/office/powerpoint/2010/main" val="36318058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743200" y="1047750"/>
            <a:ext cx="3429000" cy="34249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5178" y="139783"/>
            <a:ext cx="8686800" cy="857250"/>
          </a:xfrm>
        </p:spPr>
        <p:txBody>
          <a:bodyPr>
            <a:normAutofit fontScale="90000"/>
          </a:bodyPr>
          <a:lstStyle/>
          <a:p>
            <a:r>
              <a:rPr lang="en-US" b="0" dirty="0" err="1"/>
              <a:t>Mõista</a:t>
            </a:r>
            <a:r>
              <a:rPr lang="en-US" b="0" dirty="0"/>
              <a:t> </a:t>
            </a:r>
            <a:r>
              <a:rPr lang="en-US" b="0" dirty="0" err="1"/>
              <a:t>oma</a:t>
            </a:r>
            <a:r>
              <a:rPr lang="en-US" b="0" dirty="0"/>
              <a:t> </a:t>
            </a:r>
            <a:r>
              <a:rPr lang="en-US" b="0" dirty="0" err="1"/>
              <a:t>reaktsiooni</a:t>
            </a:r>
            <a:r>
              <a:rPr lang="en-US" b="0" dirty="0"/>
              <a:t> </a:t>
            </a:r>
            <a:r>
              <a:rPr lang="en-US" b="0" dirty="0" err="1"/>
              <a:t>teistele</a:t>
            </a:r>
            <a:r>
              <a:rPr lang="en-US" b="0" dirty="0"/>
              <a:t> </a:t>
            </a:r>
            <a:r>
              <a:rPr lang="en-US" b="0" dirty="0" err="1"/>
              <a:t>DiSC</a:t>
            </a:r>
            <a:r>
              <a:rPr lang="en-US" b="0" baseline="30000" dirty="0"/>
              <a:t>®</a:t>
            </a:r>
            <a:r>
              <a:rPr lang="et-EE" b="0" dirty="0"/>
              <a:t>-stiilidele</a:t>
            </a:r>
            <a:endParaRPr lang="en-US" b="0" baseline="30000" dirty="0">
              <a:latin typeface="Arial" panose="020B0604020202020204" pitchFamily="34" charset="0"/>
              <a:cs typeface="Arial" panose="020B0604020202020204" pitchFamily="34" charset="0"/>
            </a:endParaRPr>
          </a:p>
        </p:txBody>
      </p:sp>
      <p:sp>
        <p:nvSpPr>
          <p:cNvPr id="13" name="Text Box 6"/>
          <p:cNvSpPr txBox="1">
            <a:spLocks noChangeArrowheads="1"/>
          </p:cNvSpPr>
          <p:nvPr/>
        </p:nvSpPr>
        <p:spPr bwMode="auto">
          <a:xfrm>
            <a:off x="2907896" y="1715732"/>
            <a:ext cx="16002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altLang="en-US" sz="2100" b="1" dirty="0">
                <a:solidFill>
                  <a:srgbClr val="FFFFFF"/>
                </a:solidFill>
                <a:latin typeface="Arial" panose="020B0604020202020204" pitchFamily="34" charset="0"/>
                <a:cs typeface="Arial" panose="020B0604020202020204" pitchFamily="34" charset="0"/>
              </a:rPr>
              <a:t>D</a:t>
            </a:r>
            <a:r>
              <a:rPr lang="et-EE" altLang="en-US" sz="2100" b="1" dirty="0">
                <a:solidFill>
                  <a:srgbClr val="FFFFFF"/>
                </a:solidFill>
                <a:latin typeface="Arial" panose="020B0604020202020204" pitchFamily="34" charset="0"/>
                <a:cs typeface="Arial" panose="020B0604020202020204" pitchFamily="34" charset="0"/>
              </a:rPr>
              <a:t>,</a:t>
            </a:r>
            <a:r>
              <a:rPr lang="en-US" altLang="en-US" sz="2100" dirty="0">
                <a:solidFill>
                  <a:srgbClr val="FFFFFF"/>
                </a:solidFill>
                <a:latin typeface="Arial" panose="020B0604020202020204" pitchFamily="34" charset="0"/>
                <a:cs typeface="Arial" panose="020B0604020202020204" pitchFamily="34" charset="0"/>
              </a:rPr>
              <a:t>           </a:t>
            </a:r>
          </a:p>
          <a:p>
            <a:pPr algn="ctr" eaLnBrk="1" hangingPunct="1"/>
            <a:r>
              <a:rPr lang="et-EE" altLang="en-US" sz="1500" dirty="0">
                <a:solidFill>
                  <a:srgbClr val="FFFFFF"/>
                </a:solidFill>
                <a:latin typeface="Arial" panose="020B0604020202020204" pitchFamily="34" charset="0"/>
                <a:cs typeface="Arial" panose="020B0604020202020204" pitchFamily="34" charset="0"/>
              </a:rPr>
              <a:t>mine </a:t>
            </a:r>
            <a:r>
              <a:rPr lang="et-EE" altLang="en-US" sz="1500" b="1" i="1" dirty="0">
                <a:solidFill>
                  <a:srgbClr val="FFFFFF"/>
                </a:solidFill>
                <a:latin typeface="Arial" panose="020B0604020202020204" pitchFamily="34" charset="0"/>
                <a:cs typeface="Arial" panose="020B0604020202020204" pitchFamily="34" charset="0"/>
              </a:rPr>
              <a:t>lk</a:t>
            </a:r>
            <a:r>
              <a:rPr lang="en-US" altLang="en-US" sz="1500" b="1" i="1" dirty="0">
                <a:solidFill>
                  <a:srgbClr val="FFFFFF"/>
                </a:solidFill>
                <a:latin typeface="Arial" panose="020B0604020202020204" pitchFamily="34" charset="0"/>
                <a:cs typeface="Arial" panose="020B0604020202020204" pitchFamily="34" charset="0"/>
              </a:rPr>
              <a:t> 8</a:t>
            </a:r>
            <a:r>
              <a:rPr lang="en-US" altLang="en-US" sz="2100" dirty="0">
                <a:solidFill>
                  <a:srgbClr val="FFFFFF"/>
                </a:solidFill>
                <a:latin typeface="Arial" panose="020B0604020202020204" pitchFamily="34" charset="0"/>
                <a:cs typeface="Arial" panose="020B0604020202020204" pitchFamily="34" charset="0"/>
              </a:rPr>
              <a:t> </a:t>
            </a:r>
          </a:p>
        </p:txBody>
      </p:sp>
      <p:sp>
        <p:nvSpPr>
          <p:cNvPr id="14" name="Text Box 8"/>
          <p:cNvSpPr txBox="1">
            <a:spLocks noChangeArrowheads="1"/>
          </p:cNvSpPr>
          <p:nvPr/>
        </p:nvSpPr>
        <p:spPr bwMode="auto">
          <a:xfrm>
            <a:off x="4230806" y="1687345"/>
            <a:ext cx="1714500" cy="761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altLang="en-US" sz="2250" b="1" dirty="0" err="1">
                <a:solidFill>
                  <a:srgbClr val="FFFFFF"/>
                </a:solidFill>
                <a:latin typeface="Arial" panose="020B0604020202020204" pitchFamily="34" charset="0"/>
                <a:cs typeface="Arial" panose="020B0604020202020204" pitchFamily="34" charset="0"/>
              </a:rPr>
              <a:t>i</a:t>
            </a:r>
            <a:r>
              <a:rPr lang="et-EE" altLang="en-US" sz="2250" b="1" dirty="0">
                <a:solidFill>
                  <a:srgbClr val="FFFFFF"/>
                </a:solidFill>
                <a:latin typeface="Arial" panose="020B0604020202020204" pitchFamily="34" charset="0"/>
                <a:cs typeface="Arial" panose="020B0604020202020204" pitchFamily="34" charset="0"/>
              </a:rPr>
              <a:t>,</a:t>
            </a:r>
            <a:r>
              <a:rPr lang="en-US" altLang="en-US" sz="2100" dirty="0">
                <a:solidFill>
                  <a:srgbClr val="FFFFFF"/>
                </a:solidFill>
                <a:latin typeface="Arial" panose="020B0604020202020204" pitchFamily="34" charset="0"/>
                <a:cs typeface="Arial" panose="020B0604020202020204" pitchFamily="34" charset="0"/>
              </a:rPr>
              <a:t>          </a:t>
            </a:r>
          </a:p>
          <a:p>
            <a:pPr algn="ctr" eaLnBrk="1" hangingPunct="1"/>
            <a:r>
              <a:rPr lang="et-EE" altLang="en-US" sz="1500" dirty="0">
                <a:solidFill>
                  <a:srgbClr val="FFFFFF"/>
                </a:solidFill>
                <a:latin typeface="Arial" panose="020B0604020202020204" pitchFamily="34" charset="0"/>
                <a:cs typeface="Arial" panose="020B0604020202020204" pitchFamily="34" charset="0"/>
              </a:rPr>
              <a:t>mine </a:t>
            </a:r>
            <a:r>
              <a:rPr lang="et-EE" altLang="en-US" sz="1500" b="1" i="1" dirty="0">
                <a:solidFill>
                  <a:srgbClr val="FFFFFF"/>
                </a:solidFill>
                <a:latin typeface="Arial" panose="020B0604020202020204" pitchFamily="34" charset="0"/>
                <a:cs typeface="Arial" panose="020B0604020202020204" pitchFamily="34" charset="0"/>
              </a:rPr>
              <a:t>lk</a:t>
            </a:r>
            <a:r>
              <a:rPr lang="en-US" altLang="en-US" sz="1500" b="1" i="1" dirty="0">
                <a:solidFill>
                  <a:srgbClr val="FFFFFF"/>
                </a:solidFill>
                <a:latin typeface="Arial" panose="020B0604020202020204" pitchFamily="34" charset="0"/>
                <a:cs typeface="Arial" panose="020B0604020202020204" pitchFamily="34" charset="0"/>
              </a:rPr>
              <a:t> 9</a:t>
            </a:r>
            <a:r>
              <a:rPr lang="en-US" altLang="en-US" sz="2100" dirty="0">
                <a:solidFill>
                  <a:srgbClr val="FFFFFF"/>
                </a:solidFill>
                <a:latin typeface="Arial" panose="020B0604020202020204" pitchFamily="34" charset="0"/>
                <a:cs typeface="Arial" panose="020B0604020202020204" pitchFamily="34" charset="0"/>
              </a:rPr>
              <a:t> </a:t>
            </a:r>
          </a:p>
        </p:txBody>
      </p:sp>
      <p:sp>
        <p:nvSpPr>
          <p:cNvPr id="20" name="Text Box 9"/>
          <p:cNvSpPr txBox="1">
            <a:spLocks noChangeArrowheads="1"/>
          </p:cNvSpPr>
          <p:nvPr/>
        </p:nvSpPr>
        <p:spPr bwMode="auto">
          <a:xfrm>
            <a:off x="2907896" y="2982866"/>
            <a:ext cx="16002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altLang="en-US" sz="2100" b="1" dirty="0">
                <a:solidFill>
                  <a:srgbClr val="FFFFFF"/>
                </a:solidFill>
                <a:latin typeface="Arial" panose="020B0604020202020204" pitchFamily="34" charset="0"/>
                <a:cs typeface="Arial" panose="020B0604020202020204" pitchFamily="34" charset="0"/>
              </a:rPr>
              <a:t>C</a:t>
            </a:r>
            <a:r>
              <a:rPr lang="et-EE" altLang="en-US" sz="2100" b="1" dirty="0">
                <a:solidFill>
                  <a:srgbClr val="FFFFFF"/>
                </a:solidFill>
                <a:latin typeface="Arial" panose="020B0604020202020204" pitchFamily="34" charset="0"/>
                <a:cs typeface="Arial" panose="020B0604020202020204" pitchFamily="34" charset="0"/>
              </a:rPr>
              <a:t>,</a:t>
            </a:r>
            <a:r>
              <a:rPr lang="en-US" altLang="en-US" sz="2100" dirty="0">
                <a:solidFill>
                  <a:srgbClr val="FFFFFF"/>
                </a:solidFill>
                <a:latin typeface="Arial" panose="020B0604020202020204" pitchFamily="34" charset="0"/>
                <a:cs typeface="Arial" panose="020B0604020202020204" pitchFamily="34" charset="0"/>
              </a:rPr>
              <a:t>           </a:t>
            </a:r>
          </a:p>
          <a:p>
            <a:pPr algn="ctr" eaLnBrk="1" hangingPunct="1"/>
            <a:r>
              <a:rPr lang="et-EE" altLang="en-US" sz="1500" dirty="0">
                <a:solidFill>
                  <a:srgbClr val="FFFFFF"/>
                </a:solidFill>
                <a:latin typeface="Arial" panose="020B0604020202020204" pitchFamily="34" charset="0"/>
                <a:cs typeface="Arial" panose="020B0604020202020204" pitchFamily="34" charset="0"/>
              </a:rPr>
              <a:t>mine </a:t>
            </a:r>
            <a:r>
              <a:rPr lang="et-EE" altLang="en-US" sz="1500" b="1" i="1" dirty="0">
                <a:solidFill>
                  <a:srgbClr val="FFFFFF"/>
                </a:solidFill>
                <a:latin typeface="Arial" panose="020B0604020202020204" pitchFamily="34" charset="0"/>
                <a:cs typeface="Arial" panose="020B0604020202020204" pitchFamily="34" charset="0"/>
              </a:rPr>
              <a:t>lk</a:t>
            </a:r>
            <a:r>
              <a:rPr lang="en-US" altLang="en-US" sz="1500" b="1" i="1" dirty="0">
                <a:solidFill>
                  <a:srgbClr val="FFFFFF"/>
                </a:solidFill>
                <a:latin typeface="Arial" panose="020B0604020202020204" pitchFamily="34" charset="0"/>
                <a:cs typeface="Arial" panose="020B0604020202020204" pitchFamily="34" charset="0"/>
              </a:rPr>
              <a:t> 11</a:t>
            </a:r>
            <a:r>
              <a:rPr lang="en-US" altLang="en-US" sz="2100" dirty="0">
                <a:solidFill>
                  <a:srgbClr val="FFFFFF"/>
                </a:solidFill>
                <a:latin typeface="Arial" panose="020B0604020202020204" pitchFamily="34" charset="0"/>
                <a:cs typeface="Arial" panose="020B0604020202020204" pitchFamily="34" charset="0"/>
              </a:rPr>
              <a:t> </a:t>
            </a:r>
          </a:p>
        </p:txBody>
      </p:sp>
      <p:sp>
        <p:nvSpPr>
          <p:cNvPr id="21" name="Text Box 10"/>
          <p:cNvSpPr txBox="1">
            <a:spLocks noChangeArrowheads="1"/>
          </p:cNvSpPr>
          <p:nvPr/>
        </p:nvSpPr>
        <p:spPr bwMode="auto">
          <a:xfrm>
            <a:off x="4230806" y="2966920"/>
            <a:ext cx="177165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altLang="en-US" sz="2100" b="1" dirty="0">
                <a:solidFill>
                  <a:srgbClr val="FFFFFF"/>
                </a:solidFill>
                <a:latin typeface="Arial" panose="020B0604020202020204" pitchFamily="34" charset="0"/>
                <a:cs typeface="Arial" panose="020B0604020202020204" pitchFamily="34" charset="0"/>
              </a:rPr>
              <a:t>S</a:t>
            </a:r>
            <a:r>
              <a:rPr lang="et-EE" altLang="en-US" sz="2100" b="1" dirty="0">
                <a:solidFill>
                  <a:srgbClr val="FFFFFF"/>
                </a:solidFill>
                <a:latin typeface="Arial" panose="020B0604020202020204" pitchFamily="34" charset="0"/>
                <a:cs typeface="Arial" panose="020B0604020202020204" pitchFamily="34" charset="0"/>
              </a:rPr>
              <a:t>,</a:t>
            </a:r>
            <a:r>
              <a:rPr lang="en-US" altLang="en-US" sz="2100" dirty="0">
                <a:solidFill>
                  <a:srgbClr val="FFFFFF"/>
                </a:solidFill>
                <a:latin typeface="Arial" panose="020B0604020202020204" pitchFamily="34" charset="0"/>
                <a:cs typeface="Arial" panose="020B0604020202020204" pitchFamily="34" charset="0"/>
              </a:rPr>
              <a:t>           </a:t>
            </a:r>
          </a:p>
          <a:p>
            <a:pPr algn="ctr" eaLnBrk="1" hangingPunct="1"/>
            <a:r>
              <a:rPr lang="et-EE" altLang="en-US" sz="1500" dirty="0">
                <a:solidFill>
                  <a:srgbClr val="FFFFFF"/>
                </a:solidFill>
                <a:latin typeface="Arial" panose="020B0604020202020204" pitchFamily="34" charset="0"/>
                <a:cs typeface="Arial" panose="020B0604020202020204" pitchFamily="34" charset="0"/>
              </a:rPr>
              <a:t>mine </a:t>
            </a:r>
            <a:r>
              <a:rPr lang="et-EE" altLang="en-US" sz="1500" b="1" i="1" dirty="0">
                <a:solidFill>
                  <a:srgbClr val="FFFFFF"/>
                </a:solidFill>
                <a:latin typeface="Arial" panose="020B0604020202020204" pitchFamily="34" charset="0"/>
                <a:cs typeface="Arial" panose="020B0604020202020204" pitchFamily="34" charset="0"/>
              </a:rPr>
              <a:t>lk</a:t>
            </a:r>
            <a:r>
              <a:rPr lang="en-US" altLang="en-US" sz="1500" b="1" i="1" dirty="0">
                <a:solidFill>
                  <a:srgbClr val="FFFFFF"/>
                </a:solidFill>
                <a:latin typeface="Arial" panose="020B0604020202020204" pitchFamily="34" charset="0"/>
                <a:cs typeface="Arial" panose="020B0604020202020204" pitchFamily="34" charset="0"/>
              </a:rPr>
              <a:t> 10</a:t>
            </a:r>
            <a:r>
              <a:rPr lang="en-US" altLang="en-US" sz="2100" dirty="0">
                <a:solidFill>
                  <a:srgbClr val="FFFFFF"/>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106537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D56F1A-3C4C-FE4C-8CE5-EE3A2B168614}"/>
              </a:ext>
            </a:extLst>
          </p:cNvPr>
          <p:cNvPicPr>
            <a:picLocks noChangeAspect="1"/>
          </p:cNvPicPr>
          <p:nvPr/>
        </p:nvPicPr>
        <p:blipFill>
          <a:blip r:embed="rId3"/>
          <a:stretch>
            <a:fillRect/>
          </a:stretch>
        </p:blipFill>
        <p:spPr>
          <a:xfrm>
            <a:off x="-10821" y="-66114"/>
            <a:ext cx="9144000" cy="6096000"/>
          </a:xfrm>
          <a:prstGeom prst="rect">
            <a:avLst/>
          </a:prstGeom>
          <a:effectLst>
            <a:outerShdw blurRad="50800" dist="50800" dir="5400000" algn="ctr" rotWithShape="0">
              <a:srgbClr val="000000"/>
            </a:outerShdw>
          </a:effectLst>
        </p:spPr>
      </p:pic>
      <p:sp>
        <p:nvSpPr>
          <p:cNvPr id="2" name="Title 1"/>
          <p:cNvSpPr>
            <a:spLocks noGrp="1"/>
          </p:cNvSpPr>
          <p:nvPr>
            <p:ph type="title"/>
          </p:nvPr>
        </p:nvSpPr>
        <p:spPr>
          <a:xfrm>
            <a:off x="561616" y="304957"/>
            <a:ext cx="4696184" cy="954833"/>
          </a:xfrm>
        </p:spPr>
        <p:txBody>
          <a:bodyPr>
            <a:noAutofit/>
          </a:bodyPr>
          <a:lstStyle/>
          <a:p>
            <a:r>
              <a:rPr lang="et-EE" dirty="0" smtClean="0">
                <a:solidFill>
                  <a:schemeClr val="bg1"/>
                </a:solidFill>
              </a:rPr>
              <a:t>Koolituse eesmärk</a:t>
            </a:r>
            <a:endParaRPr lang="da-DK" dirty="0">
              <a:solidFill>
                <a:schemeClr val="bg1"/>
              </a:solidFill>
            </a:endParaRPr>
          </a:p>
        </p:txBody>
      </p:sp>
      <p:sp>
        <p:nvSpPr>
          <p:cNvPr id="6" name="Content Placeholder 2"/>
          <p:cNvSpPr txBox="1">
            <a:spLocks/>
          </p:cNvSpPr>
          <p:nvPr/>
        </p:nvSpPr>
        <p:spPr>
          <a:xfrm>
            <a:off x="1193800" y="1438275"/>
            <a:ext cx="6756400" cy="2838450"/>
          </a:xfrm>
          <a:prstGeom prst="rect">
            <a:avLst/>
          </a:prstGeom>
          <a:solidFill>
            <a:schemeClr val="accent2">
              <a:alpha val="65000"/>
            </a:schemeClr>
          </a:solidFill>
          <a:effectLst>
            <a:outerShdw blurRad="50800" dist="50800" sx="81000" sy="81000" algn="ctr" rotWithShape="0">
              <a:srgbClr val="000000">
                <a:alpha val="20000"/>
              </a:srgbClr>
            </a:outerShdw>
            <a:reflection stA="0" endPos="65000" dist="50800" dir="5400000" sy="-100000" algn="bl" rotWithShape="0"/>
          </a:effectLst>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20000"/>
              </a:lnSpc>
              <a:buNone/>
            </a:pPr>
            <a:r>
              <a:rPr lang="et-EE" dirty="0" smtClean="0"/>
              <a:t>Aidata </a:t>
            </a:r>
            <a:r>
              <a:rPr lang="et-EE" dirty="0"/>
              <a:t>meeskonnal </a:t>
            </a:r>
            <a:r>
              <a:rPr lang="et-EE" dirty="0" smtClean="0"/>
              <a:t>omandada baasteadmised </a:t>
            </a:r>
            <a:r>
              <a:rPr lang="et-EE" dirty="0" err="1" smtClean="0"/>
              <a:t>DiSC</a:t>
            </a:r>
            <a:r>
              <a:rPr lang="et-EE" dirty="0" smtClean="0"/>
              <a:t> mudelist ja profiilidest ning selle rakendusvõimalustest, et mõista paremini enda ja teiste käitumist ja nii saavutada paremaid tööalaseid tulemusi.</a:t>
            </a:r>
            <a:endParaRPr lang="da-DK" sz="1800" dirty="0">
              <a:cs typeface="Calibri"/>
            </a:endParaRPr>
          </a:p>
        </p:txBody>
      </p:sp>
    </p:spTree>
    <p:extLst>
      <p:ext uri="{BB962C8B-B14F-4D97-AF65-F5344CB8AC3E}">
        <p14:creationId xmlns:p14="http://schemas.microsoft.com/office/powerpoint/2010/main" val="134991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81083"/>
            <a:ext cx="8229600" cy="857250"/>
          </a:xfrm>
        </p:spPr>
        <p:txBody>
          <a:bodyPr>
            <a:normAutofit/>
          </a:bodyPr>
          <a:lstStyle/>
          <a:p>
            <a:r>
              <a:rPr lang="en-US" sz="3600" b="0" dirty="0" err="1"/>
              <a:t>Tõhusam</a:t>
            </a:r>
            <a:r>
              <a:rPr lang="en-US" sz="3600" b="0" dirty="0"/>
              <a:t> </a:t>
            </a:r>
            <a:r>
              <a:rPr lang="en-US" sz="3600" b="0" dirty="0" err="1"/>
              <a:t>koostöö</a:t>
            </a:r>
            <a:r>
              <a:rPr lang="en-US" sz="3600" b="0" dirty="0"/>
              <a:t> </a:t>
            </a:r>
            <a:r>
              <a:rPr lang="en-US" sz="3600" b="0" dirty="0" err="1"/>
              <a:t>teiste</a:t>
            </a:r>
            <a:r>
              <a:rPr lang="en-US" sz="3600" b="0" dirty="0"/>
              <a:t> </a:t>
            </a:r>
            <a:r>
              <a:rPr lang="en-US" sz="3600" b="0" dirty="0" err="1"/>
              <a:t>DiSC</a:t>
            </a:r>
            <a:r>
              <a:rPr lang="en-US" sz="3600" b="0" baseline="30000" dirty="0"/>
              <a:t>®</a:t>
            </a:r>
            <a:r>
              <a:rPr lang="et-EE" sz="3600" b="0" dirty="0"/>
              <a:t>-stiilidega</a:t>
            </a:r>
            <a:endParaRPr lang="en-US" sz="3600" b="0" baseline="30000" dirty="0">
              <a:latin typeface="Arial" panose="020B0604020202020204" pitchFamily="34" charset="0"/>
              <a:cs typeface="Arial" panose="020B0604020202020204" pitchFamily="34" charset="0"/>
            </a:endParaRP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857500" y="1200150"/>
            <a:ext cx="3429000" cy="3424918"/>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6"/>
          <p:cNvSpPr txBox="1">
            <a:spLocks noChangeArrowheads="1"/>
          </p:cNvSpPr>
          <p:nvPr/>
        </p:nvSpPr>
        <p:spPr bwMode="auto">
          <a:xfrm>
            <a:off x="3022199" y="1766037"/>
            <a:ext cx="16002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altLang="en-US" sz="2100" b="1" dirty="0">
                <a:solidFill>
                  <a:srgbClr val="FFFFFF"/>
                </a:solidFill>
                <a:latin typeface="+mn-lt"/>
              </a:rPr>
              <a:t>D</a:t>
            </a:r>
            <a:r>
              <a:rPr lang="et-EE" altLang="en-US" sz="2100" dirty="0">
                <a:solidFill>
                  <a:srgbClr val="FFFFFF"/>
                </a:solidFill>
                <a:latin typeface="+mn-lt"/>
              </a:rPr>
              <a:t>,</a:t>
            </a:r>
            <a:r>
              <a:rPr lang="en-US" altLang="en-US" sz="2100" dirty="0">
                <a:solidFill>
                  <a:srgbClr val="FFFFFF"/>
                </a:solidFill>
                <a:latin typeface="+mn-lt"/>
              </a:rPr>
              <a:t>          </a:t>
            </a:r>
          </a:p>
          <a:p>
            <a:pPr algn="ctr" eaLnBrk="1" hangingPunct="1"/>
            <a:r>
              <a:rPr lang="et-EE" altLang="en-US" sz="1500" dirty="0">
                <a:solidFill>
                  <a:srgbClr val="FFFFFF"/>
                </a:solidFill>
                <a:latin typeface="+mn-lt"/>
              </a:rPr>
              <a:t>mine </a:t>
            </a:r>
            <a:r>
              <a:rPr lang="et-EE" altLang="en-US" sz="1500" b="1" i="1" dirty="0">
                <a:solidFill>
                  <a:srgbClr val="FFFFFF"/>
                </a:solidFill>
                <a:latin typeface="+mn-lt"/>
              </a:rPr>
              <a:t>lk</a:t>
            </a:r>
            <a:r>
              <a:rPr lang="en-US" altLang="en-US" sz="1500" b="1" i="1" dirty="0">
                <a:solidFill>
                  <a:srgbClr val="FFFFFF"/>
                </a:solidFill>
                <a:latin typeface="+mn-lt"/>
              </a:rPr>
              <a:t> 12</a:t>
            </a:r>
            <a:r>
              <a:rPr lang="en-US" altLang="en-US" sz="2100" dirty="0">
                <a:solidFill>
                  <a:srgbClr val="FFFFFF"/>
                </a:solidFill>
                <a:latin typeface="+mn-lt"/>
              </a:rPr>
              <a:t> </a:t>
            </a:r>
          </a:p>
        </p:txBody>
      </p:sp>
      <p:sp>
        <p:nvSpPr>
          <p:cNvPr id="18" name="Text Box 8"/>
          <p:cNvSpPr txBox="1">
            <a:spLocks noChangeArrowheads="1"/>
          </p:cNvSpPr>
          <p:nvPr/>
        </p:nvSpPr>
        <p:spPr bwMode="auto">
          <a:xfrm>
            <a:off x="4432828" y="1754495"/>
            <a:ext cx="1714500" cy="761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altLang="en-US" sz="2250" b="1" dirty="0" err="1">
                <a:solidFill>
                  <a:srgbClr val="FFFFFF"/>
                </a:solidFill>
                <a:latin typeface="+mn-lt"/>
              </a:rPr>
              <a:t>i</a:t>
            </a:r>
            <a:r>
              <a:rPr lang="et-EE" altLang="en-US" sz="2100" dirty="0">
                <a:solidFill>
                  <a:srgbClr val="FFFFFF"/>
                </a:solidFill>
                <a:latin typeface="+mn-lt"/>
              </a:rPr>
              <a:t>,</a:t>
            </a:r>
            <a:r>
              <a:rPr lang="en-US" altLang="en-US" sz="2100" dirty="0">
                <a:solidFill>
                  <a:srgbClr val="FFFFFF"/>
                </a:solidFill>
                <a:latin typeface="+mn-lt"/>
              </a:rPr>
              <a:t>         </a:t>
            </a:r>
          </a:p>
          <a:p>
            <a:pPr algn="ctr" eaLnBrk="1" hangingPunct="1"/>
            <a:r>
              <a:rPr lang="et-EE" altLang="en-US" sz="1500" dirty="0">
                <a:solidFill>
                  <a:srgbClr val="FFFFFF"/>
                </a:solidFill>
              </a:rPr>
              <a:t>mine </a:t>
            </a:r>
            <a:r>
              <a:rPr lang="et-EE" altLang="en-US" sz="1500" b="1" i="1" dirty="0">
                <a:solidFill>
                  <a:srgbClr val="FFFFFF"/>
                </a:solidFill>
              </a:rPr>
              <a:t>lk</a:t>
            </a:r>
            <a:r>
              <a:rPr lang="en-US" altLang="en-US" sz="1500" b="1" i="1" dirty="0">
                <a:solidFill>
                  <a:srgbClr val="FFFFFF"/>
                </a:solidFill>
              </a:rPr>
              <a:t> </a:t>
            </a:r>
            <a:r>
              <a:rPr lang="en-US" altLang="en-US" sz="1500" b="1" i="1" dirty="0">
                <a:solidFill>
                  <a:srgbClr val="FFFFFF"/>
                </a:solidFill>
                <a:latin typeface="+mn-lt"/>
              </a:rPr>
              <a:t>13</a:t>
            </a:r>
            <a:r>
              <a:rPr lang="en-US" altLang="en-US" sz="2100" dirty="0">
                <a:solidFill>
                  <a:srgbClr val="FFFFFF"/>
                </a:solidFill>
                <a:latin typeface="+mn-lt"/>
              </a:rPr>
              <a:t> </a:t>
            </a:r>
          </a:p>
        </p:txBody>
      </p:sp>
      <p:sp>
        <p:nvSpPr>
          <p:cNvPr id="19" name="Text Box 9"/>
          <p:cNvSpPr txBox="1">
            <a:spLocks noChangeArrowheads="1"/>
          </p:cNvSpPr>
          <p:nvPr/>
        </p:nvSpPr>
        <p:spPr bwMode="auto">
          <a:xfrm>
            <a:off x="3022199" y="3102321"/>
            <a:ext cx="16002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altLang="en-US" sz="2100" b="1" dirty="0">
                <a:solidFill>
                  <a:srgbClr val="FFFFFF"/>
                </a:solidFill>
                <a:latin typeface="+mn-lt"/>
              </a:rPr>
              <a:t>C</a:t>
            </a:r>
            <a:r>
              <a:rPr lang="et-EE" altLang="en-US" sz="2100" b="1" dirty="0">
                <a:solidFill>
                  <a:srgbClr val="FFFFFF"/>
                </a:solidFill>
                <a:latin typeface="+mn-lt"/>
              </a:rPr>
              <a:t>,</a:t>
            </a:r>
            <a:r>
              <a:rPr lang="en-US" altLang="en-US" sz="2100" dirty="0">
                <a:solidFill>
                  <a:srgbClr val="FFFFFF"/>
                </a:solidFill>
                <a:latin typeface="+mn-lt"/>
              </a:rPr>
              <a:t>           </a:t>
            </a:r>
          </a:p>
          <a:p>
            <a:pPr algn="ctr" eaLnBrk="1" hangingPunct="1"/>
            <a:r>
              <a:rPr lang="et-EE" altLang="en-US" sz="1500" dirty="0">
                <a:solidFill>
                  <a:srgbClr val="FFFFFF"/>
                </a:solidFill>
              </a:rPr>
              <a:t>mine </a:t>
            </a:r>
            <a:r>
              <a:rPr lang="et-EE" altLang="en-US" sz="1500" b="1" i="1" dirty="0">
                <a:solidFill>
                  <a:srgbClr val="FFFFFF"/>
                </a:solidFill>
              </a:rPr>
              <a:t>lk</a:t>
            </a:r>
            <a:r>
              <a:rPr lang="en-US" altLang="en-US" sz="1500" b="1" i="1" dirty="0">
                <a:solidFill>
                  <a:srgbClr val="FFFFFF"/>
                </a:solidFill>
              </a:rPr>
              <a:t> </a:t>
            </a:r>
            <a:r>
              <a:rPr lang="en-US" altLang="en-US" sz="1500" b="1" i="1" dirty="0">
                <a:solidFill>
                  <a:srgbClr val="FFFFFF"/>
                </a:solidFill>
                <a:latin typeface="+mn-lt"/>
              </a:rPr>
              <a:t>15 </a:t>
            </a:r>
            <a:r>
              <a:rPr lang="en-US" altLang="en-US" sz="2100" dirty="0">
                <a:solidFill>
                  <a:srgbClr val="FFFFFF"/>
                </a:solidFill>
                <a:latin typeface="+mn-lt"/>
              </a:rPr>
              <a:t> </a:t>
            </a:r>
          </a:p>
        </p:txBody>
      </p:sp>
      <p:sp>
        <p:nvSpPr>
          <p:cNvPr id="20" name="Text Box 10"/>
          <p:cNvSpPr txBox="1">
            <a:spLocks noChangeArrowheads="1"/>
          </p:cNvSpPr>
          <p:nvPr/>
        </p:nvSpPr>
        <p:spPr bwMode="auto">
          <a:xfrm>
            <a:off x="4432828" y="3056903"/>
            <a:ext cx="177165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altLang="en-US" sz="2100" b="1" dirty="0">
                <a:solidFill>
                  <a:srgbClr val="FFFFFF"/>
                </a:solidFill>
                <a:latin typeface="+mn-lt"/>
              </a:rPr>
              <a:t>S</a:t>
            </a:r>
            <a:r>
              <a:rPr lang="et-EE" altLang="en-US" sz="2100" b="1" dirty="0">
                <a:solidFill>
                  <a:srgbClr val="FFFFFF"/>
                </a:solidFill>
                <a:latin typeface="+mn-lt"/>
              </a:rPr>
              <a:t>,</a:t>
            </a:r>
            <a:r>
              <a:rPr lang="en-US" altLang="en-US" sz="2100" dirty="0">
                <a:solidFill>
                  <a:srgbClr val="FFFFFF"/>
                </a:solidFill>
                <a:latin typeface="+mn-lt"/>
              </a:rPr>
              <a:t>           </a:t>
            </a:r>
          </a:p>
          <a:p>
            <a:pPr algn="ctr" eaLnBrk="1" hangingPunct="1"/>
            <a:r>
              <a:rPr lang="et-EE" altLang="en-US" sz="1500" dirty="0">
                <a:solidFill>
                  <a:srgbClr val="FFFFFF"/>
                </a:solidFill>
              </a:rPr>
              <a:t>mine </a:t>
            </a:r>
            <a:r>
              <a:rPr lang="et-EE" altLang="en-US" sz="1500" b="1" i="1" dirty="0">
                <a:solidFill>
                  <a:srgbClr val="FFFFFF"/>
                </a:solidFill>
              </a:rPr>
              <a:t>lk</a:t>
            </a:r>
            <a:r>
              <a:rPr lang="en-US" altLang="en-US" sz="1500" b="1" i="1" dirty="0">
                <a:solidFill>
                  <a:srgbClr val="FFFFFF"/>
                </a:solidFill>
              </a:rPr>
              <a:t> </a:t>
            </a:r>
            <a:r>
              <a:rPr lang="en-US" altLang="en-US" sz="1500" b="1" i="1" dirty="0">
                <a:solidFill>
                  <a:srgbClr val="FFFFFF"/>
                </a:solidFill>
                <a:latin typeface="+mn-lt"/>
              </a:rPr>
              <a:t>14</a:t>
            </a:r>
            <a:r>
              <a:rPr lang="en-US" altLang="en-US" sz="2100" dirty="0">
                <a:solidFill>
                  <a:srgbClr val="FFFFFF"/>
                </a:solidFill>
                <a:latin typeface="+mn-lt"/>
              </a:rPr>
              <a:t> </a:t>
            </a:r>
          </a:p>
        </p:txBody>
      </p:sp>
    </p:spTree>
    <p:extLst>
      <p:ext uri="{BB962C8B-B14F-4D97-AF65-F5344CB8AC3E}">
        <p14:creationId xmlns:p14="http://schemas.microsoft.com/office/powerpoint/2010/main" val="34514597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4090"/>
            <a:ext cx="8229600" cy="857250"/>
          </a:xfrm>
        </p:spPr>
        <p:txBody>
          <a:bodyPr>
            <a:normAutofit/>
          </a:bodyPr>
          <a:lstStyle/>
          <a:p>
            <a:r>
              <a:rPr lang="et-EE" sz="3600" b="0" dirty="0"/>
              <a:t>Harjutus: näidisprofiil 1</a:t>
            </a:r>
            <a:endParaRPr lang="en-US" sz="3600" b="0" baseline="30000" dirty="0">
              <a:latin typeface="Arial" panose="020B0604020202020204" pitchFamily="34" charset="0"/>
              <a:cs typeface="Arial" panose="020B0604020202020204" pitchFamily="34" charset="0"/>
            </a:endParaRPr>
          </a:p>
        </p:txBody>
      </p:sp>
      <p:pic>
        <p:nvPicPr>
          <p:cNvPr id="4" name="Picture 3" descr="A screenshot of a cell phone&#10;&#10;Description automatically generated">
            <a:extLst>
              <a:ext uri="{FF2B5EF4-FFF2-40B4-BE49-F238E27FC236}">
                <a16:creationId xmlns:a16="http://schemas.microsoft.com/office/drawing/2014/main" id="{89FE2ACA-7001-9843-80CE-2A37333E18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8374" y="1200150"/>
            <a:ext cx="6075626" cy="309245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2EE93-E76B-174D-AF5E-9A425DDD38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4" y="1581150"/>
            <a:ext cx="2705100" cy="2222500"/>
          </a:xfrm>
          <a:prstGeom prst="rect">
            <a:avLst/>
          </a:prstGeom>
        </p:spPr>
      </p:pic>
    </p:spTree>
    <p:extLst>
      <p:ext uri="{BB962C8B-B14F-4D97-AF65-F5344CB8AC3E}">
        <p14:creationId xmlns:p14="http://schemas.microsoft.com/office/powerpoint/2010/main" val="21943864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4090"/>
            <a:ext cx="8229600" cy="857250"/>
          </a:xfrm>
        </p:spPr>
        <p:txBody>
          <a:bodyPr>
            <a:normAutofit/>
          </a:bodyPr>
          <a:lstStyle/>
          <a:p>
            <a:r>
              <a:rPr lang="et-EE" sz="3600" b="0" dirty="0"/>
              <a:t>Harjutus: näidisprofiil 2</a:t>
            </a:r>
            <a:endParaRPr lang="en-US" sz="3600" b="0" baseline="30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9FE2ACA-7001-9843-80CE-2A37333E18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94465" y="1200150"/>
            <a:ext cx="5823444" cy="3092450"/>
          </a:xfrm>
          <a:prstGeom prst="rect">
            <a:avLst/>
          </a:prstGeom>
        </p:spPr>
      </p:pic>
      <p:pic>
        <p:nvPicPr>
          <p:cNvPr id="6" name="Picture 5">
            <a:extLst>
              <a:ext uri="{FF2B5EF4-FFF2-40B4-BE49-F238E27FC236}">
                <a16:creationId xmlns:a16="http://schemas.microsoft.com/office/drawing/2014/main" id="{C3E2EE93-E76B-174D-AF5E-9A425DDD38F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3274" y="1656031"/>
            <a:ext cx="2705100" cy="2072738"/>
          </a:xfrm>
          <a:prstGeom prst="rect">
            <a:avLst/>
          </a:prstGeom>
        </p:spPr>
      </p:pic>
    </p:spTree>
    <p:extLst>
      <p:ext uri="{BB962C8B-B14F-4D97-AF65-F5344CB8AC3E}">
        <p14:creationId xmlns:p14="http://schemas.microsoft.com/office/powerpoint/2010/main" val="31149980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4090"/>
            <a:ext cx="8229600" cy="857250"/>
          </a:xfrm>
        </p:spPr>
        <p:txBody>
          <a:bodyPr>
            <a:normAutofit/>
          </a:bodyPr>
          <a:lstStyle/>
          <a:p>
            <a:r>
              <a:rPr lang="et-EE" sz="3600" b="0" dirty="0"/>
              <a:t>Harjutus: näidisprofiil 3</a:t>
            </a:r>
            <a:endParaRPr lang="en-US" sz="3600" b="0" baseline="30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9FE2ACA-7001-9843-80CE-2A37333E18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68374" y="1208583"/>
            <a:ext cx="6075626" cy="3075583"/>
          </a:xfrm>
          <a:prstGeom prst="rect">
            <a:avLst/>
          </a:prstGeom>
        </p:spPr>
      </p:pic>
      <p:pic>
        <p:nvPicPr>
          <p:cNvPr id="6" name="Picture 5">
            <a:extLst>
              <a:ext uri="{FF2B5EF4-FFF2-40B4-BE49-F238E27FC236}">
                <a16:creationId xmlns:a16="http://schemas.microsoft.com/office/drawing/2014/main" id="{C3E2EE93-E76B-174D-AF5E-9A425DDD38F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3274" y="1641048"/>
            <a:ext cx="2705100" cy="2102703"/>
          </a:xfrm>
          <a:prstGeom prst="rect">
            <a:avLst/>
          </a:prstGeom>
        </p:spPr>
      </p:pic>
    </p:spTree>
    <p:extLst>
      <p:ext uri="{BB962C8B-B14F-4D97-AF65-F5344CB8AC3E}">
        <p14:creationId xmlns:p14="http://schemas.microsoft.com/office/powerpoint/2010/main" val="17951010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Z:\Graphic Materials and Photos\1. INSCAPE GRAPHICS + LOGOS\2. Everything DiSC\Everything DiSC\Everything DiSC Workplac#69.png">
            <a:extLst>
              <a:ext uri="{FF2B5EF4-FFF2-40B4-BE49-F238E27FC236}">
                <a16:creationId xmlns:a16="http://schemas.microsoft.com/office/drawing/2014/main" id="{AF651723-4F9D-3646-BADB-198D0DB41F1A}"/>
              </a:ext>
            </a:extLst>
          </p:cNvPr>
          <p:cNvPicPr>
            <a:picLocks noChangeAspect="1" noChangeArrowheads="1"/>
          </p:cNvPicPr>
          <p:nvPr/>
        </p:nvPicPr>
        <p:blipFill rotWithShape="1">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4032" t="5821" r="4032" b="5821"/>
          <a:stretch/>
        </p:blipFill>
        <p:spPr bwMode="auto">
          <a:xfrm>
            <a:off x="5542157" y="1047749"/>
            <a:ext cx="3200400" cy="3090459"/>
          </a:xfrm>
          <a:prstGeom prst="ellipse">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A462719-1B43-0D42-A1C2-3AC770F32313}"/>
              </a:ext>
            </a:extLst>
          </p:cNvPr>
          <p:cNvSpPr txBox="1">
            <a:spLocks/>
          </p:cNvSpPr>
          <p:nvPr/>
        </p:nvSpPr>
        <p:spPr>
          <a:xfrm>
            <a:off x="304800" y="1428750"/>
            <a:ext cx="4800600" cy="2590800"/>
          </a:xfrm>
          <a:prstGeom prst="rect">
            <a:avLst/>
          </a:prstGeom>
        </p:spPr>
        <p:txBody>
          <a:bodyPr vert="horz" lIns="68580" tIns="34290" rIns="68580" bIns="34290" rtlCol="0" anchor="ctr">
            <a:noAutofit/>
          </a:bodyPr>
          <a:lstStyle>
            <a:lvl1pPr algn="ctr" defTabSz="609585" rtl="0" eaLnBrk="1" latinLnBrk="0" hangingPunct="1">
              <a:spcBef>
                <a:spcPct val="0"/>
              </a:spcBef>
              <a:buNone/>
              <a:defRPr sz="5400" b="1" i="0" kern="1200" spc="-50" baseline="0">
                <a:solidFill>
                  <a:srgbClr val="0A93D3"/>
                </a:solidFill>
                <a:latin typeface="+mj-lt"/>
                <a:ea typeface="Muli" charset="0"/>
                <a:cs typeface="Muli" charset="0"/>
              </a:defRPr>
            </a:lvl1pPr>
          </a:lstStyle>
          <a:p>
            <a:r>
              <a:rPr lang="et-EE" sz="3600" b="0" dirty="0">
                <a:solidFill>
                  <a:schemeClr val="bg1"/>
                </a:solidFill>
              </a:rPr>
              <a:t>Personaalne areng kasutades</a:t>
            </a:r>
            <a:r>
              <a:rPr lang="da-DK" sz="3600" b="0" dirty="0">
                <a:solidFill>
                  <a:schemeClr val="bg1"/>
                </a:solidFill>
              </a:rPr>
              <a:t> </a:t>
            </a:r>
            <a:r>
              <a:rPr lang="da-DK" sz="3600" b="0" dirty="0" err="1">
                <a:solidFill>
                  <a:schemeClr val="bg1"/>
                </a:solidFill>
              </a:rPr>
              <a:t>DiSC</a:t>
            </a:r>
            <a:r>
              <a:rPr lang="da-DK" sz="3600" b="0" baseline="30000" dirty="0">
                <a:solidFill>
                  <a:schemeClr val="bg1"/>
                </a:solidFill>
              </a:rPr>
              <a:t>®</a:t>
            </a:r>
            <a:r>
              <a:rPr lang="et-EE" sz="3600" b="0" dirty="0">
                <a:solidFill>
                  <a:schemeClr val="bg1"/>
                </a:solidFill>
              </a:rPr>
              <a:t>i</a:t>
            </a:r>
            <a:endParaRPr lang="da-DK" altLang="et-EE" sz="3600" b="0" baseline="30000" dirty="0">
              <a:solidFill>
                <a:schemeClr val="bg1"/>
              </a:solidFill>
            </a:endParaRPr>
          </a:p>
        </p:txBody>
      </p:sp>
    </p:spTree>
    <p:extLst>
      <p:ext uri="{BB962C8B-B14F-4D97-AF65-F5344CB8AC3E}">
        <p14:creationId xmlns:p14="http://schemas.microsoft.com/office/powerpoint/2010/main" val="809155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16925"/>
            <a:ext cx="8153400" cy="626277"/>
          </a:xfrm>
          <a:prstGeom prst="rect">
            <a:avLst/>
          </a:prstGeom>
          <a:noFill/>
        </p:spPr>
        <p:txBody>
          <a:bodyPr wrap="square" lIns="71579" tIns="35790" rIns="71579" bIns="35790">
            <a:spAutoFit/>
          </a:bodyPr>
          <a:lstStyle/>
          <a:p>
            <a:pPr>
              <a:defRPr/>
            </a:pPr>
            <a:r>
              <a:rPr lang="et-EE" sz="3600" dirty="0">
                <a:solidFill>
                  <a:schemeClr val="tx2"/>
                </a:solidFill>
                <a:latin typeface="+mj-lt"/>
              </a:rPr>
              <a:t>Personaalne areng kasutades </a:t>
            </a:r>
            <a:r>
              <a:rPr lang="et-EE" sz="3600" dirty="0" err="1">
                <a:solidFill>
                  <a:schemeClr val="tx2"/>
                </a:solidFill>
                <a:latin typeface="+mj-lt"/>
              </a:rPr>
              <a:t>DiSCi</a:t>
            </a:r>
            <a:endParaRPr lang="et-EE" sz="3600" dirty="0">
              <a:solidFill>
                <a:schemeClr val="tx2"/>
              </a:solidFill>
              <a:latin typeface="+mj-lt"/>
            </a:endParaRPr>
          </a:p>
        </p:txBody>
      </p:sp>
      <p:sp>
        <p:nvSpPr>
          <p:cNvPr id="5" name="TextBox 4"/>
          <p:cNvSpPr txBox="1"/>
          <p:nvPr/>
        </p:nvSpPr>
        <p:spPr>
          <a:xfrm>
            <a:off x="4759535" y="1594831"/>
            <a:ext cx="1528785" cy="461665"/>
          </a:xfrm>
          <a:prstGeom prst="rect">
            <a:avLst/>
          </a:prstGeom>
          <a:noFill/>
        </p:spPr>
        <p:txBody>
          <a:bodyPr wrap="square" lIns="0" tIns="0" rIns="0" bIns="0" rtlCol="0">
            <a:spAutoFit/>
          </a:bodyPr>
          <a:lstStyle/>
          <a:p>
            <a:pPr algn="ctr">
              <a:spcBef>
                <a:spcPts val="507"/>
              </a:spcBef>
            </a:pPr>
            <a:r>
              <a:rPr lang="et-EE" sz="1500" b="1" dirty="0">
                <a:solidFill>
                  <a:schemeClr val="tx2">
                    <a:lumMod val="65000"/>
                    <a:lumOff val="35000"/>
                  </a:schemeClr>
                </a:solidFill>
                <a:cs typeface="Arial" pitchFamily="34" charset="0"/>
              </a:rPr>
              <a:t>Mõista iseend ja teisi</a:t>
            </a:r>
          </a:p>
        </p:txBody>
      </p:sp>
      <p:sp>
        <p:nvSpPr>
          <p:cNvPr id="6" name="TextBox 5"/>
          <p:cNvSpPr txBox="1"/>
          <p:nvPr/>
        </p:nvSpPr>
        <p:spPr>
          <a:xfrm>
            <a:off x="1880008" y="3409950"/>
            <a:ext cx="2060536" cy="461665"/>
          </a:xfrm>
          <a:prstGeom prst="rect">
            <a:avLst/>
          </a:prstGeom>
          <a:noFill/>
        </p:spPr>
        <p:txBody>
          <a:bodyPr wrap="square" lIns="0" tIns="0" rIns="0" bIns="0" rtlCol="0">
            <a:spAutoFit/>
          </a:bodyPr>
          <a:lstStyle/>
          <a:p>
            <a:pPr lvl="0" algn="ctr" fontAlgn="base">
              <a:spcBef>
                <a:spcPct val="0"/>
              </a:spcBef>
              <a:spcAft>
                <a:spcPct val="0"/>
              </a:spcAft>
            </a:pPr>
            <a:r>
              <a:rPr lang="et-EE" sz="1500" b="1" dirty="0">
                <a:solidFill>
                  <a:schemeClr val="tx2">
                    <a:lumMod val="65000"/>
                    <a:lumOff val="35000"/>
                  </a:schemeClr>
                </a:solidFill>
                <a:cs typeface="Arial" pitchFamily="34" charset="0"/>
              </a:rPr>
              <a:t>Muuda ja kohanda oma käitumist olukorrale</a:t>
            </a:r>
            <a:endParaRPr lang="da-DK" sz="1500" b="1" dirty="0">
              <a:solidFill>
                <a:schemeClr val="tx2">
                  <a:lumMod val="65000"/>
                  <a:lumOff val="35000"/>
                </a:schemeClr>
              </a:solidFill>
              <a:cs typeface="Arial" pitchFamily="34" charset="0"/>
            </a:endParaRPr>
          </a:p>
        </p:txBody>
      </p:sp>
      <p:sp>
        <p:nvSpPr>
          <p:cNvPr id="7" name="TextBox 6"/>
          <p:cNvSpPr txBox="1"/>
          <p:nvPr/>
        </p:nvSpPr>
        <p:spPr>
          <a:xfrm>
            <a:off x="4693066" y="3624284"/>
            <a:ext cx="1595254" cy="692497"/>
          </a:xfrm>
          <a:prstGeom prst="rect">
            <a:avLst/>
          </a:prstGeom>
          <a:noFill/>
        </p:spPr>
        <p:txBody>
          <a:bodyPr wrap="square" lIns="0" tIns="0" rIns="0" bIns="0" rtlCol="0">
            <a:spAutoFit/>
          </a:bodyPr>
          <a:lstStyle/>
          <a:p>
            <a:pPr lvl="0" algn="ctr" fontAlgn="base">
              <a:spcBef>
                <a:spcPct val="0"/>
              </a:spcBef>
              <a:spcAft>
                <a:spcPct val="0"/>
              </a:spcAft>
            </a:pPr>
            <a:r>
              <a:rPr lang="et-EE" sz="1500" b="1" dirty="0">
                <a:solidFill>
                  <a:schemeClr val="tx2">
                    <a:lumMod val="65000"/>
                    <a:lumOff val="35000"/>
                  </a:schemeClr>
                </a:solidFill>
                <a:cs typeface="Arial" pitchFamily="34" charset="0"/>
              </a:rPr>
              <a:t>Laienda oma käitumis-repertuaari</a:t>
            </a:r>
            <a:endParaRPr lang="da-DK" sz="1500" b="1" dirty="0">
              <a:solidFill>
                <a:schemeClr val="tx2">
                  <a:lumMod val="65000"/>
                  <a:lumOff val="35000"/>
                </a:schemeClr>
              </a:solidFill>
              <a:cs typeface="Arial" pitchFamily="34" charset="0"/>
            </a:endParaRPr>
          </a:p>
        </p:txBody>
      </p:sp>
      <p:sp>
        <p:nvSpPr>
          <p:cNvPr id="8" name="Curved Down Arrow 7"/>
          <p:cNvSpPr/>
          <p:nvPr/>
        </p:nvSpPr>
        <p:spPr>
          <a:xfrm>
            <a:off x="3109685" y="1268539"/>
            <a:ext cx="1798723" cy="326292"/>
          </a:xfrm>
          <a:prstGeom prst="curvedDownArrow">
            <a:avLst/>
          </a:prstGeom>
          <a:solidFill>
            <a:srgbClr val="0093D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1579" tIns="35790" rIns="71579" bIns="35790" rtlCol="0" anchor="ctr"/>
          <a:lstStyle/>
          <a:p>
            <a:pPr algn="ctr"/>
            <a:endParaRPr lang="et-EE" sz="1500" dirty="0" err="1">
              <a:solidFill>
                <a:schemeClr val="accent5"/>
              </a:solidFill>
            </a:endParaRPr>
          </a:p>
        </p:txBody>
      </p:sp>
      <p:sp>
        <p:nvSpPr>
          <p:cNvPr id="9" name="Curved Left Arrow 8"/>
          <p:cNvSpPr/>
          <p:nvPr/>
        </p:nvSpPr>
        <p:spPr>
          <a:xfrm>
            <a:off x="5571067" y="2190750"/>
            <a:ext cx="296334" cy="1339736"/>
          </a:xfrm>
          <a:prstGeom prst="curvedLeftArrow">
            <a:avLst/>
          </a:prstGeom>
          <a:solidFill>
            <a:srgbClr val="0093D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1579" tIns="35790" rIns="71579" bIns="35790" rtlCol="0" anchor="ctr"/>
          <a:lstStyle/>
          <a:p>
            <a:pPr algn="ctr"/>
            <a:endParaRPr lang="et-EE" sz="1500" dirty="0" err="1">
              <a:solidFill>
                <a:schemeClr val="accent5"/>
              </a:solidFill>
            </a:endParaRPr>
          </a:p>
        </p:txBody>
      </p:sp>
      <p:sp>
        <p:nvSpPr>
          <p:cNvPr id="10" name="Curved Left Arrow 9"/>
          <p:cNvSpPr/>
          <p:nvPr/>
        </p:nvSpPr>
        <p:spPr>
          <a:xfrm rot="5400000">
            <a:off x="3737610" y="3392151"/>
            <a:ext cx="405867" cy="1849259"/>
          </a:xfrm>
          <a:prstGeom prst="curvedLeftArrow">
            <a:avLst/>
          </a:prstGeom>
          <a:solidFill>
            <a:srgbClr val="0093D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1579" tIns="35790" rIns="71579" bIns="35790" rtlCol="0" anchor="ctr"/>
          <a:lstStyle/>
          <a:p>
            <a:pPr algn="ctr"/>
            <a:endParaRPr lang="et-EE" sz="1500" dirty="0" err="1">
              <a:solidFill>
                <a:schemeClr val="accent5"/>
              </a:solidFill>
            </a:endParaRPr>
          </a:p>
        </p:txBody>
      </p:sp>
      <p:pic>
        <p:nvPicPr>
          <p:cNvPr id="11" name="Picture 17" descr="DiSC Classic 2011 Blue"/>
          <p:cNvPicPr>
            <a:picLocks noChangeAspect="1" noChangeArrowheads="1"/>
          </p:cNvPicPr>
          <p:nvPr/>
        </p:nvPicPr>
        <p:blipFill>
          <a:blip r:embed="rId2" cstate="print">
            <a:extLst>
              <a:ext uri="{28A0092B-C50C-407E-A947-70E740481C1C}">
                <a14:useLocalDpi xmlns:a14="http://schemas.microsoft.com/office/drawing/2010/main" val="0"/>
              </a:ext>
            </a:extLst>
          </a:blip>
          <a:srcRect r="63696"/>
          <a:stretch>
            <a:fillRect/>
          </a:stretch>
        </p:blipFill>
        <p:spPr bwMode="auto">
          <a:xfrm>
            <a:off x="2209800" y="1647472"/>
            <a:ext cx="1143000" cy="1086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953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1"/>
          <p:cNvSpPr>
            <a:spLocks noChangeArrowheads="1"/>
          </p:cNvSpPr>
          <p:nvPr/>
        </p:nvSpPr>
        <p:spPr bwMode="auto">
          <a:xfrm>
            <a:off x="3059113" y="1491854"/>
            <a:ext cx="4176712" cy="2915840"/>
          </a:xfrm>
          <a:prstGeom prst="rect">
            <a:avLst/>
          </a:prstGeom>
          <a:solidFill>
            <a:srgbClr val="D1F4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rgbClr val="00A9E0"/>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A9E0"/>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A9E0"/>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A9E0"/>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A9E0"/>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9pPr>
          </a:lstStyle>
          <a:p>
            <a:pPr eaLnBrk="1" hangingPunct="1">
              <a:spcBef>
                <a:spcPct val="0"/>
              </a:spcBef>
              <a:buFontTx/>
              <a:buNone/>
            </a:pPr>
            <a:endParaRPr lang="en-US" altLang="et-EE" sz="1800">
              <a:solidFill>
                <a:schemeClr val="tx1"/>
              </a:solidFill>
              <a:latin typeface="Gill Sans MT" pitchFamily="34" charset="0"/>
            </a:endParaRPr>
          </a:p>
        </p:txBody>
      </p:sp>
      <p:sp>
        <p:nvSpPr>
          <p:cNvPr id="47107" name="Rectangle 3"/>
          <p:cNvSpPr>
            <a:spLocks noChangeArrowheads="1"/>
          </p:cNvSpPr>
          <p:nvPr/>
        </p:nvSpPr>
        <p:spPr bwMode="auto">
          <a:xfrm>
            <a:off x="3419475" y="1869281"/>
            <a:ext cx="1447800" cy="971550"/>
          </a:xfrm>
          <a:prstGeom prst="rect">
            <a:avLst/>
          </a:prstGeom>
          <a:solidFill>
            <a:srgbClr val="BBE0E3"/>
          </a:solidFill>
          <a:ln>
            <a:noFill/>
          </a:ln>
          <a:effectLst>
            <a:prstShdw prst="shdw17" dist="17961" dir="2700000">
              <a:srgbClr val="708688"/>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rgbClr val="00A9E0"/>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A9E0"/>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A9E0"/>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A9E0"/>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A9E0"/>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9pPr>
          </a:lstStyle>
          <a:p>
            <a:pPr eaLnBrk="1" hangingPunct="1">
              <a:spcBef>
                <a:spcPct val="0"/>
              </a:spcBef>
              <a:buFontTx/>
              <a:buNone/>
            </a:pPr>
            <a:endParaRPr lang="en-US" altLang="et-EE" sz="1800">
              <a:solidFill>
                <a:schemeClr val="tx1"/>
              </a:solidFill>
              <a:latin typeface="Gill Sans MT" pitchFamily="34" charset="0"/>
            </a:endParaRPr>
          </a:p>
        </p:txBody>
      </p:sp>
      <p:sp>
        <p:nvSpPr>
          <p:cNvPr id="47108" name="Rectangle 4"/>
          <p:cNvSpPr>
            <a:spLocks noChangeArrowheads="1"/>
          </p:cNvSpPr>
          <p:nvPr/>
        </p:nvSpPr>
        <p:spPr bwMode="auto">
          <a:xfrm>
            <a:off x="3419475" y="3167063"/>
            <a:ext cx="1447800" cy="971550"/>
          </a:xfrm>
          <a:prstGeom prst="rect">
            <a:avLst/>
          </a:prstGeom>
          <a:solidFill>
            <a:srgbClr val="BBE0E3"/>
          </a:solidFill>
          <a:ln>
            <a:noFill/>
          </a:ln>
          <a:effectLst>
            <a:prstShdw prst="shdw17" dist="17961" dir="2700000">
              <a:srgbClr val="708688"/>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rgbClr val="00A9E0"/>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A9E0"/>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A9E0"/>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A9E0"/>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A9E0"/>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9pPr>
          </a:lstStyle>
          <a:p>
            <a:pPr eaLnBrk="1" hangingPunct="1">
              <a:spcBef>
                <a:spcPct val="0"/>
              </a:spcBef>
              <a:buFontTx/>
              <a:buNone/>
            </a:pPr>
            <a:endParaRPr lang="en-US" altLang="et-EE" sz="1800">
              <a:solidFill>
                <a:schemeClr val="tx1"/>
              </a:solidFill>
              <a:latin typeface="Gill Sans MT" pitchFamily="34" charset="0"/>
            </a:endParaRPr>
          </a:p>
        </p:txBody>
      </p:sp>
      <p:sp>
        <p:nvSpPr>
          <p:cNvPr id="47109" name="Rectangle 5"/>
          <p:cNvSpPr>
            <a:spLocks noChangeArrowheads="1"/>
          </p:cNvSpPr>
          <p:nvPr/>
        </p:nvSpPr>
        <p:spPr bwMode="auto">
          <a:xfrm>
            <a:off x="5357813" y="3167063"/>
            <a:ext cx="1447800" cy="971550"/>
          </a:xfrm>
          <a:prstGeom prst="rect">
            <a:avLst/>
          </a:prstGeom>
          <a:solidFill>
            <a:srgbClr val="00A9E0">
              <a:alpha val="89803"/>
            </a:srgbClr>
          </a:solidFill>
          <a:ln>
            <a:noFill/>
          </a:ln>
          <a:effectLst>
            <a:prstShdw prst="shdw17" dist="17961" dir="2700000">
              <a:srgbClr val="8F8E87"/>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rgbClr val="00A9E0"/>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A9E0"/>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A9E0"/>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A9E0"/>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A9E0"/>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9pPr>
          </a:lstStyle>
          <a:p>
            <a:pPr eaLnBrk="1" hangingPunct="1">
              <a:spcBef>
                <a:spcPct val="0"/>
              </a:spcBef>
              <a:buFontTx/>
              <a:buNone/>
            </a:pPr>
            <a:endParaRPr lang="en-US" altLang="et-EE" sz="1800">
              <a:solidFill>
                <a:schemeClr val="tx1"/>
              </a:solidFill>
              <a:latin typeface="Gill Sans MT" pitchFamily="34" charset="0"/>
            </a:endParaRPr>
          </a:p>
        </p:txBody>
      </p:sp>
      <p:sp>
        <p:nvSpPr>
          <p:cNvPr id="47110" name="Rectangle 6"/>
          <p:cNvSpPr>
            <a:spLocks noChangeArrowheads="1"/>
          </p:cNvSpPr>
          <p:nvPr/>
        </p:nvSpPr>
        <p:spPr bwMode="auto">
          <a:xfrm>
            <a:off x="5357813" y="1869281"/>
            <a:ext cx="1447800" cy="971550"/>
          </a:xfrm>
          <a:prstGeom prst="rect">
            <a:avLst/>
          </a:prstGeom>
          <a:solidFill>
            <a:srgbClr val="BBE0E3"/>
          </a:solidFill>
          <a:ln>
            <a:noFill/>
          </a:ln>
          <a:effectLst>
            <a:prstShdw prst="shdw17" dist="17961" dir="2700000">
              <a:srgbClr val="708688"/>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rgbClr val="00A9E0"/>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A9E0"/>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A9E0"/>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A9E0"/>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A9E0"/>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9pPr>
          </a:lstStyle>
          <a:p>
            <a:pPr>
              <a:spcBef>
                <a:spcPct val="0"/>
              </a:spcBef>
              <a:buFontTx/>
              <a:buNone/>
            </a:pPr>
            <a:endParaRPr lang="en-US" altLang="et-EE" sz="2400">
              <a:solidFill>
                <a:schemeClr val="accent2"/>
              </a:solidFill>
              <a:latin typeface="Gill Sans MT" pitchFamily="34" charset="0"/>
            </a:endParaRPr>
          </a:p>
        </p:txBody>
      </p:sp>
      <p:sp>
        <p:nvSpPr>
          <p:cNvPr id="47111" name="Text Box 7"/>
          <p:cNvSpPr txBox="1">
            <a:spLocks noChangeArrowheads="1"/>
          </p:cNvSpPr>
          <p:nvPr/>
        </p:nvSpPr>
        <p:spPr bwMode="auto">
          <a:xfrm>
            <a:off x="3419476" y="1905001"/>
            <a:ext cx="13493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rgbClr val="00A9E0"/>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A9E0"/>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A9E0"/>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A9E0"/>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A9E0"/>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9pPr>
          </a:lstStyle>
          <a:p>
            <a:pPr>
              <a:spcBef>
                <a:spcPct val="50000"/>
              </a:spcBef>
              <a:buNone/>
            </a:pPr>
            <a:r>
              <a:rPr lang="et-EE" sz="1800" b="1" dirty="0">
                <a:solidFill>
                  <a:srgbClr val="F8F8F8"/>
                </a:solidFill>
                <a:latin typeface="+mj-lt"/>
              </a:rPr>
              <a:t>Avalik      ala</a:t>
            </a:r>
            <a:endParaRPr lang="da-DK" sz="2400" dirty="0">
              <a:solidFill>
                <a:srgbClr val="F8F8F8"/>
              </a:solidFill>
              <a:latin typeface="+mj-lt"/>
            </a:endParaRPr>
          </a:p>
        </p:txBody>
      </p:sp>
      <p:sp>
        <p:nvSpPr>
          <p:cNvPr id="47112" name="Text Box 8"/>
          <p:cNvSpPr txBox="1">
            <a:spLocks noChangeArrowheads="1"/>
          </p:cNvSpPr>
          <p:nvPr/>
        </p:nvSpPr>
        <p:spPr bwMode="auto">
          <a:xfrm>
            <a:off x="5427664" y="1905000"/>
            <a:ext cx="13049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rgbClr val="00A9E0"/>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A9E0"/>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A9E0"/>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A9E0"/>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A9E0"/>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9pPr>
          </a:lstStyle>
          <a:p>
            <a:pPr algn="r">
              <a:spcBef>
                <a:spcPct val="50000"/>
              </a:spcBef>
              <a:buFontTx/>
              <a:buNone/>
            </a:pPr>
            <a:r>
              <a:rPr lang="et-EE" altLang="et-EE" sz="1800" b="1" dirty="0">
                <a:solidFill>
                  <a:srgbClr val="F8F8F8"/>
                </a:solidFill>
                <a:latin typeface="+mj-lt"/>
              </a:rPr>
              <a:t>   Pime     ala</a:t>
            </a:r>
            <a:endParaRPr lang="da-DK" altLang="et-EE" sz="1800" dirty="0">
              <a:solidFill>
                <a:srgbClr val="F8F8F8"/>
              </a:solidFill>
              <a:latin typeface="+mj-lt"/>
            </a:endParaRPr>
          </a:p>
        </p:txBody>
      </p:sp>
      <p:sp>
        <p:nvSpPr>
          <p:cNvPr id="47113" name="Text Box 9"/>
          <p:cNvSpPr txBox="1">
            <a:spLocks noChangeArrowheads="1"/>
          </p:cNvSpPr>
          <p:nvPr/>
        </p:nvSpPr>
        <p:spPr bwMode="auto">
          <a:xfrm>
            <a:off x="5458235" y="3492282"/>
            <a:ext cx="13112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rgbClr val="00A9E0"/>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A9E0"/>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A9E0"/>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A9E0"/>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A9E0"/>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9pPr>
          </a:lstStyle>
          <a:p>
            <a:pPr algn="r">
              <a:spcBef>
                <a:spcPct val="50000"/>
              </a:spcBef>
              <a:buFontTx/>
              <a:buNone/>
            </a:pPr>
            <a:r>
              <a:rPr lang="da-DK" altLang="et-EE" sz="1800" b="1" dirty="0">
                <a:solidFill>
                  <a:srgbClr val="F8F8F8"/>
                </a:solidFill>
                <a:latin typeface="+mj-lt"/>
              </a:rPr>
              <a:t>Tundmatu ala</a:t>
            </a:r>
            <a:endParaRPr lang="da-DK" altLang="et-EE" sz="1800" dirty="0">
              <a:solidFill>
                <a:srgbClr val="F8F8F8"/>
              </a:solidFill>
              <a:latin typeface="+mj-lt"/>
            </a:endParaRPr>
          </a:p>
        </p:txBody>
      </p:sp>
      <p:sp>
        <p:nvSpPr>
          <p:cNvPr id="47114" name="Text Box 10"/>
          <p:cNvSpPr txBox="1">
            <a:spLocks noChangeArrowheads="1"/>
          </p:cNvSpPr>
          <p:nvPr/>
        </p:nvSpPr>
        <p:spPr bwMode="auto">
          <a:xfrm>
            <a:off x="3419475" y="3473192"/>
            <a:ext cx="14493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rgbClr val="00A9E0"/>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A9E0"/>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A9E0"/>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A9E0"/>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A9E0"/>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9pPr>
          </a:lstStyle>
          <a:p>
            <a:pPr>
              <a:spcBef>
                <a:spcPct val="50000"/>
              </a:spcBef>
              <a:buFontTx/>
              <a:buNone/>
            </a:pPr>
            <a:r>
              <a:rPr lang="et-EE" altLang="et-EE" sz="1800" b="1" dirty="0">
                <a:solidFill>
                  <a:srgbClr val="F8F8F8"/>
                </a:solidFill>
                <a:latin typeface="+mj-lt"/>
              </a:rPr>
              <a:t>Varjatud ala</a:t>
            </a:r>
            <a:endParaRPr lang="da-DK" altLang="et-EE" sz="2400" dirty="0">
              <a:solidFill>
                <a:srgbClr val="F8F8F8"/>
              </a:solidFill>
              <a:latin typeface="+mj-lt"/>
            </a:endParaRPr>
          </a:p>
        </p:txBody>
      </p:sp>
      <p:sp>
        <p:nvSpPr>
          <p:cNvPr id="47115" name="Line 12"/>
          <p:cNvSpPr>
            <a:spLocks noChangeShapeType="1"/>
          </p:cNvSpPr>
          <p:nvPr/>
        </p:nvSpPr>
        <p:spPr bwMode="auto">
          <a:xfrm>
            <a:off x="5148263" y="1609725"/>
            <a:ext cx="0" cy="2636044"/>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t-EE"/>
          </a:p>
        </p:txBody>
      </p:sp>
      <p:sp>
        <p:nvSpPr>
          <p:cNvPr id="47116" name="Text Box 13"/>
          <p:cNvSpPr txBox="1">
            <a:spLocks noChangeArrowheads="1"/>
          </p:cNvSpPr>
          <p:nvPr/>
        </p:nvSpPr>
        <p:spPr bwMode="auto">
          <a:xfrm>
            <a:off x="5508626" y="888385"/>
            <a:ext cx="13684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rgbClr val="00A9E0"/>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A9E0"/>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A9E0"/>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A9E0"/>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A9E0"/>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9pPr>
          </a:lstStyle>
          <a:p>
            <a:pPr>
              <a:spcBef>
                <a:spcPct val="50000"/>
              </a:spcBef>
              <a:buNone/>
            </a:pPr>
            <a:r>
              <a:rPr lang="et-EE" sz="2000" dirty="0">
                <a:solidFill>
                  <a:srgbClr val="003C69"/>
                </a:solidFill>
                <a:latin typeface="+mn-lt"/>
              </a:rPr>
              <a:t>Endale teadmata</a:t>
            </a:r>
            <a:endParaRPr lang="da-DK" sz="2000" dirty="0">
              <a:solidFill>
                <a:srgbClr val="003C69"/>
              </a:solidFill>
              <a:latin typeface="+mn-lt"/>
            </a:endParaRPr>
          </a:p>
        </p:txBody>
      </p:sp>
      <p:sp>
        <p:nvSpPr>
          <p:cNvPr id="47117" name="Text Box 14"/>
          <p:cNvSpPr txBox="1">
            <a:spLocks noChangeArrowheads="1"/>
          </p:cNvSpPr>
          <p:nvPr/>
        </p:nvSpPr>
        <p:spPr bwMode="auto">
          <a:xfrm>
            <a:off x="3616326" y="888385"/>
            <a:ext cx="11525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rgbClr val="00A9E0"/>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A9E0"/>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A9E0"/>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A9E0"/>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A9E0"/>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9pPr>
          </a:lstStyle>
          <a:p>
            <a:pPr>
              <a:spcBef>
                <a:spcPct val="50000"/>
              </a:spcBef>
              <a:buNone/>
            </a:pPr>
            <a:r>
              <a:rPr lang="et-EE" sz="2000" dirty="0">
                <a:solidFill>
                  <a:srgbClr val="003C69"/>
                </a:solidFill>
                <a:latin typeface="+mn-lt"/>
              </a:rPr>
              <a:t>Endale teada</a:t>
            </a:r>
            <a:endParaRPr lang="da-DK" sz="2000" dirty="0">
              <a:solidFill>
                <a:srgbClr val="003C69"/>
              </a:solidFill>
              <a:latin typeface="+mn-lt"/>
            </a:endParaRPr>
          </a:p>
        </p:txBody>
      </p:sp>
      <p:sp>
        <p:nvSpPr>
          <p:cNvPr id="47118" name="Text Box 15"/>
          <p:cNvSpPr txBox="1">
            <a:spLocks noChangeArrowheads="1"/>
          </p:cNvSpPr>
          <p:nvPr/>
        </p:nvSpPr>
        <p:spPr bwMode="auto">
          <a:xfrm>
            <a:off x="1692275" y="2099073"/>
            <a:ext cx="13668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rgbClr val="00A9E0"/>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A9E0"/>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A9E0"/>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A9E0"/>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A9E0"/>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9pPr>
          </a:lstStyle>
          <a:p>
            <a:pPr>
              <a:spcBef>
                <a:spcPct val="50000"/>
              </a:spcBef>
              <a:buNone/>
            </a:pPr>
            <a:r>
              <a:rPr lang="et-EE" sz="2000" dirty="0">
                <a:solidFill>
                  <a:srgbClr val="003C69"/>
                </a:solidFill>
                <a:latin typeface="+mn-lt"/>
              </a:rPr>
              <a:t>Teistele teada</a:t>
            </a:r>
            <a:endParaRPr lang="da-DK" sz="2000" dirty="0">
              <a:solidFill>
                <a:srgbClr val="003C69"/>
              </a:solidFill>
              <a:latin typeface="+mn-lt"/>
            </a:endParaRPr>
          </a:p>
        </p:txBody>
      </p:sp>
      <p:sp>
        <p:nvSpPr>
          <p:cNvPr id="47119" name="Text Box 16"/>
          <p:cNvSpPr txBox="1">
            <a:spLocks noChangeArrowheads="1"/>
          </p:cNvSpPr>
          <p:nvPr/>
        </p:nvSpPr>
        <p:spPr bwMode="auto">
          <a:xfrm>
            <a:off x="1692275" y="3381376"/>
            <a:ext cx="13668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rgbClr val="00A9E0"/>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A9E0"/>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A9E0"/>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A9E0"/>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A9E0"/>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9pPr>
          </a:lstStyle>
          <a:p>
            <a:pPr>
              <a:spcBef>
                <a:spcPct val="50000"/>
              </a:spcBef>
              <a:buNone/>
            </a:pPr>
            <a:r>
              <a:rPr lang="et-EE" sz="2000" dirty="0">
                <a:solidFill>
                  <a:srgbClr val="003C69"/>
                </a:solidFill>
                <a:latin typeface="+mn-lt"/>
              </a:rPr>
              <a:t>Teistele teadmata</a:t>
            </a:r>
            <a:endParaRPr lang="da-DK" sz="2000" dirty="0">
              <a:solidFill>
                <a:srgbClr val="003C69"/>
              </a:solidFill>
              <a:latin typeface="+mn-lt"/>
            </a:endParaRPr>
          </a:p>
        </p:txBody>
      </p:sp>
      <p:sp>
        <p:nvSpPr>
          <p:cNvPr id="5137" name="Line 17"/>
          <p:cNvSpPr>
            <a:spLocks noChangeShapeType="1"/>
          </p:cNvSpPr>
          <p:nvPr/>
        </p:nvSpPr>
        <p:spPr bwMode="auto">
          <a:xfrm>
            <a:off x="3348039" y="3436144"/>
            <a:ext cx="2376487" cy="0"/>
          </a:xfrm>
          <a:prstGeom prst="line">
            <a:avLst/>
          </a:prstGeom>
          <a:noFill/>
          <a:ln w="57150">
            <a:solidFill>
              <a:srgbClr val="FF9933"/>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t-EE"/>
          </a:p>
        </p:txBody>
      </p:sp>
      <p:sp>
        <p:nvSpPr>
          <p:cNvPr id="5138" name="Line 18"/>
          <p:cNvSpPr>
            <a:spLocks noChangeShapeType="1"/>
          </p:cNvSpPr>
          <p:nvPr/>
        </p:nvSpPr>
        <p:spPr bwMode="auto">
          <a:xfrm flipV="1">
            <a:off x="5724525" y="1869281"/>
            <a:ext cx="0" cy="1566863"/>
          </a:xfrm>
          <a:prstGeom prst="line">
            <a:avLst/>
          </a:prstGeom>
          <a:noFill/>
          <a:ln w="57150">
            <a:solidFill>
              <a:srgbClr val="FF9933"/>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t-EE"/>
          </a:p>
        </p:txBody>
      </p:sp>
      <p:sp>
        <p:nvSpPr>
          <p:cNvPr id="5139" name="Line 23"/>
          <p:cNvSpPr>
            <a:spLocks noChangeShapeType="1"/>
          </p:cNvSpPr>
          <p:nvPr/>
        </p:nvSpPr>
        <p:spPr bwMode="auto">
          <a:xfrm>
            <a:off x="3841750" y="2571750"/>
            <a:ext cx="0" cy="738188"/>
          </a:xfrm>
          <a:prstGeom prst="line">
            <a:avLst/>
          </a:prstGeom>
          <a:noFill/>
          <a:ln w="28575">
            <a:solidFill>
              <a:srgbClr val="FF99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t-EE"/>
          </a:p>
        </p:txBody>
      </p:sp>
      <p:sp>
        <p:nvSpPr>
          <p:cNvPr id="5140" name="Line 24"/>
          <p:cNvSpPr>
            <a:spLocks noChangeShapeType="1"/>
          </p:cNvSpPr>
          <p:nvPr/>
        </p:nvSpPr>
        <p:spPr bwMode="auto">
          <a:xfrm>
            <a:off x="4356100" y="2031206"/>
            <a:ext cx="1131888" cy="0"/>
          </a:xfrm>
          <a:prstGeom prst="line">
            <a:avLst/>
          </a:prstGeom>
          <a:noFill/>
          <a:ln w="28575">
            <a:solidFill>
              <a:srgbClr val="FF99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t-EE"/>
          </a:p>
        </p:txBody>
      </p:sp>
      <p:sp>
        <p:nvSpPr>
          <p:cNvPr id="5141" name="Line 27"/>
          <p:cNvSpPr>
            <a:spLocks noChangeShapeType="1"/>
          </p:cNvSpPr>
          <p:nvPr/>
        </p:nvSpPr>
        <p:spPr bwMode="auto">
          <a:xfrm>
            <a:off x="4427539" y="2571750"/>
            <a:ext cx="763587" cy="501254"/>
          </a:xfrm>
          <a:prstGeom prst="line">
            <a:avLst/>
          </a:prstGeom>
          <a:noFill/>
          <a:ln w="28575">
            <a:solidFill>
              <a:srgbClr val="FFC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t-EE"/>
          </a:p>
        </p:txBody>
      </p:sp>
      <p:sp>
        <p:nvSpPr>
          <p:cNvPr id="47125" name="Text Box 30"/>
          <p:cNvSpPr txBox="1">
            <a:spLocks noChangeArrowheads="1"/>
          </p:cNvSpPr>
          <p:nvPr/>
        </p:nvSpPr>
        <p:spPr bwMode="auto">
          <a:xfrm>
            <a:off x="1620838" y="1083469"/>
            <a:ext cx="15113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rgbClr val="00A9E0"/>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A9E0"/>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A9E0"/>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A9E0"/>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A9E0"/>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9pPr>
          </a:lstStyle>
          <a:p>
            <a:pPr eaLnBrk="1" hangingPunct="1">
              <a:spcBef>
                <a:spcPct val="50000"/>
              </a:spcBef>
              <a:buNone/>
            </a:pPr>
            <a:r>
              <a:rPr lang="da-DK" sz="2000" b="1" dirty="0">
                <a:latin typeface="+mj-lt"/>
              </a:rPr>
              <a:t>Johari </a:t>
            </a:r>
            <a:r>
              <a:rPr lang="et-EE" sz="2000" b="1" dirty="0">
                <a:latin typeface="+mj-lt"/>
              </a:rPr>
              <a:t>Aken</a:t>
            </a:r>
            <a:endParaRPr lang="da-DK" sz="2000" b="1" dirty="0">
              <a:latin typeface="+mj-lt"/>
            </a:endParaRPr>
          </a:p>
        </p:txBody>
      </p:sp>
      <p:sp>
        <p:nvSpPr>
          <p:cNvPr id="47126" name="Rectangle 1"/>
          <p:cNvSpPr>
            <a:spLocks noChangeArrowheads="1"/>
          </p:cNvSpPr>
          <p:nvPr/>
        </p:nvSpPr>
        <p:spPr bwMode="auto">
          <a:xfrm>
            <a:off x="347349" y="133470"/>
            <a:ext cx="46169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rgbClr val="00A9E0"/>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rgbClr val="00A9E0"/>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rgbClr val="00A9E0"/>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rgbClr val="00A9E0"/>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rgbClr val="00A9E0"/>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rgbClr val="00A9E0"/>
                </a:solidFill>
                <a:latin typeface="Arial" pitchFamily="34" charset="0"/>
                <a:cs typeface="Arial" pitchFamily="34" charset="0"/>
              </a:defRPr>
            </a:lvl9pPr>
          </a:lstStyle>
          <a:p>
            <a:pPr>
              <a:buNone/>
              <a:defRPr/>
            </a:pPr>
            <a:r>
              <a:rPr lang="et-EE" sz="3600" dirty="0" err="1">
                <a:solidFill>
                  <a:schemeClr val="tx2"/>
                </a:solidFill>
                <a:latin typeface="+mn-lt"/>
              </a:rPr>
              <a:t>DiSC</a:t>
            </a:r>
            <a:r>
              <a:rPr lang="et-EE" sz="3600" dirty="0">
                <a:solidFill>
                  <a:schemeClr val="tx2"/>
                </a:solidFill>
                <a:latin typeface="+mn-lt"/>
              </a:rPr>
              <a:t> ja arenguvalmidus</a:t>
            </a:r>
          </a:p>
        </p:txBody>
      </p:sp>
      <p:sp>
        <p:nvSpPr>
          <p:cNvPr id="3" name="Slide Number Placeholder 2"/>
          <p:cNvSpPr>
            <a:spLocks noGrp="1"/>
          </p:cNvSpPr>
          <p:nvPr>
            <p:ph type="sldNum" sz="quarter" idx="12"/>
          </p:nvPr>
        </p:nvSpPr>
        <p:spPr/>
        <p:txBody>
          <a:bodyPr/>
          <a:lstStyle/>
          <a:p>
            <a:fld id="{5C7DC223-A699-4292-8854-1321CB05B1BD}" type="slidenum">
              <a:rPr lang="da-DK" smtClean="0"/>
              <a:t>36</a:t>
            </a:fld>
            <a:endParaRPr lang="da-DK"/>
          </a:p>
        </p:txBody>
      </p:sp>
    </p:spTree>
    <p:extLst>
      <p:ext uri="{BB962C8B-B14F-4D97-AF65-F5344CB8AC3E}">
        <p14:creationId xmlns:p14="http://schemas.microsoft.com/office/powerpoint/2010/main" val="636398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140"/>
                                        </p:tgtEl>
                                        <p:attrNameLst>
                                          <p:attrName>style.visibility</p:attrName>
                                        </p:attrNameLst>
                                      </p:cBhvr>
                                      <p:to>
                                        <p:strVal val="visible"/>
                                      </p:to>
                                    </p:set>
                                    <p:anim calcmode="lin" valueType="num">
                                      <p:cBhvr>
                                        <p:cTn id="7" dur="500" fill="hold"/>
                                        <p:tgtEl>
                                          <p:spTgt spid="5140"/>
                                        </p:tgtEl>
                                        <p:attrNameLst>
                                          <p:attrName>ppt_w</p:attrName>
                                        </p:attrNameLst>
                                      </p:cBhvr>
                                      <p:tavLst>
                                        <p:tav tm="0">
                                          <p:val>
                                            <p:fltVal val="0"/>
                                          </p:val>
                                        </p:tav>
                                        <p:tav tm="100000">
                                          <p:val>
                                            <p:strVal val="#ppt_w"/>
                                          </p:val>
                                        </p:tav>
                                      </p:tavLst>
                                    </p:anim>
                                    <p:anim calcmode="lin" valueType="num">
                                      <p:cBhvr>
                                        <p:cTn id="8" dur="500" fill="hold"/>
                                        <p:tgtEl>
                                          <p:spTgt spid="5140"/>
                                        </p:tgtEl>
                                        <p:attrNameLst>
                                          <p:attrName>ppt_h</p:attrName>
                                        </p:attrNameLst>
                                      </p:cBhvr>
                                      <p:tavLst>
                                        <p:tav tm="0">
                                          <p:val>
                                            <p:fltVal val="0"/>
                                          </p:val>
                                        </p:tav>
                                        <p:tav tm="100000">
                                          <p:val>
                                            <p:strVal val="#ppt_h"/>
                                          </p:val>
                                        </p:tav>
                                      </p:tavLst>
                                    </p:anim>
                                    <p:animEffect transition="in" filter="fade">
                                      <p:cBhvr>
                                        <p:cTn id="9" dur="500"/>
                                        <p:tgtEl>
                                          <p:spTgt spid="5140"/>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141"/>
                                        </p:tgtEl>
                                        <p:attrNameLst>
                                          <p:attrName>style.visibility</p:attrName>
                                        </p:attrNameLst>
                                      </p:cBhvr>
                                      <p:to>
                                        <p:strVal val="visible"/>
                                      </p:to>
                                    </p:set>
                                    <p:anim calcmode="lin" valueType="num">
                                      <p:cBhvr>
                                        <p:cTn id="12" dur="500" fill="hold"/>
                                        <p:tgtEl>
                                          <p:spTgt spid="5141"/>
                                        </p:tgtEl>
                                        <p:attrNameLst>
                                          <p:attrName>ppt_w</p:attrName>
                                        </p:attrNameLst>
                                      </p:cBhvr>
                                      <p:tavLst>
                                        <p:tav tm="0">
                                          <p:val>
                                            <p:fltVal val="0"/>
                                          </p:val>
                                        </p:tav>
                                        <p:tav tm="100000">
                                          <p:val>
                                            <p:strVal val="#ppt_w"/>
                                          </p:val>
                                        </p:tav>
                                      </p:tavLst>
                                    </p:anim>
                                    <p:anim calcmode="lin" valueType="num">
                                      <p:cBhvr>
                                        <p:cTn id="13" dur="500" fill="hold"/>
                                        <p:tgtEl>
                                          <p:spTgt spid="5141"/>
                                        </p:tgtEl>
                                        <p:attrNameLst>
                                          <p:attrName>ppt_h</p:attrName>
                                        </p:attrNameLst>
                                      </p:cBhvr>
                                      <p:tavLst>
                                        <p:tav tm="0">
                                          <p:val>
                                            <p:fltVal val="0"/>
                                          </p:val>
                                        </p:tav>
                                        <p:tav tm="100000">
                                          <p:val>
                                            <p:strVal val="#ppt_h"/>
                                          </p:val>
                                        </p:tav>
                                      </p:tavLst>
                                    </p:anim>
                                    <p:animEffect transition="in" filter="fade">
                                      <p:cBhvr>
                                        <p:cTn id="14" dur="500"/>
                                        <p:tgtEl>
                                          <p:spTgt spid="5141"/>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5139"/>
                                        </p:tgtEl>
                                        <p:attrNameLst>
                                          <p:attrName>style.visibility</p:attrName>
                                        </p:attrNameLst>
                                      </p:cBhvr>
                                      <p:to>
                                        <p:strVal val="visible"/>
                                      </p:to>
                                    </p:set>
                                    <p:anim calcmode="lin" valueType="num">
                                      <p:cBhvr>
                                        <p:cTn id="17" dur="500" fill="hold"/>
                                        <p:tgtEl>
                                          <p:spTgt spid="5139"/>
                                        </p:tgtEl>
                                        <p:attrNameLst>
                                          <p:attrName>ppt_w</p:attrName>
                                        </p:attrNameLst>
                                      </p:cBhvr>
                                      <p:tavLst>
                                        <p:tav tm="0">
                                          <p:val>
                                            <p:fltVal val="0"/>
                                          </p:val>
                                        </p:tav>
                                        <p:tav tm="100000">
                                          <p:val>
                                            <p:strVal val="#ppt_w"/>
                                          </p:val>
                                        </p:tav>
                                      </p:tavLst>
                                    </p:anim>
                                    <p:anim calcmode="lin" valueType="num">
                                      <p:cBhvr>
                                        <p:cTn id="18" dur="500" fill="hold"/>
                                        <p:tgtEl>
                                          <p:spTgt spid="5139"/>
                                        </p:tgtEl>
                                        <p:attrNameLst>
                                          <p:attrName>ppt_h</p:attrName>
                                        </p:attrNameLst>
                                      </p:cBhvr>
                                      <p:tavLst>
                                        <p:tav tm="0">
                                          <p:val>
                                            <p:fltVal val="0"/>
                                          </p:val>
                                        </p:tav>
                                        <p:tav tm="100000">
                                          <p:val>
                                            <p:strVal val="#ppt_h"/>
                                          </p:val>
                                        </p:tav>
                                      </p:tavLst>
                                    </p:anim>
                                    <p:animEffect transition="in" filter="fade">
                                      <p:cBhvr>
                                        <p:cTn id="19" dur="500"/>
                                        <p:tgtEl>
                                          <p:spTgt spid="5139"/>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5137"/>
                                        </p:tgtEl>
                                        <p:attrNameLst>
                                          <p:attrName>style.visibility</p:attrName>
                                        </p:attrNameLst>
                                      </p:cBhvr>
                                      <p:to>
                                        <p:strVal val="visible"/>
                                      </p:to>
                                    </p:set>
                                    <p:anim calcmode="lin" valueType="num">
                                      <p:cBhvr>
                                        <p:cTn id="22" dur="500" fill="hold"/>
                                        <p:tgtEl>
                                          <p:spTgt spid="5137"/>
                                        </p:tgtEl>
                                        <p:attrNameLst>
                                          <p:attrName>ppt_w</p:attrName>
                                        </p:attrNameLst>
                                      </p:cBhvr>
                                      <p:tavLst>
                                        <p:tav tm="0">
                                          <p:val>
                                            <p:fltVal val="0"/>
                                          </p:val>
                                        </p:tav>
                                        <p:tav tm="100000">
                                          <p:val>
                                            <p:strVal val="#ppt_w"/>
                                          </p:val>
                                        </p:tav>
                                      </p:tavLst>
                                    </p:anim>
                                    <p:anim calcmode="lin" valueType="num">
                                      <p:cBhvr>
                                        <p:cTn id="23" dur="500" fill="hold"/>
                                        <p:tgtEl>
                                          <p:spTgt spid="5137"/>
                                        </p:tgtEl>
                                        <p:attrNameLst>
                                          <p:attrName>ppt_h</p:attrName>
                                        </p:attrNameLst>
                                      </p:cBhvr>
                                      <p:tavLst>
                                        <p:tav tm="0">
                                          <p:val>
                                            <p:fltVal val="0"/>
                                          </p:val>
                                        </p:tav>
                                        <p:tav tm="100000">
                                          <p:val>
                                            <p:strVal val="#ppt_h"/>
                                          </p:val>
                                        </p:tav>
                                      </p:tavLst>
                                    </p:anim>
                                    <p:animEffect transition="in" filter="fade">
                                      <p:cBhvr>
                                        <p:cTn id="24" dur="500"/>
                                        <p:tgtEl>
                                          <p:spTgt spid="5137"/>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5138"/>
                                        </p:tgtEl>
                                        <p:attrNameLst>
                                          <p:attrName>style.visibility</p:attrName>
                                        </p:attrNameLst>
                                      </p:cBhvr>
                                      <p:to>
                                        <p:strVal val="visible"/>
                                      </p:to>
                                    </p:set>
                                    <p:anim calcmode="lin" valueType="num">
                                      <p:cBhvr>
                                        <p:cTn id="27" dur="500" fill="hold"/>
                                        <p:tgtEl>
                                          <p:spTgt spid="5138"/>
                                        </p:tgtEl>
                                        <p:attrNameLst>
                                          <p:attrName>ppt_w</p:attrName>
                                        </p:attrNameLst>
                                      </p:cBhvr>
                                      <p:tavLst>
                                        <p:tav tm="0">
                                          <p:val>
                                            <p:fltVal val="0"/>
                                          </p:val>
                                        </p:tav>
                                        <p:tav tm="100000">
                                          <p:val>
                                            <p:strVal val="#ppt_w"/>
                                          </p:val>
                                        </p:tav>
                                      </p:tavLst>
                                    </p:anim>
                                    <p:anim calcmode="lin" valueType="num">
                                      <p:cBhvr>
                                        <p:cTn id="28" dur="500" fill="hold"/>
                                        <p:tgtEl>
                                          <p:spTgt spid="5138"/>
                                        </p:tgtEl>
                                        <p:attrNameLst>
                                          <p:attrName>ppt_h</p:attrName>
                                        </p:attrNameLst>
                                      </p:cBhvr>
                                      <p:tavLst>
                                        <p:tav tm="0">
                                          <p:val>
                                            <p:fltVal val="0"/>
                                          </p:val>
                                        </p:tav>
                                        <p:tav tm="100000">
                                          <p:val>
                                            <p:strVal val="#ppt_h"/>
                                          </p:val>
                                        </p:tav>
                                      </p:tavLst>
                                    </p:anim>
                                    <p:animEffect transition="in" filter="fade">
                                      <p:cBhvr>
                                        <p:cTn id="29" dur="500"/>
                                        <p:tgtEl>
                                          <p:spTgt spid="5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7" grpId="0" animBg="1"/>
      <p:bldP spid="5138" grpId="0" animBg="1"/>
      <p:bldP spid="5139" grpId="0" animBg="1"/>
      <p:bldP spid="5140" grpId="0" animBg="1"/>
      <p:bldP spid="514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roup 14"/>
          <p:cNvGrpSpPr>
            <a:grpSpLocks/>
          </p:cNvGrpSpPr>
          <p:nvPr/>
        </p:nvGrpSpPr>
        <p:grpSpPr bwMode="auto">
          <a:xfrm>
            <a:off x="3545681" y="3112294"/>
            <a:ext cx="1700213" cy="1700213"/>
            <a:chOff x="3515" y="1235"/>
            <a:chExt cx="1968" cy="1968"/>
          </a:xfrm>
        </p:grpSpPr>
        <p:sp>
          <p:nvSpPr>
            <p:cNvPr id="63497" name="Oval 3" descr="j0321211"/>
            <p:cNvSpPr>
              <a:spLocks noChangeArrowheads="1"/>
            </p:cNvSpPr>
            <p:nvPr/>
          </p:nvSpPr>
          <p:spPr bwMode="auto">
            <a:xfrm>
              <a:off x="3515" y="1235"/>
              <a:ext cx="1968" cy="1968"/>
            </a:xfrm>
            <a:prstGeom prst="ellipse">
              <a:avLst/>
            </a:prstGeom>
            <a:blipFill dpi="0" rotWithShape="1">
              <a:blip r:embed="rId3"/>
              <a:srcRect/>
              <a:stretch>
                <a:fillRect/>
              </a:stretch>
            </a:blipFill>
            <a:ln w="25400">
              <a:solidFill>
                <a:schemeClr val="bg2"/>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3600">
                <a:solidFill>
                  <a:srgbClr val="0099CC"/>
                </a:solidFill>
                <a:latin typeface="Gill Sans MT" pitchFamily="34" charset="0"/>
              </a:endParaRPr>
            </a:p>
          </p:txBody>
        </p:sp>
        <p:sp>
          <p:nvSpPr>
            <p:cNvPr id="63498" name="Line 4"/>
            <p:cNvSpPr>
              <a:spLocks noChangeShapeType="1"/>
            </p:cNvSpPr>
            <p:nvPr/>
          </p:nvSpPr>
          <p:spPr bwMode="auto">
            <a:xfrm>
              <a:off x="4513" y="1235"/>
              <a:ext cx="0" cy="1966"/>
            </a:xfrm>
            <a:prstGeom prst="line">
              <a:avLst/>
            </a:prstGeom>
            <a:noFill/>
            <a:ln w="3175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t-EE" sz="1350"/>
            </a:p>
          </p:txBody>
        </p:sp>
        <p:sp>
          <p:nvSpPr>
            <p:cNvPr id="63499" name="Line 5"/>
            <p:cNvSpPr>
              <a:spLocks noChangeShapeType="1"/>
            </p:cNvSpPr>
            <p:nvPr/>
          </p:nvSpPr>
          <p:spPr bwMode="auto">
            <a:xfrm rot="5400000">
              <a:off x="4498" y="1250"/>
              <a:ext cx="0" cy="1965"/>
            </a:xfrm>
            <a:prstGeom prst="line">
              <a:avLst/>
            </a:prstGeom>
            <a:noFill/>
            <a:ln w="3175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t-EE" sz="1350"/>
            </a:p>
          </p:txBody>
        </p:sp>
        <p:sp>
          <p:nvSpPr>
            <p:cNvPr id="63500" name="Text Box 9"/>
            <p:cNvSpPr txBox="1">
              <a:spLocks noChangeArrowheads="1"/>
            </p:cNvSpPr>
            <p:nvPr/>
          </p:nvSpPr>
          <p:spPr bwMode="auto">
            <a:xfrm>
              <a:off x="3923" y="2231"/>
              <a:ext cx="497"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t-EE" sz="3600" b="1">
                  <a:solidFill>
                    <a:srgbClr val="FF9933"/>
                  </a:solidFill>
                  <a:latin typeface="Tahoma" panose="020B0604030504040204" pitchFamily="34" charset="0"/>
                </a:rPr>
                <a:t>C</a:t>
              </a:r>
            </a:p>
          </p:txBody>
        </p:sp>
        <p:sp>
          <p:nvSpPr>
            <p:cNvPr id="63501" name="Text Box 10"/>
            <p:cNvSpPr txBox="1">
              <a:spLocks noChangeArrowheads="1"/>
            </p:cNvSpPr>
            <p:nvPr/>
          </p:nvSpPr>
          <p:spPr bwMode="auto">
            <a:xfrm>
              <a:off x="4693" y="2248"/>
              <a:ext cx="423"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t-EE" sz="3600" b="1">
                  <a:solidFill>
                    <a:srgbClr val="FF9933"/>
                  </a:solidFill>
                  <a:latin typeface="Tahoma" panose="020B0604030504040204" pitchFamily="34" charset="0"/>
                </a:rPr>
                <a:t>S</a:t>
              </a:r>
            </a:p>
          </p:txBody>
        </p:sp>
        <p:sp>
          <p:nvSpPr>
            <p:cNvPr id="63502" name="Text Box 11"/>
            <p:cNvSpPr txBox="1">
              <a:spLocks noChangeArrowheads="1"/>
            </p:cNvSpPr>
            <p:nvPr/>
          </p:nvSpPr>
          <p:spPr bwMode="auto">
            <a:xfrm>
              <a:off x="4739" y="1602"/>
              <a:ext cx="31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t-EE" sz="3600" b="1">
                  <a:solidFill>
                    <a:srgbClr val="FF9933"/>
                  </a:solidFill>
                  <a:latin typeface="Tahoma" panose="020B0604030504040204" pitchFamily="34" charset="0"/>
                </a:rPr>
                <a:t>i</a:t>
              </a:r>
            </a:p>
          </p:txBody>
        </p:sp>
        <p:sp>
          <p:nvSpPr>
            <p:cNvPr id="63503" name="Text Box 12"/>
            <p:cNvSpPr txBox="1">
              <a:spLocks noChangeArrowheads="1"/>
            </p:cNvSpPr>
            <p:nvPr/>
          </p:nvSpPr>
          <p:spPr bwMode="auto">
            <a:xfrm>
              <a:off x="3923" y="1618"/>
              <a:ext cx="497"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t-EE" sz="3600" b="1">
                  <a:solidFill>
                    <a:srgbClr val="FF9933"/>
                  </a:solidFill>
                  <a:latin typeface="Tahoma" panose="020B0604030504040204" pitchFamily="34" charset="0"/>
                </a:rPr>
                <a:t>D</a:t>
              </a:r>
            </a:p>
          </p:txBody>
        </p:sp>
      </p:grpSp>
      <p:sp>
        <p:nvSpPr>
          <p:cNvPr id="63491" name="Rectangle 3"/>
          <p:cNvSpPr>
            <a:spLocks noGrp="1" noChangeArrowheads="1"/>
          </p:cNvSpPr>
          <p:nvPr>
            <p:ph type="body" sz="half" idx="4294967295"/>
          </p:nvPr>
        </p:nvSpPr>
        <p:spPr>
          <a:xfrm>
            <a:off x="510879" y="976620"/>
            <a:ext cx="3114675" cy="2159000"/>
          </a:xfrm>
        </p:spPr>
        <p:txBody>
          <a:bodyPr>
            <a:normAutofit lnSpcReduction="10000"/>
          </a:bodyPr>
          <a:lstStyle/>
          <a:p>
            <a:pPr marL="0" indent="0" algn="ctr">
              <a:spcBef>
                <a:spcPct val="30000"/>
              </a:spcBef>
              <a:buNone/>
            </a:pPr>
            <a:r>
              <a:rPr lang="da-DK" sz="2400" dirty="0">
                <a:solidFill>
                  <a:srgbClr val="003C69"/>
                </a:solidFill>
              </a:rPr>
              <a:t>’</a:t>
            </a:r>
            <a:r>
              <a:rPr lang="et-EE" sz="2400" dirty="0">
                <a:solidFill>
                  <a:srgbClr val="003C69"/>
                </a:solidFill>
              </a:rPr>
              <a:t>Loomulik</a:t>
            </a:r>
            <a:r>
              <a:rPr lang="da-DK" sz="2400" dirty="0">
                <a:solidFill>
                  <a:srgbClr val="003C69"/>
                </a:solidFill>
              </a:rPr>
              <a:t>’ </a:t>
            </a:r>
            <a:r>
              <a:rPr lang="et-EE" sz="2400" dirty="0">
                <a:solidFill>
                  <a:srgbClr val="003C69"/>
                </a:solidFill>
              </a:rPr>
              <a:t>käitumine</a:t>
            </a:r>
            <a:endParaRPr lang="da-DK" sz="2400" dirty="0">
              <a:solidFill>
                <a:srgbClr val="003C69"/>
              </a:solidFill>
            </a:endParaRPr>
          </a:p>
          <a:p>
            <a:pPr>
              <a:spcBef>
                <a:spcPct val="30000"/>
              </a:spcBef>
              <a:buFont typeface="Courier New" panose="02070309020205020404" pitchFamily="49" charset="0"/>
              <a:buChar char="o"/>
            </a:pPr>
            <a:r>
              <a:rPr lang="et-EE" sz="1800" dirty="0"/>
              <a:t>Mis on mulle kõige mugavam</a:t>
            </a:r>
            <a:endParaRPr lang="da-DK" sz="1800" dirty="0"/>
          </a:p>
          <a:p>
            <a:pPr>
              <a:spcBef>
                <a:spcPct val="30000"/>
              </a:spcBef>
              <a:buFont typeface="Courier New" panose="02070309020205020404" pitchFamily="49" charset="0"/>
              <a:buChar char="o"/>
            </a:pPr>
            <a:r>
              <a:rPr lang="et-EE" sz="1800" dirty="0"/>
              <a:t>Mida ma intuitiivselt, automaatselt teeksin</a:t>
            </a:r>
            <a:endParaRPr lang="da-DK" sz="1800" dirty="0"/>
          </a:p>
          <a:p>
            <a:pPr>
              <a:spcBef>
                <a:spcPct val="30000"/>
              </a:spcBef>
              <a:buFont typeface="Courier New" panose="02070309020205020404" pitchFamily="49" charset="0"/>
              <a:buChar char="o"/>
            </a:pPr>
            <a:r>
              <a:rPr lang="et-EE" sz="1800" dirty="0"/>
              <a:t>Mis vastab minu vajadustele</a:t>
            </a:r>
            <a:endParaRPr lang="da-DK" sz="1800" dirty="0"/>
          </a:p>
        </p:txBody>
      </p:sp>
      <p:sp>
        <p:nvSpPr>
          <p:cNvPr id="63492" name="Rectangle 15"/>
          <p:cNvSpPr>
            <a:spLocks noGrp="1" noChangeArrowheads="1"/>
          </p:cNvSpPr>
          <p:nvPr>
            <p:ph type="body" sz="half" idx="4294967295"/>
          </p:nvPr>
        </p:nvSpPr>
        <p:spPr>
          <a:xfrm>
            <a:off x="5534114" y="898525"/>
            <a:ext cx="3114675" cy="2320925"/>
          </a:xfrm>
        </p:spPr>
        <p:txBody>
          <a:bodyPr>
            <a:normAutofit fontScale="92500"/>
          </a:bodyPr>
          <a:lstStyle/>
          <a:p>
            <a:pPr marL="0" indent="0" algn="ctr">
              <a:spcBef>
                <a:spcPct val="30000"/>
              </a:spcBef>
              <a:buNone/>
            </a:pPr>
            <a:r>
              <a:rPr lang="da-DK" sz="2400" dirty="0">
                <a:solidFill>
                  <a:srgbClr val="003C69"/>
                </a:solidFill>
              </a:rPr>
              <a:t>’</a:t>
            </a:r>
            <a:r>
              <a:rPr lang="et-EE" sz="2400" dirty="0">
                <a:solidFill>
                  <a:srgbClr val="003C69"/>
                </a:solidFill>
              </a:rPr>
              <a:t>Kohandatu</a:t>
            </a:r>
            <a:r>
              <a:rPr lang="da-DK" sz="2400" dirty="0">
                <a:solidFill>
                  <a:srgbClr val="003C69"/>
                </a:solidFill>
              </a:rPr>
              <a:t>d’ </a:t>
            </a:r>
            <a:r>
              <a:rPr lang="et-EE" sz="2400" dirty="0">
                <a:solidFill>
                  <a:srgbClr val="003C69"/>
                </a:solidFill>
              </a:rPr>
              <a:t>käitumine</a:t>
            </a:r>
            <a:endParaRPr lang="da-DK" sz="2400" dirty="0">
              <a:solidFill>
                <a:srgbClr val="003C69"/>
              </a:solidFill>
            </a:endParaRPr>
          </a:p>
          <a:p>
            <a:pPr>
              <a:spcBef>
                <a:spcPct val="30000"/>
              </a:spcBef>
              <a:buFont typeface="Courier New" panose="02070309020205020404" pitchFamily="49" charset="0"/>
              <a:buChar char="o"/>
            </a:pPr>
            <a:r>
              <a:rPr lang="et-EE" sz="1800" dirty="0"/>
              <a:t>Mis on kõige sobivam või tõhusam</a:t>
            </a:r>
            <a:endParaRPr lang="da-DK" sz="1800" dirty="0"/>
          </a:p>
          <a:p>
            <a:pPr>
              <a:spcBef>
                <a:spcPct val="30000"/>
              </a:spcBef>
              <a:buFont typeface="Courier New" panose="02070309020205020404" pitchFamily="49" charset="0"/>
              <a:buChar char="o"/>
            </a:pPr>
            <a:r>
              <a:rPr lang="et-EE" sz="1800" dirty="0"/>
              <a:t>Mis minu arvates on parim, mida peaks tegema</a:t>
            </a:r>
          </a:p>
          <a:p>
            <a:pPr>
              <a:spcBef>
                <a:spcPct val="30000"/>
              </a:spcBef>
              <a:buFont typeface="Courier New" panose="02070309020205020404" pitchFamily="49" charset="0"/>
              <a:buChar char="o"/>
            </a:pPr>
            <a:r>
              <a:rPr lang="et-EE" sz="1800" dirty="0"/>
              <a:t>Mis vastab olukorra vajadustele</a:t>
            </a:r>
            <a:endParaRPr lang="da-DK" sz="1800" dirty="0"/>
          </a:p>
        </p:txBody>
      </p:sp>
      <p:sp>
        <p:nvSpPr>
          <p:cNvPr id="63493" name="Rectangle 3"/>
          <p:cNvSpPr>
            <a:spLocks noChangeArrowheads="1"/>
          </p:cNvSpPr>
          <p:nvPr/>
        </p:nvSpPr>
        <p:spPr bwMode="auto">
          <a:xfrm>
            <a:off x="4788694" y="872728"/>
            <a:ext cx="3077766" cy="250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algn="r">
              <a:spcBef>
                <a:spcPct val="30000"/>
              </a:spcBef>
              <a:buClr>
                <a:srgbClr val="0099CC"/>
              </a:buClr>
              <a:buFontTx/>
              <a:buNone/>
            </a:pPr>
            <a:endParaRPr lang="en-GB" altLang="et-EE" sz="2100">
              <a:solidFill>
                <a:schemeClr val="tx1"/>
              </a:solidFill>
              <a:latin typeface="Gill Sans MT" pitchFamily="34" charset="0"/>
            </a:endParaRPr>
          </a:p>
        </p:txBody>
      </p:sp>
      <p:sp>
        <p:nvSpPr>
          <p:cNvPr id="63494" name="Rectangle 13"/>
          <p:cNvSpPr>
            <a:spLocks noChangeArrowheads="1"/>
          </p:cNvSpPr>
          <p:nvPr/>
        </p:nvSpPr>
        <p:spPr bwMode="auto">
          <a:xfrm>
            <a:off x="625950" y="116861"/>
            <a:ext cx="68265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a:buNone/>
            </a:pPr>
            <a:r>
              <a:rPr lang="et-EE" sz="3600" dirty="0">
                <a:solidFill>
                  <a:schemeClr val="tx2"/>
                </a:solidFill>
                <a:latin typeface="+mn-lt"/>
              </a:rPr>
              <a:t>Loomulik vs. kohandatud käitumine</a:t>
            </a:r>
          </a:p>
        </p:txBody>
      </p:sp>
    </p:spTree>
    <p:extLst>
      <p:ext uri="{BB962C8B-B14F-4D97-AF65-F5344CB8AC3E}">
        <p14:creationId xmlns:p14="http://schemas.microsoft.com/office/powerpoint/2010/main" val="27149157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Content Placeholder 2"/>
          <p:cNvSpPr>
            <a:spLocks noGrp="1"/>
          </p:cNvSpPr>
          <p:nvPr>
            <p:ph idx="4294967295"/>
          </p:nvPr>
        </p:nvSpPr>
        <p:spPr>
          <a:xfrm>
            <a:off x="392556" y="1060450"/>
            <a:ext cx="3948113" cy="3721100"/>
          </a:xfrm>
        </p:spPr>
        <p:txBody>
          <a:bodyPr>
            <a:normAutofit fontScale="92500"/>
          </a:bodyPr>
          <a:lstStyle/>
          <a:p>
            <a:pPr>
              <a:buFont typeface="Courier New" panose="02070309020205020404" pitchFamily="49" charset="0"/>
              <a:buChar char="o"/>
            </a:pPr>
            <a:r>
              <a:rPr lang="da-DK" sz="2400" dirty="0"/>
              <a:t>M</a:t>
            </a:r>
            <a:r>
              <a:rPr lang="et-EE" sz="2400" dirty="0"/>
              <a:t>inu</a:t>
            </a:r>
            <a:r>
              <a:rPr lang="da-DK" sz="2400" dirty="0"/>
              <a:t> </a:t>
            </a:r>
            <a:r>
              <a:rPr lang="et-EE" sz="2400" dirty="0"/>
              <a:t>eelistatud</a:t>
            </a:r>
            <a:r>
              <a:rPr lang="da-DK" sz="2400" dirty="0"/>
              <a:t> DiSC</a:t>
            </a:r>
            <a:r>
              <a:rPr lang="da-DK" sz="2400" baseline="30000" dirty="0"/>
              <a:t>®</a:t>
            </a:r>
            <a:r>
              <a:rPr lang="da-DK" sz="2400" dirty="0"/>
              <a:t> st</a:t>
            </a:r>
            <a:r>
              <a:rPr lang="et-EE" sz="2400" dirty="0"/>
              <a:t>iilid</a:t>
            </a:r>
            <a:r>
              <a:rPr lang="da-DK" sz="2400" dirty="0"/>
              <a:t>:</a:t>
            </a:r>
          </a:p>
          <a:p>
            <a:pPr marL="0" indent="0">
              <a:buNone/>
            </a:pPr>
            <a:r>
              <a:rPr lang="et-EE" sz="2400" dirty="0"/>
              <a:t>- </a:t>
            </a:r>
            <a:r>
              <a:rPr lang="da-DK" sz="2400" dirty="0"/>
              <a:t>M</a:t>
            </a:r>
            <a:r>
              <a:rPr lang="et-EE" sz="2400" dirty="0"/>
              <a:t>inu</a:t>
            </a:r>
            <a:r>
              <a:rPr lang="da-DK" sz="2400" dirty="0"/>
              <a:t> </a:t>
            </a:r>
            <a:r>
              <a:rPr lang="et-EE" sz="2400" dirty="0"/>
              <a:t>profiili klassikaline mudel</a:t>
            </a:r>
            <a:r>
              <a:rPr lang="da-DK" sz="2400" dirty="0"/>
              <a:t>:</a:t>
            </a:r>
          </a:p>
          <a:p>
            <a:pPr marL="0" indent="0">
              <a:buNone/>
            </a:pPr>
            <a:r>
              <a:rPr lang="et-EE" sz="2400" dirty="0"/>
              <a:t>- Omadused</a:t>
            </a:r>
            <a:endParaRPr lang="da-DK" sz="2400" dirty="0"/>
          </a:p>
          <a:p>
            <a:pPr>
              <a:buFont typeface="Courier New" panose="02070309020205020404" pitchFamily="49" charset="0"/>
              <a:buChar char="o"/>
            </a:pPr>
            <a:r>
              <a:rPr lang="et-EE" sz="2400" dirty="0"/>
              <a:t>Kuidas ma saan paremini kasutada oma tugevaid külgi?</a:t>
            </a:r>
          </a:p>
          <a:p>
            <a:pPr marL="0" indent="0">
              <a:buNone/>
            </a:pPr>
            <a:r>
              <a:rPr lang="et-EE" sz="2400" dirty="0"/>
              <a:t>- Õppimisvõimalused</a:t>
            </a:r>
            <a:endParaRPr lang="da-DK" sz="2400" dirty="0"/>
          </a:p>
          <a:p>
            <a:pPr marL="0" indent="0">
              <a:buNone/>
            </a:pPr>
            <a:r>
              <a:rPr lang="et-EE" sz="2400" dirty="0"/>
              <a:t>- Eesmärgid</a:t>
            </a:r>
            <a:r>
              <a:rPr lang="da-DK" sz="2400" dirty="0"/>
              <a:t> – S.M.A.R.T.</a:t>
            </a:r>
          </a:p>
          <a:p>
            <a:pPr>
              <a:buFont typeface="Courier New" panose="02070309020205020404" pitchFamily="49" charset="0"/>
              <a:buChar char="o"/>
            </a:pPr>
            <a:r>
              <a:rPr lang="et-EE" sz="2400" dirty="0"/>
              <a:t>Võimalikud takistused</a:t>
            </a:r>
            <a:r>
              <a:rPr lang="da-DK" sz="2400" dirty="0"/>
              <a:t>?</a:t>
            </a:r>
          </a:p>
          <a:p>
            <a:pPr eaLnBrk="1" hangingPunct="1">
              <a:buFont typeface="Arial" charset="0"/>
              <a:buChar char="•"/>
              <a:defRPr/>
            </a:pPr>
            <a:endParaRPr lang="en-US" dirty="0">
              <a:solidFill>
                <a:schemeClr val="tx2"/>
              </a:solidFill>
            </a:endParaRPr>
          </a:p>
        </p:txBody>
      </p:sp>
      <p:sp>
        <p:nvSpPr>
          <p:cNvPr id="64516" name="AutoShape 6"/>
          <p:cNvSpPr>
            <a:spLocks noChangeArrowheads="1"/>
          </p:cNvSpPr>
          <p:nvPr/>
        </p:nvSpPr>
        <p:spPr bwMode="auto">
          <a:xfrm>
            <a:off x="5269404" y="3679000"/>
            <a:ext cx="2278855" cy="929485"/>
          </a:xfrm>
          <a:prstGeom prst="wedgeRectCallout">
            <a:avLst>
              <a:gd name="adj1" fmla="val -67375"/>
              <a:gd name="adj2" fmla="val -33824"/>
            </a:avLst>
          </a:prstGeom>
          <a:solidFill>
            <a:srgbClr val="D1F4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a:buClr>
                <a:srgbClr val="0099CC"/>
              </a:buClr>
              <a:buFont typeface="Gill Sans MT" pitchFamily="34" charset="0"/>
              <a:buChar char="-"/>
            </a:pPr>
            <a:r>
              <a:rPr lang="et-EE" sz="1600" dirty="0">
                <a:solidFill>
                  <a:srgbClr val="003C69"/>
                </a:solidFill>
                <a:latin typeface="+mj-lt"/>
              </a:rPr>
              <a:t>Inimestega</a:t>
            </a:r>
            <a:endParaRPr lang="da-DK" sz="1600" dirty="0">
              <a:solidFill>
                <a:srgbClr val="003C69"/>
              </a:solidFill>
              <a:latin typeface="+mj-lt"/>
            </a:endParaRPr>
          </a:p>
          <a:p>
            <a:pPr>
              <a:buClr>
                <a:srgbClr val="0099CC"/>
              </a:buClr>
              <a:buFont typeface="Gill Sans MT" pitchFamily="34" charset="0"/>
              <a:buChar char="-"/>
            </a:pPr>
            <a:r>
              <a:rPr lang="et-EE" sz="1600" dirty="0">
                <a:solidFill>
                  <a:srgbClr val="003C69"/>
                </a:solidFill>
                <a:latin typeface="+mj-lt"/>
              </a:rPr>
              <a:t>Ülesannetega</a:t>
            </a:r>
            <a:endParaRPr lang="da-DK" sz="1600" dirty="0">
              <a:solidFill>
                <a:srgbClr val="003C69"/>
              </a:solidFill>
              <a:latin typeface="+mj-lt"/>
            </a:endParaRPr>
          </a:p>
          <a:p>
            <a:pPr>
              <a:buClr>
                <a:srgbClr val="0099CC"/>
              </a:buClr>
              <a:buFont typeface="Gill Sans MT" pitchFamily="34" charset="0"/>
              <a:buChar char="-"/>
            </a:pPr>
            <a:r>
              <a:rPr lang="et-EE" sz="1600" dirty="0">
                <a:solidFill>
                  <a:srgbClr val="003C69"/>
                </a:solidFill>
                <a:latin typeface="+mj-lt"/>
              </a:rPr>
              <a:t>Muud tähelepanekud?</a:t>
            </a:r>
            <a:endParaRPr lang="da-DK" altLang="et-EE" sz="1600" dirty="0">
              <a:solidFill>
                <a:srgbClr val="003C69"/>
              </a:solidFill>
              <a:latin typeface="+mj-lt"/>
            </a:endParaRPr>
          </a:p>
        </p:txBody>
      </p:sp>
      <p:sp>
        <p:nvSpPr>
          <p:cNvPr id="64517" name="Rectangle 9"/>
          <p:cNvSpPr>
            <a:spLocks noChangeArrowheads="1"/>
          </p:cNvSpPr>
          <p:nvPr/>
        </p:nvSpPr>
        <p:spPr bwMode="auto">
          <a:xfrm>
            <a:off x="5086048" y="3217335"/>
            <a:ext cx="26455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a:buNone/>
            </a:pPr>
            <a:r>
              <a:rPr lang="et-EE" sz="2400" dirty="0">
                <a:solidFill>
                  <a:srgbClr val="FF9933"/>
                </a:solidFill>
                <a:latin typeface="+mn-lt"/>
              </a:rPr>
              <a:t>Tegevuse sammud</a:t>
            </a:r>
            <a:endParaRPr lang="da-DK" sz="2400" dirty="0">
              <a:solidFill>
                <a:srgbClr val="FF9933"/>
              </a:solidFill>
              <a:latin typeface="+mn-lt"/>
            </a:endParaRPr>
          </a:p>
        </p:txBody>
      </p:sp>
      <p:sp>
        <p:nvSpPr>
          <p:cNvPr id="64518" name="Rectangle 6"/>
          <p:cNvSpPr>
            <a:spLocks noChangeArrowheads="1"/>
          </p:cNvSpPr>
          <p:nvPr/>
        </p:nvSpPr>
        <p:spPr bwMode="auto">
          <a:xfrm>
            <a:off x="392556" y="154137"/>
            <a:ext cx="64179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a:buNone/>
            </a:pPr>
            <a:r>
              <a:rPr lang="et-EE" sz="3600" dirty="0">
                <a:solidFill>
                  <a:schemeClr val="tx2"/>
                </a:solidFill>
                <a:latin typeface="+mj-lt"/>
              </a:rPr>
              <a:t>Personaalse arengu planeerimine</a:t>
            </a:r>
          </a:p>
        </p:txBody>
      </p:sp>
      <p:pic>
        <p:nvPicPr>
          <p:cNvPr id="2" name="Picture 1">
            <a:extLst>
              <a:ext uri="{FF2B5EF4-FFF2-40B4-BE49-F238E27FC236}">
                <a16:creationId xmlns:a16="http://schemas.microsoft.com/office/drawing/2014/main" id="{136FA363-B7F9-A743-AF4E-2458C6A99747}"/>
              </a:ext>
            </a:extLst>
          </p:cNvPr>
          <p:cNvPicPr>
            <a:picLocks noChangeAspect="1"/>
          </p:cNvPicPr>
          <p:nvPr/>
        </p:nvPicPr>
        <p:blipFill>
          <a:blip r:embed="rId3"/>
          <a:stretch>
            <a:fillRect/>
          </a:stretch>
        </p:blipFill>
        <p:spPr>
          <a:xfrm>
            <a:off x="4876800" y="883053"/>
            <a:ext cx="3393798" cy="2262532"/>
          </a:xfrm>
          <a:prstGeom prst="rect">
            <a:avLst/>
          </a:prstGeom>
        </p:spPr>
      </p:pic>
    </p:spTree>
    <p:extLst>
      <p:ext uri="{BB962C8B-B14F-4D97-AF65-F5344CB8AC3E}">
        <p14:creationId xmlns:p14="http://schemas.microsoft.com/office/powerpoint/2010/main" val="38701081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6"/>
          <p:cNvSpPr>
            <a:spLocks noGrp="1" noChangeArrowheads="1"/>
          </p:cNvSpPr>
          <p:nvPr>
            <p:ph sz="half" idx="1"/>
          </p:nvPr>
        </p:nvSpPr>
        <p:spPr>
          <a:xfrm>
            <a:off x="1143000" y="895350"/>
            <a:ext cx="3331369" cy="3731419"/>
          </a:xfrm>
        </p:spPr>
        <p:txBody>
          <a:bodyPr>
            <a:noAutofit/>
          </a:bodyPr>
          <a:lstStyle/>
          <a:p>
            <a:pPr marL="730257" lvl="1" indent="-285750">
              <a:lnSpc>
                <a:spcPct val="80000"/>
              </a:lnSpc>
              <a:buFont typeface="Courier New" panose="02070309020205020404" pitchFamily="49" charset="0"/>
              <a:buChar char="o"/>
            </a:pPr>
            <a:r>
              <a:rPr lang="et-EE" sz="1400" dirty="0"/>
              <a:t>Võttes sagedamini ette uusi  ja vaheldusrikkaid ülesandeid</a:t>
            </a:r>
          </a:p>
          <a:p>
            <a:pPr marL="730257" lvl="1" indent="-285750">
              <a:lnSpc>
                <a:spcPct val="80000"/>
              </a:lnSpc>
              <a:buFont typeface="Courier New" panose="02070309020205020404" pitchFamily="49" charset="0"/>
              <a:buChar char="o"/>
            </a:pPr>
            <a:r>
              <a:rPr lang="et-EE" sz="1400" dirty="0"/>
              <a:t>Otsides uusi ja erinevaid väljakutseid </a:t>
            </a:r>
          </a:p>
          <a:p>
            <a:pPr marL="730257" lvl="1" indent="-285750">
              <a:lnSpc>
                <a:spcPct val="80000"/>
              </a:lnSpc>
              <a:buFont typeface="Courier New" panose="02070309020205020404" pitchFamily="49" charset="0"/>
              <a:buChar char="o"/>
            </a:pPr>
            <a:r>
              <a:rPr lang="et-EE" sz="1400" dirty="0"/>
              <a:t>Kasutades mõnevõrra enam oma ametialast positsiooni </a:t>
            </a:r>
          </a:p>
          <a:p>
            <a:pPr marL="730257" lvl="1" indent="-285750">
              <a:lnSpc>
                <a:spcPct val="80000"/>
              </a:lnSpc>
              <a:buFont typeface="Courier New" panose="02070309020205020404" pitchFamily="49" charset="0"/>
              <a:buChar char="o"/>
            </a:pPr>
            <a:r>
              <a:rPr lang="et-EE" sz="1400" dirty="0"/>
              <a:t>Tehes kiiremaid ja  sõltumatumaid otsuseid</a:t>
            </a:r>
          </a:p>
          <a:p>
            <a:pPr marL="730257" lvl="1" indent="-285750">
              <a:lnSpc>
                <a:spcPct val="80000"/>
              </a:lnSpc>
              <a:buFont typeface="Courier New" panose="02070309020205020404" pitchFamily="49" charset="0"/>
              <a:buChar char="o"/>
            </a:pPr>
            <a:r>
              <a:rPr lang="et-EE" sz="1400" dirty="0"/>
              <a:t>Olles ennastkehtestavam ka siis, kui see võib viia konfliktideni</a:t>
            </a:r>
          </a:p>
          <a:p>
            <a:pPr marL="730257" lvl="1" indent="-285750">
              <a:lnSpc>
                <a:spcPct val="80000"/>
              </a:lnSpc>
              <a:buFont typeface="Courier New" panose="02070309020205020404" pitchFamily="49" charset="0"/>
              <a:buChar char="o"/>
            </a:pPr>
            <a:r>
              <a:rPr lang="et-EE" sz="1400" dirty="0"/>
              <a:t>Olles teiste suhtes otsekohesem ja nõudlikum </a:t>
            </a:r>
          </a:p>
          <a:p>
            <a:pPr marL="730257" lvl="1" indent="-285750">
              <a:lnSpc>
                <a:spcPct val="80000"/>
              </a:lnSpc>
              <a:buFont typeface="Courier New" panose="02070309020205020404" pitchFamily="49" charset="0"/>
              <a:buChar char="o"/>
            </a:pPr>
            <a:r>
              <a:rPr lang="et-EE" sz="1400" dirty="0"/>
              <a:t>Lähtudes rohkem isiklikust otsustusvõimest</a:t>
            </a:r>
            <a:endParaRPr lang="en-GB" sz="1400" dirty="0"/>
          </a:p>
          <a:p>
            <a:pPr marL="730257" lvl="1" indent="-285750">
              <a:lnSpc>
                <a:spcPct val="80000"/>
              </a:lnSpc>
              <a:buFont typeface="Courier New" panose="02070309020205020404" pitchFamily="49" charset="0"/>
              <a:buChar char="o"/>
            </a:pPr>
            <a:r>
              <a:rPr lang="et-EE" sz="1400" dirty="0"/>
              <a:t>Olles paindlikum – ületades piire ja esitades väljakutseid enesele ja teistele</a:t>
            </a:r>
          </a:p>
          <a:p>
            <a:pPr marL="730257" lvl="1" indent="-285750">
              <a:lnSpc>
                <a:spcPct val="80000"/>
              </a:lnSpc>
              <a:buFont typeface="Courier New" panose="02070309020205020404" pitchFamily="49" charset="0"/>
              <a:buChar char="o"/>
            </a:pPr>
            <a:r>
              <a:rPr lang="et-EE" sz="1400" dirty="0"/>
              <a:t>Esitades otseseid ja ebamugavaid küsimusi ja nõudes selgeid vastuseid </a:t>
            </a:r>
          </a:p>
          <a:p>
            <a:pPr eaLnBrk="1" hangingPunct="1">
              <a:buSzPct val="125000"/>
              <a:buFont typeface="Courier New" panose="02070309020205020404" pitchFamily="49" charset="0"/>
              <a:buChar char="o"/>
            </a:pPr>
            <a:endParaRPr lang="en-US" altLang="et-EE" sz="1400" dirty="0"/>
          </a:p>
          <a:p>
            <a:pPr eaLnBrk="1" hangingPunct="1">
              <a:buSzPct val="125000"/>
              <a:buFont typeface="Courier New" panose="02070309020205020404" pitchFamily="49" charset="0"/>
              <a:buChar char="o"/>
            </a:pPr>
            <a:endParaRPr lang="en-US" altLang="et-EE" sz="1400" dirty="0"/>
          </a:p>
        </p:txBody>
      </p:sp>
      <p:sp>
        <p:nvSpPr>
          <p:cNvPr id="65539" name="Rectangle 7"/>
          <p:cNvSpPr>
            <a:spLocks noGrp="1" noChangeArrowheads="1"/>
          </p:cNvSpPr>
          <p:nvPr>
            <p:ph sz="half" idx="2"/>
          </p:nvPr>
        </p:nvSpPr>
        <p:spPr>
          <a:xfrm>
            <a:off x="4742196" y="2419350"/>
            <a:ext cx="3114675" cy="2219325"/>
          </a:xfrm>
        </p:spPr>
        <p:txBody>
          <a:bodyPr>
            <a:normAutofit fontScale="92500" lnSpcReduction="10000"/>
          </a:bodyPr>
          <a:lstStyle/>
          <a:p>
            <a:pPr marL="787400" lvl="1" indent="-342900">
              <a:buFont typeface="Courier New" panose="02070309020205020404" pitchFamily="49" charset="0"/>
              <a:buChar char="o"/>
            </a:pPr>
            <a:r>
              <a:rPr lang="et-EE" sz="1400" dirty="0"/>
              <a:t>Olles riskivalmim ja  uuendusmeelsem</a:t>
            </a:r>
          </a:p>
          <a:p>
            <a:pPr marL="787400" lvl="1" indent="-342900">
              <a:buFont typeface="Courier New" panose="02070309020205020404" pitchFamily="49" charset="0"/>
              <a:buChar char="o"/>
            </a:pPr>
            <a:r>
              <a:rPr lang="et-EE" sz="1400" dirty="0"/>
              <a:t>Avaldades arvamust ja selgitades oma seisukohta</a:t>
            </a:r>
            <a:endParaRPr lang="en-GB" sz="1400" dirty="0"/>
          </a:p>
          <a:p>
            <a:pPr marL="787400" lvl="1" indent="-342900">
              <a:buFont typeface="Courier New" panose="02070309020205020404" pitchFamily="49" charset="0"/>
              <a:buChar char="o"/>
            </a:pPr>
            <a:r>
              <a:rPr lang="et-EE" sz="1400" dirty="0"/>
              <a:t>Jäädes kindlaks nii nõustumise kui ka mittenõustumise korral </a:t>
            </a:r>
          </a:p>
          <a:p>
            <a:pPr marL="787400" lvl="1" indent="-342900">
              <a:buFont typeface="Courier New" panose="02070309020205020404" pitchFamily="49" charset="0"/>
              <a:buChar char="o"/>
            </a:pPr>
            <a:r>
              <a:rPr lang="et-EE" sz="1400" dirty="0"/>
              <a:t>Püstitades konkreetseid ja isiklikke eesmärke mõeldes eelkõige tulemusele </a:t>
            </a:r>
          </a:p>
          <a:p>
            <a:pPr marL="787400" lvl="1" indent="-342900">
              <a:buFont typeface="Courier New" panose="02070309020205020404" pitchFamily="49" charset="0"/>
              <a:buChar char="o"/>
            </a:pPr>
            <a:r>
              <a:rPr lang="et-EE" sz="1400" dirty="0"/>
              <a:t>Olles valmis konfliktideks ja probleemide lahendamiseks</a:t>
            </a:r>
            <a:endParaRPr lang="en-GB" sz="1400" dirty="0"/>
          </a:p>
          <a:p>
            <a:pPr eaLnBrk="1" hangingPunct="1">
              <a:buSzPct val="125000"/>
              <a:buFont typeface="Courier New" panose="02070309020205020404" pitchFamily="49" charset="0"/>
              <a:buChar char="o"/>
            </a:pPr>
            <a:endParaRPr lang="en-US" altLang="et-EE" sz="1400" dirty="0"/>
          </a:p>
        </p:txBody>
      </p:sp>
      <p:grpSp>
        <p:nvGrpSpPr>
          <p:cNvPr id="65540" name="Group 14"/>
          <p:cNvGrpSpPr>
            <a:grpSpLocks/>
          </p:cNvGrpSpPr>
          <p:nvPr/>
        </p:nvGrpSpPr>
        <p:grpSpPr bwMode="auto">
          <a:xfrm>
            <a:off x="5651898" y="1006079"/>
            <a:ext cx="1296590" cy="1296590"/>
            <a:chOff x="1837" y="1434"/>
            <a:chExt cx="1968" cy="1968"/>
          </a:xfrm>
        </p:grpSpPr>
        <p:sp>
          <p:nvSpPr>
            <p:cNvPr id="65543" name="Oval 3"/>
            <p:cNvSpPr>
              <a:spLocks noChangeArrowheads="1"/>
            </p:cNvSpPr>
            <p:nvPr/>
          </p:nvSpPr>
          <p:spPr bwMode="auto">
            <a:xfrm>
              <a:off x="1837" y="1434"/>
              <a:ext cx="1968" cy="1968"/>
            </a:xfrm>
            <a:prstGeom prst="ellipse">
              <a:avLst/>
            </a:prstGeom>
            <a:noFill/>
            <a:ln w="25400">
              <a:solidFill>
                <a:srgbClr val="0093D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525">
                <a:solidFill>
                  <a:schemeClr val="tx1"/>
                </a:solidFill>
                <a:latin typeface="Gill Sans MT" pitchFamily="34" charset="0"/>
              </a:endParaRPr>
            </a:p>
          </p:txBody>
        </p:sp>
        <p:sp>
          <p:nvSpPr>
            <p:cNvPr id="65544" name="Line 4"/>
            <p:cNvSpPr>
              <a:spLocks noChangeShapeType="1"/>
            </p:cNvSpPr>
            <p:nvPr/>
          </p:nvSpPr>
          <p:spPr bwMode="auto">
            <a:xfrm>
              <a:off x="2835" y="1434"/>
              <a:ext cx="0" cy="1966"/>
            </a:xfrm>
            <a:prstGeom prst="line">
              <a:avLst/>
            </a:prstGeom>
            <a:noFill/>
            <a:ln w="31750">
              <a:solidFill>
                <a:srgbClr val="0093D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t-EE" sz="1350"/>
            </a:p>
          </p:txBody>
        </p:sp>
        <p:sp>
          <p:nvSpPr>
            <p:cNvPr id="65545" name="Line 5"/>
            <p:cNvSpPr>
              <a:spLocks noChangeShapeType="1"/>
            </p:cNvSpPr>
            <p:nvPr/>
          </p:nvSpPr>
          <p:spPr bwMode="auto">
            <a:xfrm rot="5400000">
              <a:off x="2820" y="1449"/>
              <a:ext cx="0" cy="1965"/>
            </a:xfrm>
            <a:prstGeom prst="line">
              <a:avLst/>
            </a:prstGeom>
            <a:noFill/>
            <a:ln w="31750">
              <a:solidFill>
                <a:srgbClr val="0093D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t-EE" sz="1350"/>
            </a:p>
          </p:txBody>
        </p:sp>
        <p:sp>
          <p:nvSpPr>
            <p:cNvPr id="65546" name="Text Box 9"/>
            <p:cNvSpPr txBox="1">
              <a:spLocks noChangeArrowheads="1"/>
            </p:cNvSpPr>
            <p:nvPr/>
          </p:nvSpPr>
          <p:spPr bwMode="auto">
            <a:xfrm>
              <a:off x="2207" y="2585"/>
              <a:ext cx="499" cy="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2400" b="1">
                <a:solidFill>
                  <a:srgbClr val="A6A6A6"/>
                </a:solidFill>
                <a:latin typeface="Gill Sans MT" pitchFamily="34" charset="0"/>
              </a:endParaRPr>
            </a:p>
          </p:txBody>
        </p:sp>
        <p:sp>
          <p:nvSpPr>
            <p:cNvPr id="65547" name="Text Box 10"/>
            <p:cNvSpPr txBox="1">
              <a:spLocks noChangeArrowheads="1"/>
            </p:cNvSpPr>
            <p:nvPr/>
          </p:nvSpPr>
          <p:spPr bwMode="auto">
            <a:xfrm>
              <a:off x="3024" y="2601"/>
              <a:ext cx="423" cy="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2400" b="1">
                <a:solidFill>
                  <a:srgbClr val="A6A6A6"/>
                </a:solidFill>
                <a:latin typeface="Gill Sans MT" pitchFamily="34" charset="0"/>
              </a:endParaRPr>
            </a:p>
          </p:txBody>
        </p:sp>
        <p:sp>
          <p:nvSpPr>
            <p:cNvPr id="65548" name="Text Box 11"/>
            <p:cNvSpPr txBox="1">
              <a:spLocks noChangeArrowheads="1"/>
            </p:cNvSpPr>
            <p:nvPr/>
          </p:nvSpPr>
          <p:spPr bwMode="auto">
            <a:xfrm>
              <a:off x="3100" y="1678"/>
              <a:ext cx="318" cy="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2400" b="1">
                <a:solidFill>
                  <a:srgbClr val="A6A6A6"/>
                </a:solidFill>
                <a:latin typeface="Gill Sans MT" pitchFamily="34" charset="0"/>
              </a:endParaRPr>
            </a:p>
          </p:txBody>
        </p:sp>
        <p:sp>
          <p:nvSpPr>
            <p:cNvPr id="65549" name="Text Box 12"/>
            <p:cNvSpPr txBox="1">
              <a:spLocks noChangeArrowheads="1"/>
            </p:cNvSpPr>
            <p:nvPr/>
          </p:nvSpPr>
          <p:spPr bwMode="auto">
            <a:xfrm>
              <a:off x="2253" y="1698"/>
              <a:ext cx="499" cy="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t-EE" sz="2100" b="1">
                  <a:solidFill>
                    <a:srgbClr val="FFC000"/>
                  </a:solidFill>
                  <a:latin typeface="Gill Sans MT" pitchFamily="34" charset="0"/>
                </a:rPr>
                <a:t>D</a:t>
              </a:r>
            </a:p>
          </p:txBody>
        </p:sp>
      </p:grpSp>
      <p:sp>
        <p:nvSpPr>
          <p:cNvPr id="65541" name="Rectangle 6"/>
          <p:cNvSpPr>
            <a:spLocks noChangeArrowheads="1"/>
          </p:cNvSpPr>
          <p:nvPr/>
        </p:nvSpPr>
        <p:spPr bwMode="auto">
          <a:xfrm>
            <a:off x="304800" y="177227"/>
            <a:ext cx="87110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a:buNone/>
            </a:pPr>
            <a:r>
              <a:rPr lang="et-EE" dirty="0">
                <a:solidFill>
                  <a:schemeClr val="tx2"/>
                </a:solidFill>
                <a:latin typeface="+mn-lt"/>
              </a:rPr>
              <a:t>Madala “D” dimensiooni puhul saab end arendada:</a:t>
            </a:r>
          </a:p>
        </p:txBody>
      </p:sp>
    </p:spTree>
    <p:extLst>
      <p:ext uri="{BB962C8B-B14F-4D97-AF65-F5344CB8AC3E}">
        <p14:creationId xmlns:p14="http://schemas.microsoft.com/office/powerpoint/2010/main" val="34314051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0696" y="346283"/>
            <a:ext cx="5638799" cy="417373"/>
          </a:xfrm>
        </p:spPr>
        <p:txBody>
          <a:bodyPr>
            <a:normAutofit fontScale="90000"/>
          </a:bodyPr>
          <a:lstStyle/>
          <a:p>
            <a:r>
              <a:rPr lang="en-US" sz="4000" b="0" dirty="0" err="1">
                <a:solidFill>
                  <a:schemeClr val="tx2"/>
                </a:solidFill>
              </a:rPr>
              <a:t>Miks</a:t>
            </a:r>
            <a:r>
              <a:rPr lang="en-US" sz="4000" b="0" dirty="0">
                <a:solidFill>
                  <a:schemeClr val="tx2"/>
                </a:solidFill>
              </a:rPr>
              <a:t> </a:t>
            </a:r>
            <a:r>
              <a:rPr lang="en-US" sz="4000" b="0" dirty="0" err="1">
                <a:solidFill>
                  <a:schemeClr val="tx2"/>
                </a:solidFill>
              </a:rPr>
              <a:t>kasutada</a:t>
            </a:r>
            <a:r>
              <a:rPr lang="en-US" sz="4000" b="0" dirty="0">
                <a:solidFill>
                  <a:schemeClr val="tx2"/>
                </a:solidFill>
              </a:rPr>
              <a:t> </a:t>
            </a:r>
            <a:r>
              <a:rPr lang="en-US" sz="4000" b="0" dirty="0" err="1">
                <a:solidFill>
                  <a:schemeClr val="tx2"/>
                </a:solidFill>
              </a:rPr>
              <a:t>DiSCi</a:t>
            </a:r>
            <a:r>
              <a:rPr lang="en-US" sz="4000" b="0" dirty="0">
                <a:solidFill>
                  <a:schemeClr val="tx2"/>
                </a:solidFill>
              </a:rPr>
              <a:t>®?</a:t>
            </a:r>
            <a:endParaRPr lang="da-DK" sz="4000" b="0" dirty="0">
              <a:solidFill>
                <a:schemeClr val="tx2"/>
              </a:solidFill>
            </a:endParaRPr>
          </a:p>
        </p:txBody>
      </p:sp>
      <p:sp>
        <p:nvSpPr>
          <p:cNvPr id="2" name="Content Placeholder 1"/>
          <p:cNvSpPr>
            <a:spLocks noGrp="1"/>
          </p:cNvSpPr>
          <p:nvPr>
            <p:ph idx="1"/>
          </p:nvPr>
        </p:nvSpPr>
        <p:spPr>
          <a:xfrm>
            <a:off x="457200" y="1065804"/>
            <a:ext cx="4800600" cy="3394075"/>
          </a:xfrm>
        </p:spPr>
        <p:txBody>
          <a:bodyPr>
            <a:normAutofit/>
          </a:bodyPr>
          <a:lstStyle/>
          <a:p>
            <a:pPr marL="0" indent="0">
              <a:buNone/>
            </a:pPr>
            <a:r>
              <a:rPr lang="et-EE" sz="1800" b="1" dirty="0">
                <a:solidFill>
                  <a:srgbClr val="605551"/>
                </a:solidFill>
              </a:rPr>
              <a:t>DiSC®</a:t>
            </a:r>
            <a:r>
              <a:rPr lang="et-EE" sz="1800" dirty="0">
                <a:solidFill>
                  <a:srgbClr val="605551"/>
                </a:solidFill>
              </a:rPr>
              <a:t> loob </a:t>
            </a:r>
            <a:r>
              <a:rPr lang="et-EE" sz="1800" b="1" dirty="0">
                <a:solidFill>
                  <a:srgbClr val="605551"/>
                </a:solidFill>
              </a:rPr>
              <a:t>ühise keele</a:t>
            </a:r>
            <a:r>
              <a:rPr lang="et-EE" sz="1800" dirty="0">
                <a:solidFill>
                  <a:srgbClr val="605551"/>
                </a:solidFill>
              </a:rPr>
              <a:t>, mida saame kasutada, et arutada milliseid käitumisjooni me jagame teistega ja mida me teeme teisiti.</a:t>
            </a:r>
            <a:br>
              <a:rPr lang="et-EE" sz="1800" dirty="0">
                <a:solidFill>
                  <a:srgbClr val="605551"/>
                </a:solidFill>
              </a:rPr>
            </a:br>
            <a:r>
              <a:rPr lang="et-EE" sz="1800" dirty="0">
                <a:solidFill>
                  <a:srgbClr val="605551"/>
                </a:solidFill>
              </a:rPr>
              <a:t/>
            </a:r>
            <a:br>
              <a:rPr lang="et-EE" sz="1800" dirty="0">
                <a:solidFill>
                  <a:srgbClr val="605551"/>
                </a:solidFill>
              </a:rPr>
            </a:br>
            <a:r>
              <a:rPr lang="et-EE" sz="1800" dirty="0">
                <a:solidFill>
                  <a:srgbClr val="605551"/>
                </a:solidFill>
              </a:rPr>
              <a:t>DiSC aitab meil kõigil:</a:t>
            </a:r>
          </a:p>
          <a:p>
            <a:pPr>
              <a:buFont typeface="Courier New" panose="02070309020205020404" pitchFamily="49" charset="0"/>
              <a:buChar char="o"/>
            </a:pPr>
            <a:r>
              <a:rPr lang="et-EE" sz="1800" dirty="0">
                <a:solidFill>
                  <a:srgbClr val="605551"/>
                </a:solidFill>
              </a:rPr>
              <a:t>e</a:t>
            </a:r>
            <a:r>
              <a:rPr lang="et-EE" sz="1800" dirty="0" smtClean="0">
                <a:solidFill>
                  <a:srgbClr val="605551"/>
                </a:solidFill>
              </a:rPr>
              <a:t>nnast </a:t>
            </a:r>
            <a:r>
              <a:rPr lang="et-EE" sz="1800" dirty="0">
                <a:solidFill>
                  <a:srgbClr val="605551"/>
                </a:solidFill>
              </a:rPr>
              <a:t>paremini tundma õppida</a:t>
            </a:r>
          </a:p>
          <a:p>
            <a:pPr>
              <a:buFont typeface="Courier New" panose="02070309020205020404" pitchFamily="49" charset="0"/>
              <a:buChar char="o"/>
            </a:pPr>
            <a:r>
              <a:rPr lang="et-EE" sz="1800" dirty="0">
                <a:solidFill>
                  <a:srgbClr val="605551"/>
                </a:solidFill>
              </a:rPr>
              <a:t>t</a:t>
            </a:r>
            <a:r>
              <a:rPr lang="et-EE" sz="1800" dirty="0" smtClean="0">
                <a:solidFill>
                  <a:srgbClr val="605551"/>
                </a:solidFill>
              </a:rPr>
              <a:t>eisi </a:t>
            </a:r>
            <a:r>
              <a:rPr lang="et-EE" sz="1800" dirty="0">
                <a:solidFill>
                  <a:srgbClr val="605551"/>
                </a:solidFill>
              </a:rPr>
              <a:t>paremini tunnetada</a:t>
            </a:r>
          </a:p>
          <a:p>
            <a:pPr>
              <a:buFont typeface="Courier New" panose="02070309020205020404" pitchFamily="49" charset="0"/>
              <a:buChar char="o"/>
            </a:pPr>
            <a:r>
              <a:rPr lang="et-EE" sz="1800" dirty="0">
                <a:solidFill>
                  <a:srgbClr val="605551"/>
                </a:solidFill>
              </a:rPr>
              <a:t>õ</a:t>
            </a:r>
            <a:r>
              <a:rPr lang="et-EE" sz="1800" dirty="0" smtClean="0">
                <a:solidFill>
                  <a:srgbClr val="605551"/>
                </a:solidFill>
              </a:rPr>
              <a:t>ppida</a:t>
            </a:r>
            <a:r>
              <a:rPr lang="et-EE" sz="1800" dirty="0">
                <a:solidFill>
                  <a:srgbClr val="605551"/>
                </a:solidFill>
              </a:rPr>
              <a:t>, kuidas luua tõhusamaid suhteid teistega - ja kohandada oma käitumist</a:t>
            </a:r>
            <a:endParaRPr lang="da-DK" sz="1800" dirty="0">
              <a:solidFill>
                <a:srgbClr val="605551"/>
              </a:solidFill>
            </a:endParaRPr>
          </a:p>
        </p:txBody>
      </p:sp>
      <p:sp>
        <p:nvSpPr>
          <p:cNvPr id="5" name="Slide Number Placeholder 4"/>
          <p:cNvSpPr>
            <a:spLocks noGrp="1"/>
          </p:cNvSpPr>
          <p:nvPr>
            <p:ph type="sldNum" sz="quarter" idx="4294967295"/>
          </p:nvPr>
        </p:nvSpPr>
        <p:spPr>
          <a:xfrm>
            <a:off x="7010400" y="4781550"/>
            <a:ext cx="2133600" cy="274638"/>
          </a:xfrm>
          <a:prstGeom prst="rect">
            <a:avLst/>
          </a:prstGeom>
        </p:spPr>
        <p:txBody>
          <a:bodyPr/>
          <a:lstStyle/>
          <a:p>
            <a:fld id="{5C7DC223-A699-4292-8854-1321CB05B1BD}" type="slidenum">
              <a:rPr lang="da-DK" smtClean="0"/>
              <a:t>4</a:t>
            </a:fld>
            <a:endParaRPr lang="da-DK"/>
          </a:p>
        </p:txBody>
      </p:sp>
      <p:pic>
        <p:nvPicPr>
          <p:cNvPr id="6" name="Picture 7" descr="Z:\Graphic Materials and Photos\1. INSCAPE GRAPHICS + LOGOS\2. Everything DiSC\Everything DiSC\Everything DiSC Workplac#69.png"/>
          <p:cNvPicPr>
            <a:picLocks noChangeAspect="1" noChangeArrowheads="1"/>
          </p:cNvPicPr>
          <p:nvPr/>
        </p:nvPicPr>
        <p:blipFill rotWithShape="1">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4032" t="5821" r="4032" b="5821"/>
          <a:stretch/>
        </p:blipFill>
        <p:spPr bwMode="auto">
          <a:xfrm>
            <a:off x="5257800" y="1047750"/>
            <a:ext cx="3200400" cy="309045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47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6"/>
          <p:cNvSpPr>
            <a:spLocks noGrp="1" noChangeArrowheads="1"/>
          </p:cNvSpPr>
          <p:nvPr>
            <p:ph sz="half" idx="1"/>
          </p:nvPr>
        </p:nvSpPr>
        <p:spPr>
          <a:xfrm>
            <a:off x="1143000" y="895350"/>
            <a:ext cx="3402806" cy="3731419"/>
          </a:xfrm>
        </p:spPr>
        <p:txBody>
          <a:bodyPr>
            <a:noAutofit/>
          </a:bodyPr>
          <a:lstStyle/>
          <a:p>
            <a:pPr marL="730257" lvl="1" indent="-285750">
              <a:lnSpc>
                <a:spcPct val="90000"/>
              </a:lnSpc>
              <a:buFont typeface="Courier New" panose="02070309020205020404" pitchFamily="49" charset="0"/>
              <a:buChar char="o"/>
              <a:defRPr/>
            </a:pPr>
            <a:r>
              <a:rPr lang="et-EE" sz="1400" dirty="0"/>
              <a:t>Olles suhetes ja kontaktides avatum ja ekstravertsem</a:t>
            </a:r>
            <a:endParaRPr lang="en-GB" sz="1400" dirty="0"/>
          </a:p>
          <a:p>
            <a:pPr marL="730257" lvl="1" indent="-285750">
              <a:lnSpc>
                <a:spcPct val="90000"/>
              </a:lnSpc>
              <a:buFont typeface="Courier New" panose="02070309020205020404" pitchFamily="49" charset="0"/>
              <a:buChar char="o"/>
              <a:defRPr/>
            </a:pPr>
            <a:r>
              <a:rPr lang="et-EE" sz="1400" dirty="0"/>
              <a:t>Tehes sagedamini koostööd ja suurema hulga inimestega</a:t>
            </a:r>
          </a:p>
          <a:p>
            <a:pPr marL="730257" lvl="1" indent="-285750">
              <a:lnSpc>
                <a:spcPct val="90000"/>
              </a:lnSpc>
              <a:buFont typeface="Courier New" panose="02070309020205020404" pitchFamily="49" charset="0"/>
              <a:buChar char="o"/>
              <a:defRPr/>
            </a:pPr>
            <a:r>
              <a:rPr lang="et-EE" sz="1400" dirty="0"/>
              <a:t>Rääkides sagedamini endast, oma seisukohtadest ja mõtteist </a:t>
            </a:r>
          </a:p>
          <a:p>
            <a:pPr marL="730257" lvl="1" indent="-285750">
              <a:lnSpc>
                <a:spcPct val="90000"/>
              </a:lnSpc>
              <a:buFont typeface="Courier New" panose="02070309020205020404" pitchFamily="49" charset="0"/>
              <a:buChar char="o"/>
              <a:defRPr/>
            </a:pPr>
            <a:r>
              <a:rPr lang="et-EE" sz="1400" dirty="0"/>
              <a:t>Olles inspireerivam oma kaaslastele, kes siis tahavd teid rohkem kuulata/teiega koos olla</a:t>
            </a:r>
            <a:endParaRPr lang="en-GB" sz="1400" dirty="0"/>
          </a:p>
          <a:p>
            <a:pPr marL="730257" lvl="1" indent="-285750">
              <a:lnSpc>
                <a:spcPct val="90000"/>
              </a:lnSpc>
              <a:buFont typeface="Courier New" panose="02070309020205020404" pitchFamily="49" charset="0"/>
              <a:buChar char="o"/>
              <a:defRPr/>
            </a:pPr>
            <a:r>
              <a:rPr lang="et-EE" sz="1400" dirty="0"/>
              <a:t>Võttes aega suhtlemiseks ja osalemiseks ühisüritustel</a:t>
            </a:r>
          </a:p>
          <a:p>
            <a:pPr marL="730257" lvl="1" indent="-285750">
              <a:lnSpc>
                <a:spcPct val="90000"/>
              </a:lnSpc>
              <a:buFont typeface="Courier New" panose="02070309020205020404" pitchFamily="49" charset="0"/>
              <a:buChar char="o"/>
              <a:defRPr/>
            </a:pPr>
            <a:r>
              <a:rPr lang="et-EE" sz="1400" dirty="0"/>
              <a:t>Püüdes rohkem süveneda psühholoogilistesse küsimustesse</a:t>
            </a:r>
          </a:p>
          <a:p>
            <a:pPr marL="730257" lvl="1" indent="-285750">
              <a:lnSpc>
                <a:spcPct val="90000"/>
              </a:lnSpc>
              <a:buFont typeface="Courier New" panose="02070309020205020404" pitchFamily="49" charset="0"/>
              <a:buChar char="o"/>
              <a:defRPr/>
            </a:pPr>
            <a:r>
              <a:rPr lang="et-EE" sz="1400" dirty="0"/>
              <a:t>Keskendudes rohkem inimesele, mitte asjadele</a:t>
            </a:r>
          </a:p>
          <a:p>
            <a:pPr marL="730257" lvl="1" indent="-285750">
              <a:lnSpc>
                <a:spcPct val="90000"/>
              </a:lnSpc>
              <a:buFont typeface="Courier New" panose="02070309020205020404" pitchFamily="49" charset="0"/>
              <a:buChar char="o"/>
              <a:defRPr/>
            </a:pPr>
            <a:r>
              <a:rPr lang="et-EE" sz="1400" dirty="0"/>
              <a:t>Leides inspiratsiooni uutes olukordades ja otsides kontakti endast erinevate inimestega </a:t>
            </a:r>
          </a:p>
        </p:txBody>
      </p:sp>
      <p:sp>
        <p:nvSpPr>
          <p:cNvPr id="66563" name="Rectangle 7"/>
          <p:cNvSpPr>
            <a:spLocks noGrp="1" noChangeArrowheads="1"/>
          </p:cNvSpPr>
          <p:nvPr>
            <p:ph sz="half" idx="2"/>
          </p:nvPr>
        </p:nvSpPr>
        <p:spPr>
          <a:xfrm>
            <a:off x="4739575" y="2419350"/>
            <a:ext cx="3286125" cy="2272904"/>
          </a:xfrm>
        </p:spPr>
        <p:txBody>
          <a:bodyPr>
            <a:normAutofit lnSpcReduction="10000"/>
          </a:bodyPr>
          <a:lstStyle/>
          <a:p>
            <a:pPr>
              <a:lnSpc>
                <a:spcPct val="80000"/>
              </a:lnSpc>
              <a:buFont typeface="Courier New" panose="02070309020205020404" pitchFamily="49" charset="0"/>
              <a:buChar char="o"/>
            </a:pPr>
            <a:r>
              <a:rPr lang="et-EE" sz="1400" dirty="0"/>
              <a:t>Uskudes oma ideedesse ja seisukohtadesse ning püüdes teisi veenda</a:t>
            </a:r>
            <a:endParaRPr lang="en-GB" sz="1400" dirty="0"/>
          </a:p>
          <a:p>
            <a:pPr>
              <a:lnSpc>
                <a:spcPct val="80000"/>
              </a:lnSpc>
              <a:buFont typeface="Courier New" panose="02070309020205020404" pitchFamily="49" charset="0"/>
              <a:buChar char="o"/>
            </a:pPr>
            <a:r>
              <a:rPr lang="et-EE" sz="1400" dirty="0"/>
              <a:t>Suutes ennast hästi valitseda</a:t>
            </a:r>
            <a:endParaRPr lang="en-GB" sz="1400" dirty="0"/>
          </a:p>
          <a:p>
            <a:pPr>
              <a:lnSpc>
                <a:spcPct val="80000"/>
              </a:lnSpc>
              <a:buFont typeface="Courier New" panose="02070309020205020404" pitchFamily="49" charset="0"/>
              <a:buChar char="o"/>
            </a:pPr>
            <a:r>
              <a:rPr lang="et-EE" sz="1400" dirty="0"/>
              <a:t>Väljendades ja usaldades oma tundeid</a:t>
            </a:r>
          </a:p>
          <a:p>
            <a:pPr>
              <a:lnSpc>
                <a:spcPct val="80000"/>
              </a:lnSpc>
              <a:buFont typeface="Courier New" panose="02070309020205020404" pitchFamily="49" charset="0"/>
              <a:buChar char="o"/>
            </a:pPr>
            <a:r>
              <a:rPr lang="et-EE" sz="1400" dirty="0"/>
              <a:t>Teisi õpetades ja koolitades</a:t>
            </a:r>
            <a:endParaRPr lang="en-GB" sz="1400" dirty="0"/>
          </a:p>
          <a:p>
            <a:pPr>
              <a:lnSpc>
                <a:spcPct val="80000"/>
              </a:lnSpc>
              <a:buFont typeface="Courier New" panose="02070309020205020404" pitchFamily="49" charset="0"/>
              <a:buChar char="o"/>
            </a:pPr>
            <a:r>
              <a:rPr lang="et-EE" sz="1400" dirty="0"/>
              <a:t>Olles inspireeriv ja stimuleeriv</a:t>
            </a:r>
          </a:p>
          <a:p>
            <a:pPr>
              <a:lnSpc>
                <a:spcPct val="80000"/>
              </a:lnSpc>
              <a:buFont typeface="Courier New" panose="02070309020205020404" pitchFamily="49" charset="0"/>
              <a:buChar char="o"/>
            </a:pPr>
            <a:r>
              <a:rPr lang="et-EE" sz="1400" dirty="0"/>
              <a:t>Väljendades positiivset ja optimistlikku hoiakut</a:t>
            </a:r>
            <a:endParaRPr lang="en-GB" sz="1400" dirty="0"/>
          </a:p>
          <a:p>
            <a:pPr>
              <a:lnSpc>
                <a:spcPct val="80000"/>
              </a:lnSpc>
              <a:buFont typeface="Courier New" panose="02070309020205020404" pitchFamily="49" charset="0"/>
              <a:buChar char="o"/>
            </a:pPr>
            <a:r>
              <a:rPr lang="et-EE" sz="1400" dirty="0"/>
              <a:t>Olles tundlikum sotsiaalsete ilmingute suhtes</a:t>
            </a:r>
            <a:endParaRPr lang="en-GB" sz="1400" dirty="0"/>
          </a:p>
        </p:txBody>
      </p:sp>
      <p:grpSp>
        <p:nvGrpSpPr>
          <p:cNvPr id="66564" name="Group 14"/>
          <p:cNvGrpSpPr>
            <a:grpSpLocks/>
          </p:cNvGrpSpPr>
          <p:nvPr/>
        </p:nvGrpSpPr>
        <p:grpSpPr bwMode="auto">
          <a:xfrm>
            <a:off x="5543551" y="1006078"/>
            <a:ext cx="1308497" cy="1308497"/>
            <a:chOff x="1837" y="1434"/>
            <a:chExt cx="1968" cy="1968"/>
          </a:xfrm>
        </p:grpSpPr>
        <p:sp>
          <p:nvSpPr>
            <p:cNvPr id="66567" name="Oval 3"/>
            <p:cNvSpPr>
              <a:spLocks noChangeArrowheads="1"/>
            </p:cNvSpPr>
            <p:nvPr/>
          </p:nvSpPr>
          <p:spPr bwMode="auto">
            <a:xfrm>
              <a:off x="1837" y="1434"/>
              <a:ext cx="1968" cy="1968"/>
            </a:xfrm>
            <a:prstGeom prst="ellipse">
              <a:avLst/>
            </a:prstGeom>
            <a:noFill/>
            <a:ln w="25400">
              <a:solidFill>
                <a:srgbClr val="0093D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525">
                <a:solidFill>
                  <a:schemeClr val="tx1"/>
                </a:solidFill>
                <a:latin typeface="Gill Sans MT" pitchFamily="34" charset="0"/>
              </a:endParaRPr>
            </a:p>
          </p:txBody>
        </p:sp>
        <p:sp>
          <p:nvSpPr>
            <p:cNvPr id="66568" name="Line 4"/>
            <p:cNvSpPr>
              <a:spLocks noChangeShapeType="1"/>
            </p:cNvSpPr>
            <p:nvPr/>
          </p:nvSpPr>
          <p:spPr bwMode="auto">
            <a:xfrm>
              <a:off x="2835" y="1434"/>
              <a:ext cx="0" cy="1966"/>
            </a:xfrm>
            <a:prstGeom prst="line">
              <a:avLst/>
            </a:prstGeom>
            <a:noFill/>
            <a:ln w="31750">
              <a:solidFill>
                <a:srgbClr val="0093D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t-EE" sz="1350"/>
            </a:p>
          </p:txBody>
        </p:sp>
        <p:sp>
          <p:nvSpPr>
            <p:cNvPr id="66569" name="Line 5"/>
            <p:cNvSpPr>
              <a:spLocks noChangeShapeType="1"/>
            </p:cNvSpPr>
            <p:nvPr/>
          </p:nvSpPr>
          <p:spPr bwMode="auto">
            <a:xfrm rot="5400000">
              <a:off x="2820" y="1449"/>
              <a:ext cx="0" cy="1965"/>
            </a:xfrm>
            <a:prstGeom prst="line">
              <a:avLst/>
            </a:prstGeom>
            <a:noFill/>
            <a:ln w="31750">
              <a:solidFill>
                <a:srgbClr val="0093D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t-EE" sz="1350"/>
            </a:p>
          </p:txBody>
        </p:sp>
        <p:sp>
          <p:nvSpPr>
            <p:cNvPr id="66570" name="Text Box 9"/>
            <p:cNvSpPr txBox="1">
              <a:spLocks noChangeArrowheads="1"/>
            </p:cNvSpPr>
            <p:nvPr/>
          </p:nvSpPr>
          <p:spPr bwMode="auto">
            <a:xfrm>
              <a:off x="2208" y="2585"/>
              <a:ext cx="498" cy="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2400" b="1">
                <a:solidFill>
                  <a:srgbClr val="A6A6A6"/>
                </a:solidFill>
                <a:latin typeface="Gill Sans MT" pitchFamily="34" charset="0"/>
              </a:endParaRPr>
            </a:p>
          </p:txBody>
        </p:sp>
        <p:sp>
          <p:nvSpPr>
            <p:cNvPr id="66571" name="Text Box 10"/>
            <p:cNvSpPr txBox="1">
              <a:spLocks noChangeArrowheads="1"/>
            </p:cNvSpPr>
            <p:nvPr/>
          </p:nvSpPr>
          <p:spPr bwMode="auto">
            <a:xfrm>
              <a:off x="3024" y="2600"/>
              <a:ext cx="424" cy="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2400" b="1">
                <a:solidFill>
                  <a:srgbClr val="A6A6A6"/>
                </a:solidFill>
                <a:latin typeface="Gill Sans MT" pitchFamily="34" charset="0"/>
              </a:endParaRPr>
            </a:p>
          </p:txBody>
        </p:sp>
        <p:sp>
          <p:nvSpPr>
            <p:cNvPr id="66572" name="Text Box 11"/>
            <p:cNvSpPr txBox="1">
              <a:spLocks noChangeArrowheads="1"/>
            </p:cNvSpPr>
            <p:nvPr/>
          </p:nvSpPr>
          <p:spPr bwMode="auto">
            <a:xfrm>
              <a:off x="3099" y="1679"/>
              <a:ext cx="319"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t-EE" sz="2100" b="1">
                  <a:solidFill>
                    <a:srgbClr val="FFC000"/>
                  </a:solidFill>
                  <a:latin typeface="Gill Sans MT" pitchFamily="34" charset="0"/>
                </a:rPr>
                <a:t>i</a:t>
              </a:r>
            </a:p>
          </p:txBody>
        </p:sp>
        <p:sp>
          <p:nvSpPr>
            <p:cNvPr id="66573" name="Text Box 12"/>
            <p:cNvSpPr txBox="1">
              <a:spLocks noChangeArrowheads="1"/>
            </p:cNvSpPr>
            <p:nvPr/>
          </p:nvSpPr>
          <p:spPr bwMode="auto">
            <a:xfrm>
              <a:off x="2252" y="1697"/>
              <a:ext cx="498" cy="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2400" b="1">
                <a:solidFill>
                  <a:srgbClr val="A6A6A6"/>
                </a:solidFill>
                <a:latin typeface="Gill Sans MT" pitchFamily="34" charset="0"/>
              </a:endParaRPr>
            </a:p>
          </p:txBody>
        </p:sp>
      </p:grpSp>
      <p:sp>
        <p:nvSpPr>
          <p:cNvPr id="66565" name="Rectangle 6"/>
          <p:cNvSpPr>
            <a:spLocks noChangeArrowheads="1"/>
          </p:cNvSpPr>
          <p:nvPr/>
        </p:nvSpPr>
        <p:spPr bwMode="auto">
          <a:xfrm>
            <a:off x="267712" y="198367"/>
            <a:ext cx="85561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a:buNone/>
            </a:pPr>
            <a:r>
              <a:rPr lang="et-EE" dirty="0">
                <a:solidFill>
                  <a:schemeClr val="tx2"/>
                </a:solidFill>
                <a:latin typeface="+mn-lt"/>
              </a:rPr>
              <a:t>Madala “i” dimensiooni puhul saab end arendada:</a:t>
            </a:r>
          </a:p>
        </p:txBody>
      </p:sp>
    </p:spTree>
    <p:extLst>
      <p:ext uri="{BB962C8B-B14F-4D97-AF65-F5344CB8AC3E}">
        <p14:creationId xmlns:p14="http://schemas.microsoft.com/office/powerpoint/2010/main" val="26895904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7"/>
          <p:cNvSpPr>
            <a:spLocks noGrp="1" noChangeArrowheads="1"/>
          </p:cNvSpPr>
          <p:nvPr>
            <p:ph sz="half" idx="1"/>
          </p:nvPr>
        </p:nvSpPr>
        <p:spPr>
          <a:xfrm>
            <a:off x="4517650" y="2305423"/>
            <a:ext cx="3482578" cy="2436019"/>
          </a:xfrm>
        </p:spPr>
        <p:txBody>
          <a:bodyPr>
            <a:normAutofit fontScale="92500"/>
          </a:bodyPr>
          <a:lstStyle/>
          <a:p>
            <a:pPr eaLnBrk="1" hangingPunct="1">
              <a:buSzPct val="125000"/>
              <a:buFont typeface="Courier New" panose="02070309020205020404" pitchFamily="49" charset="0"/>
              <a:buChar char="o"/>
            </a:pPr>
            <a:endParaRPr lang="en-US" altLang="et-EE" sz="1400" dirty="0"/>
          </a:p>
          <a:p>
            <a:pPr marL="730257" lvl="1" indent="-285750">
              <a:lnSpc>
                <a:spcPct val="80000"/>
              </a:lnSpc>
              <a:buFont typeface="Courier New" panose="02070309020205020404" pitchFamily="49" charset="0"/>
              <a:buChar char="o"/>
            </a:pPr>
            <a:r>
              <a:rPr lang="et-EE" sz="1400" dirty="0"/>
              <a:t>Kujundades positiivseid harjumusi ja hoiakut rutiinse töö, reeglite ja detailide suhtes </a:t>
            </a:r>
          </a:p>
          <a:p>
            <a:pPr marL="730257" lvl="1" indent="-285750">
              <a:lnSpc>
                <a:spcPct val="80000"/>
              </a:lnSpc>
              <a:buFont typeface="Courier New" panose="02070309020205020404" pitchFamily="49" charset="0"/>
              <a:buChar char="o"/>
            </a:pPr>
            <a:r>
              <a:rPr lang="et-EE" sz="1400" dirty="0"/>
              <a:t>Olles vastutulelikum ja mõistvam teiste arvamuste ja vajaduste suhtes</a:t>
            </a:r>
          </a:p>
          <a:p>
            <a:pPr marL="730257" lvl="1" indent="-285750">
              <a:lnSpc>
                <a:spcPct val="80000"/>
              </a:lnSpc>
              <a:buFont typeface="Courier New" panose="02070309020205020404" pitchFamily="49" charset="0"/>
              <a:buChar char="o"/>
            </a:pPr>
            <a:r>
              <a:rPr lang="et-EE" sz="1400" dirty="0"/>
              <a:t>Abistades teisi rohkem</a:t>
            </a:r>
            <a:endParaRPr lang="en-GB" sz="1400" dirty="0"/>
          </a:p>
          <a:p>
            <a:pPr marL="730257" lvl="1" indent="-285750">
              <a:lnSpc>
                <a:spcPct val="80000"/>
              </a:lnSpc>
              <a:buFont typeface="Courier New" panose="02070309020205020404" pitchFamily="49" charset="0"/>
              <a:buChar char="o"/>
            </a:pPr>
            <a:r>
              <a:rPr lang="et-EE" sz="1400" dirty="0"/>
              <a:t>Olles positiivsem ja avatum stabiilse ja harmoonilise keskkonna suhtes</a:t>
            </a:r>
            <a:endParaRPr lang="en-GB" sz="1400" dirty="0"/>
          </a:p>
          <a:p>
            <a:pPr marL="730257" lvl="1" indent="-285750">
              <a:lnSpc>
                <a:spcPct val="80000"/>
              </a:lnSpc>
              <a:buFont typeface="Courier New" panose="02070309020205020404" pitchFamily="49" charset="0"/>
              <a:buChar char="o"/>
            </a:pPr>
            <a:r>
              <a:rPr lang="et-EE" sz="1400" dirty="0"/>
              <a:t>Olles salliv</a:t>
            </a:r>
            <a:endParaRPr lang="en-GB" sz="1400" dirty="0"/>
          </a:p>
          <a:p>
            <a:pPr marL="730257" lvl="1" indent="-285750">
              <a:lnSpc>
                <a:spcPct val="80000"/>
              </a:lnSpc>
              <a:buFont typeface="Courier New" panose="02070309020205020404" pitchFamily="49" charset="0"/>
              <a:buChar char="o"/>
            </a:pPr>
            <a:r>
              <a:rPr lang="et-EE" sz="1400" dirty="0"/>
              <a:t>Elades olevikus </a:t>
            </a:r>
          </a:p>
          <a:p>
            <a:pPr marL="730257" lvl="1" indent="-285750">
              <a:lnSpc>
                <a:spcPct val="80000"/>
              </a:lnSpc>
              <a:buFont typeface="Courier New" panose="02070309020205020404" pitchFamily="49" charset="0"/>
              <a:buChar char="o"/>
            </a:pPr>
            <a:r>
              <a:rPr lang="et-EE" sz="1400" dirty="0"/>
              <a:t>Olles rahul asjade käiguga</a:t>
            </a:r>
            <a:endParaRPr lang="en-GB" sz="1400" dirty="0"/>
          </a:p>
        </p:txBody>
      </p:sp>
      <p:sp>
        <p:nvSpPr>
          <p:cNvPr id="67586" name="Rectangle 6"/>
          <p:cNvSpPr>
            <a:spLocks noGrp="1" noChangeArrowheads="1"/>
          </p:cNvSpPr>
          <p:nvPr>
            <p:ph sz="half" idx="2"/>
          </p:nvPr>
        </p:nvSpPr>
        <p:spPr>
          <a:xfrm>
            <a:off x="1131912" y="895350"/>
            <a:ext cx="3114675" cy="3731419"/>
          </a:xfrm>
        </p:spPr>
        <p:txBody>
          <a:bodyPr>
            <a:noAutofit/>
          </a:bodyPr>
          <a:lstStyle/>
          <a:p>
            <a:pPr marL="730257" lvl="1" indent="-285750">
              <a:lnSpc>
                <a:spcPct val="90000"/>
              </a:lnSpc>
              <a:buFont typeface="Courier New" panose="02070309020205020404" pitchFamily="49" charset="0"/>
              <a:buChar char="o"/>
              <a:defRPr/>
            </a:pPr>
            <a:r>
              <a:rPr lang="et-EE" sz="1400" dirty="0"/>
              <a:t>Tehes teistega rohkem koostööd</a:t>
            </a:r>
            <a:endParaRPr lang="en-GB" sz="1400" dirty="0"/>
          </a:p>
          <a:p>
            <a:pPr marL="730257" lvl="1" indent="-285750">
              <a:lnSpc>
                <a:spcPct val="90000"/>
              </a:lnSpc>
              <a:buFont typeface="Courier New" panose="02070309020205020404" pitchFamily="49" charset="0"/>
              <a:buChar char="o"/>
              <a:defRPr/>
            </a:pPr>
            <a:r>
              <a:rPr lang="et-EE" sz="1400" dirty="0"/>
              <a:t>Olles kolleegide, sõprade ja perekonna suhtes kannatlikum ja koostöövalmim</a:t>
            </a:r>
          </a:p>
          <a:p>
            <a:pPr marL="730257" lvl="1" indent="-285750">
              <a:lnSpc>
                <a:spcPct val="90000"/>
              </a:lnSpc>
              <a:buFont typeface="Courier New" panose="02070309020205020404" pitchFamily="49" charset="0"/>
              <a:buChar char="o"/>
              <a:defRPr/>
            </a:pPr>
            <a:r>
              <a:rPr lang="et-EE" sz="1400" dirty="0"/>
              <a:t>Jõudes tulemuseni vaikselt ja rahulikult</a:t>
            </a:r>
            <a:endParaRPr lang="en-GB" sz="1400" dirty="0"/>
          </a:p>
          <a:p>
            <a:pPr marL="730257" lvl="1" indent="-285750">
              <a:lnSpc>
                <a:spcPct val="90000"/>
              </a:lnSpc>
              <a:buFont typeface="Courier New" panose="02070309020205020404" pitchFamily="49" charset="0"/>
              <a:buChar char="o"/>
              <a:defRPr/>
            </a:pPr>
            <a:r>
              <a:rPr lang="et-EE" sz="1400" dirty="0"/>
              <a:t>Töötades metoodilisemalt ja struktureeritumalt</a:t>
            </a:r>
            <a:endParaRPr lang="en-GB" sz="1400" dirty="0"/>
          </a:p>
          <a:p>
            <a:pPr marL="730257" lvl="1" indent="-285750">
              <a:lnSpc>
                <a:spcPct val="90000"/>
              </a:lnSpc>
              <a:buFont typeface="Courier New" panose="02070309020205020404" pitchFamily="49" charset="0"/>
              <a:buChar char="o"/>
              <a:defRPr/>
            </a:pPr>
            <a:r>
              <a:rPr lang="et-EE" sz="1400" dirty="0"/>
              <a:t>Näidates suuremat stabiilsust oma tegevuses</a:t>
            </a:r>
            <a:endParaRPr lang="en-GB" sz="1400" dirty="0"/>
          </a:p>
          <a:p>
            <a:pPr marL="730257" lvl="1" indent="-285750">
              <a:lnSpc>
                <a:spcPct val="90000"/>
              </a:lnSpc>
              <a:buFont typeface="Courier New" panose="02070309020205020404" pitchFamily="49" charset="0"/>
              <a:buChar char="o"/>
              <a:defRPr/>
            </a:pPr>
            <a:r>
              <a:rPr lang="et-EE" sz="1400" dirty="0"/>
              <a:t>Keskendudes rohkem reeglitele, detailidele jne. </a:t>
            </a:r>
          </a:p>
          <a:p>
            <a:pPr marL="730257" lvl="1" indent="-285750">
              <a:lnSpc>
                <a:spcPct val="90000"/>
              </a:lnSpc>
              <a:buFont typeface="Courier New" panose="02070309020205020404" pitchFamily="49" charset="0"/>
              <a:buChar char="o"/>
              <a:defRPr/>
            </a:pPr>
            <a:r>
              <a:rPr lang="et-EE" sz="1400" dirty="0"/>
              <a:t>Kuulates teisi sagedamini, aktiivsemalt ja pikemalt </a:t>
            </a:r>
          </a:p>
          <a:p>
            <a:pPr marL="730257" lvl="1" indent="-285750">
              <a:lnSpc>
                <a:spcPct val="90000"/>
              </a:lnSpc>
              <a:buFont typeface="Courier New" panose="02070309020205020404" pitchFamily="49" charset="0"/>
              <a:buChar char="o"/>
              <a:defRPr/>
            </a:pPr>
            <a:r>
              <a:rPr lang="et-EE" sz="1400" dirty="0"/>
              <a:t>Rääkides vähem iseendast ja enda arvamusest/tunnetest</a:t>
            </a:r>
          </a:p>
        </p:txBody>
      </p:sp>
      <p:grpSp>
        <p:nvGrpSpPr>
          <p:cNvPr id="67588" name="Group 6"/>
          <p:cNvGrpSpPr>
            <a:grpSpLocks/>
          </p:cNvGrpSpPr>
          <p:nvPr/>
        </p:nvGrpSpPr>
        <p:grpSpPr bwMode="auto">
          <a:xfrm>
            <a:off x="5651897" y="1059657"/>
            <a:ext cx="1308497" cy="1308497"/>
            <a:chOff x="1837" y="1434"/>
            <a:chExt cx="1968" cy="1968"/>
          </a:xfrm>
        </p:grpSpPr>
        <p:sp>
          <p:nvSpPr>
            <p:cNvPr id="67591" name="Oval 3"/>
            <p:cNvSpPr>
              <a:spLocks noChangeArrowheads="1"/>
            </p:cNvSpPr>
            <p:nvPr/>
          </p:nvSpPr>
          <p:spPr bwMode="auto">
            <a:xfrm>
              <a:off x="1837" y="1434"/>
              <a:ext cx="1968" cy="1968"/>
            </a:xfrm>
            <a:prstGeom prst="ellipse">
              <a:avLst/>
            </a:prstGeom>
            <a:noFill/>
            <a:ln w="25400">
              <a:solidFill>
                <a:srgbClr val="0093D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525">
                <a:solidFill>
                  <a:schemeClr val="tx1"/>
                </a:solidFill>
                <a:latin typeface="Gill Sans MT" pitchFamily="34" charset="0"/>
              </a:endParaRPr>
            </a:p>
          </p:txBody>
        </p:sp>
        <p:sp>
          <p:nvSpPr>
            <p:cNvPr id="67592" name="Line 4"/>
            <p:cNvSpPr>
              <a:spLocks noChangeShapeType="1"/>
            </p:cNvSpPr>
            <p:nvPr/>
          </p:nvSpPr>
          <p:spPr bwMode="auto">
            <a:xfrm>
              <a:off x="2835" y="1434"/>
              <a:ext cx="0" cy="1966"/>
            </a:xfrm>
            <a:prstGeom prst="line">
              <a:avLst/>
            </a:prstGeom>
            <a:noFill/>
            <a:ln w="31750">
              <a:solidFill>
                <a:srgbClr val="0093D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t-EE" sz="1350"/>
            </a:p>
          </p:txBody>
        </p:sp>
        <p:sp>
          <p:nvSpPr>
            <p:cNvPr id="67593" name="Line 5"/>
            <p:cNvSpPr>
              <a:spLocks noChangeShapeType="1"/>
            </p:cNvSpPr>
            <p:nvPr/>
          </p:nvSpPr>
          <p:spPr bwMode="auto">
            <a:xfrm rot="5400000">
              <a:off x="2820" y="1449"/>
              <a:ext cx="0" cy="1965"/>
            </a:xfrm>
            <a:prstGeom prst="line">
              <a:avLst/>
            </a:prstGeom>
            <a:noFill/>
            <a:ln w="31750">
              <a:solidFill>
                <a:srgbClr val="0093D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t-EE" sz="1350"/>
            </a:p>
          </p:txBody>
        </p:sp>
        <p:sp>
          <p:nvSpPr>
            <p:cNvPr id="67594" name="Text Box 9"/>
            <p:cNvSpPr txBox="1">
              <a:spLocks noChangeArrowheads="1"/>
            </p:cNvSpPr>
            <p:nvPr/>
          </p:nvSpPr>
          <p:spPr bwMode="auto">
            <a:xfrm>
              <a:off x="2208" y="2585"/>
              <a:ext cx="498" cy="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2400" b="1">
                <a:solidFill>
                  <a:srgbClr val="A6A6A6"/>
                </a:solidFill>
                <a:latin typeface="Gill Sans MT" pitchFamily="34" charset="0"/>
              </a:endParaRPr>
            </a:p>
          </p:txBody>
        </p:sp>
        <p:sp>
          <p:nvSpPr>
            <p:cNvPr id="67595" name="Text Box 10"/>
            <p:cNvSpPr txBox="1">
              <a:spLocks noChangeArrowheads="1"/>
            </p:cNvSpPr>
            <p:nvPr/>
          </p:nvSpPr>
          <p:spPr bwMode="auto">
            <a:xfrm>
              <a:off x="3024" y="2600"/>
              <a:ext cx="424"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t-EE" sz="2100" b="1">
                  <a:solidFill>
                    <a:srgbClr val="FFC000"/>
                  </a:solidFill>
                  <a:latin typeface="Gill Sans MT" pitchFamily="34" charset="0"/>
                </a:rPr>
                <a:t>S</a:t>
              </a:r>
            </a:p>
          </p:txBody>
        </p:sp>
        <p:sp>
          <p:nvSpPr>
            <p:cNvPr id="67596" name="Text Box 11"/>
            <p:cNvSpPr txBox="1">
              <a:spLocks noChangeArrowheads="1"/>
            </p:cNvSpPr>
            <p:nvPr/>
          </p:nvSpPr>
          <p:spPr bwMode="auto">
            <a:xfrm>
              <a:off x="3099" y="1679"/>
              <a:ext cx="319" cy="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2400" b="1">
                <a:solidFill>
                  <a:srgbClr val="A6A6A6"/>
                </a:solidFill>
                <a:latin typeface="Gill Sans MT" pitchFamily="34" charset="0"/>
              </a:endParaRPr>
            </a:p>
          </p:txBody>
        </p:sp>
        <p:sp>
          <p:nvSpPr>
            <p:cNvPr id="67597" name="Text Box 12"/>
            <p:cNvSpPr txBox="1">
              <a:spLocks noChangeArrowheads="1"/>
            </p:cNvSpPr>
            <p:nvPr/>
          </p:nvSpPr>
          <p:spPr bwMode="auto">
            <a:xfrm>
              <a:off x="2252" y="1697"/>
              <a:ext cx="498" cy="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2400" b="1">
                <a:solidFill>
                  <a:srgbClr val="A6A6A6"/>
                </a:solidFill>
                <a:latin typeface="Gill Sans MT" pitchFamily="34" charset="0"/>
              </a:endParaRPr>
            </a:p>
          </p:txBody>
        </p:sp>
      </p:grpSp>
      <p:sp>
        <p:nvSpPr>
          <p:cNvPr id="67589" name="Rectangle 6"/>
          <p:cNvSpPr>
            <a:spLocks noChangeArrowheads="1"/>
          </p:cNvSpPr>
          <p:nvPr/>
        </p:nvSpPr>
        <p:spPr bwMode="auto">
          <a:xfrm>
            <a:off x="304800" y="169031"/>
            <a:ext cx="86435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a:buNone/>
            </a:pPr>
            <a:r>
              <a:rPr lang="et-EE" dirty="0">
                <a:solidFill>
                  <a:schemeClr val="tx2"/>
                </a:solidFill>
                <a:latin typeface="+mn-lt"/>
              </a:rPr>
              <a:t>Madala “S” dimensiooni puhul saab end arendada:</a:t>
            </a:r>
          </a:p>
        </p:txBody>
      </p:sp>
    </p:spTree>
    <p:extLst>
      <p:ext uri="{BB962C8B-B14F-4D97-AF65-F5344CB8AC3E}">
        <p14:creationId xmlns:p14="http://schemas.microsoft.com/office/powerpoint/2010/main" val="13285634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6"/>
          <p:cNvSpPr>
            <a:spLocks noGrp="1" noChangeArrowheads="1"/>
          </p:cNvSpPr>
          <p:nvPr>
            <p:ph sz="half" idx="1"/>
          </p:nvPr>
        </p:nvSpPr>
        <p:spPr>
          <a:xfrm>
            <a:off x="914400" y="895350"/>
            <a:ext cx="3962400" cy="3733800"/>
          </a:xfrm>
        </p:spPr>
        <p:txBody>
          <a:bodyPr>
            <a:noAutofit/>
          </a:bodyPr>
          <a:lstStyle/>
          <a:p>
            <a:pPr marL="730257" lvl="1" indent="-285750">
              <a:lnSpc>
                <a:spcPct val="80000"/>
              </a:lnSpc>
              <a:buFont typeface="Courier New" panose="02070309020205020404" pitchFamily="49" charset="0"/>
              <a:buChar char="o"/>
              <a:defRPr/>
            </a:pPr>
            <a:r>
              <a:rPr lang="et-EE" sz="1400" dirty="0">
                <a:latin typeface="+mj-lt"/>
              </a:rPr>
              <a:t>Rakendades neutraalsemat hoiakut konfliktsituatsioonis</a:t>
            </a:r>
            <a:endParaRPr lang="en-GB" sz="1400" dirty="0">
              <a:latin typeface="+mj-lt"/>
            </a:endParaRPr>
          </a:p>
          <a:p>
            <a:pPr marL="730257" lvl="1" indent="-285750">
              <a:lnSpc>
                <a:spcPct val="80000"/>
              </a:lnSpc>
              <a:buFont typeface="Courier New" panose="02070309020205020404" pitchFamily="49" charset="0"/>
              <a:buChar char="o"/>
              <a:defRPr/>
            </a:pPr>
            <a:r>
              <a:rPr lang="et-EE" sz="1400" dirty="0">
                <a:latin typeface="+mj-lt"/>
              </a:rPr>
              <a:t>Olles kriitilisem</a:t>
            </a:r>
            <a:endParaRPr lang="en-GB" sz="1400" dirty="0">
              <a:latin typeface="+mj-lt"/>
            </a:endParaRPr>
          </a:p>
          <a:p>
            <a:pPr marL="730257" lvl="1" indent="-285750">
              <a:lnSpc>
                <a:spcPct val="80000"/>
              </a:lnSpc>
              <a:buFont typeface="Courier New" panose="02070309020205020404" pitchFamily="49" charset="0"/>
              <a:buChar char="o"/>
              <a:defRPr/>
            </a:pPr>
            <a:r>
              <a:rPr lang="et-EE" sz="1400" dirty="0">
                <a:latin typeface="+mj-lt"/>
              </a:rPr>
              <a:t>Töötades aeglasemalt ja analüütilisemalt, mõtestades nähtut enam</a:t>
            </a:r>
          </a:p>
          <a:p>
            <a:pPr marL="730257" lvl="1" indent="-285750">
              <a:lnSpc>
                <a:spcPct val="80000"/>
              </a:lnSpc>
              <a:buFont typeface="Courier New" panose="02070309020205020404" pitchFamily="49" charset="0"/>
              <a:buChar char="o"/>
              <a:defRPr/>
            </a:pPr>
            <a:r>
              <a:rPr lang="et-EE" sz="1400" dirty="0">
                <a:latin typeface="+mj-lt"/>
              </a:rPr>
              <a:t>Pöörates rohkem tähelepanu täpsusele ja detailsusele </a:t>
            </a:r>
          </a:p>
          <a:p>
            <a:pPr marL="730257" lvl="1" indent="-285750">
              <a:lnSpc>
                <a:spcPct val="80000"/>
              </a:lnSpc>
              <a:buFont typeface="Courier New" panose="02070309020205020404" pitchFamily="49" charset="0"/>
              <a:buChar char="o"/>
              <a:defRPr/>
            </a:pPr>
            <a:r>
              <a:rPr lang="et-EE" sz="1400" dirty="0">
                <a:latin typeface="+mj-lt"/>
              </a:rPr>
              <a:t>Leides loogilisi väiteid ja vaatenurki </a:t>
            </a:r>
          </a:p>
          <a:p>
            <a:pPr marL="730257" lvl="1" indent="-285750">
              <a:lnSpc>
                <a:spcPct val="80000"/>
              </a:lnSpc>
              <a:buFont typeface="Courier New" panose="02070309020205020404" pitchFamily="49" charset="0"/>
              <a:buChar char="o"/>
              <a:defRPr/>
            </a:pPr>
            <a:r>
              <a:rPr lang="et-EE" sz="1400" dirty="0">
                <a:latin typeface="+mj-lt"/>
              </a:rPr>
              <a:t>Keskendudes rohkem kvaliteedile ja vähem kvantiteedile </a:t>
            </a:r>
          </a:p>
          <a:p>
            <a:pPr marL="730257" lvl="1" indent="-285750">
              <a:lnSpc>
                <a:spcPct val="80000"/>
              </a:lnSpc>
              <a:buFont typeface="Courier New" panose="02070309020205020404" pitchFamily="49" charset="0"/>
              <a:buChar char="o"/>
              <a:defRPr/>
            </a:pPr>
            <a:r>
              <a:rPr lang="et-EE" sz="1400" dirty="0">
                <a:latin typeface="+mj-lt"/>
              </a:rPr>
              <a:t>Töötades pikema perioodi vältel kindlal kvaliteeditasandil</a:t>
            </a:r>
          </a:p>
          <a:p>
            <a:pPr marL="730257" lvl="1" indent="-285750">
              <a:lnSpc>
                <a:spcPct val="80000"/>
              </a:lnSpc>
              <a:buFont typeface="Courier New" panose="02070309020205020404" pitchFamily="49" charset="0"/>
              <a:buChar char="o"/>
              <a:defRPr/>
            </a:pPr>
            <a:r>
              <a:rPr lang="et-EE" sz="1400" dirty="0">
                <a:latin typeface="+mj-lt"/>
              </a:rPr>
              <a:t>Olles iseseisvam</a:t>
            </a:r>
            <a:endParaRPr lang="en-GB" sz="1400" dirty="0">
              <a:latin typeface="+mj-lt"/>
            </a:endParaRPr>
          </a:p>
          <a:p>
            <a:pPr marL="730257" lvl="1" indent="-285750">
              <a:lnSpc>
                <a:spcPct val="80000"/>
              </a:lnSpc>
              <a:buFont typeface="Courier New" panose="02070309020205020404" pitchFamily="49" charset="0"/>
              <a:buChar char="o"/>
              <a:defRPr/>
            </a:pPr>
            <a:r>
              <a:rPr lang="et-EE" sz="1400" dirty="0">
                <a:latin typeface="+mj-lt"/>
              </a:rPr>
              <a:t>Kulutades rohkem aega planeerimisele</a:t>
            </a:r>
          </a:p>
          <a:p>
            <a:pPr marL="730257" lvl="1" indent="-285750">
              <a:lnSpc>
                <a:spcPct val="80000"/>
              </a:lnSpc>
              <a:buFont typeface="Courier New" panose="02070309020205020404" pitchFamily="49" charset="0"/>
              <a:buChar char="o"/>
              <a:defRPr/>
            </a:pPr>
            <a:r>
              <a:rPr lang="et-EE" sz="1400" dirty="0">
                <a:latin typeface="+mj-lt"/>
              </a:rPr>
              <a:t>Muutes harjumused korrapärasemaks </a:t>
            </a:r>
            <a:r>
              <a:rPr lang="en-GB" sz="1400" dirty="0">
                <a:latin typeface="+mj-lt"/>
              </a:rPr>
              <a:t>– </a:t>
            </a:r>
            <a:r>
              <a:rPr lang="et-EE" sz="1400" dirty="0">
                <a:latin typeface="+mj-lt"/>
              </a:rPr>
              <a:t>täpsed saabumis- ja lahkumiskellaajad jmt.</a:t>
            </a:r>
            <a:r>
              <a:rPr lang="en-GB" sz="1400" dirty="0">
                <a:latin typeface="+mj-lt"/>
              </a:rPr>
              <a:t> </a:t>
            </a:r>
            <a:endParaRPr lang="et-EE" sz="1400" dirty="0">
              <a:latin typeface="+mj-lt"/>
            </a:endParaRPr>
          </a:p>
          <a:p>
            <a:pPr marL="730257" lvl="1" indent="-285750">
              <a:lnSpc>
                <a:spcPct val="80000"/>
              </a:lnSpc>
              <a:buFont typeface="Courier New" panose="02070309020205020404" pitchFamily="49" charset="0"/>
              <a:buChar char="o"/>
              <a:defRPr/>
            </a:pPr>
            <a:r>
              <a:rPr lang="et-EE" sz="1400" dirty="0">
                <a:latin typeface="+mj-lt"/>
              </a:rPr>
              <a:t>Elades reegli järgi : NÄE – </a:t>
            </a:r>
            <a:r>
              <a:rPr lang="et-EE" sz="1400" u="sng" dirty="0">
                <a:latin typeface="+mj-lt"/>
              </a:rPr>
              <a:t>MÕTLE </a:t>
            </a:r>
            <a:r>
              <a:rPr lang="et-EE" sz="1400" dirty="0">
                <a:latin typeface="+mj-lt"/>
              </a:rPr>
              <a:t>– OTSUSTA – TEGUTSE </a:t>
            </a:r>
          </a:p>
        </p:txBody>
      </p:sp>
      <p:sp>
        <p:nvSpPr>
          <p:cNvPr id="68611" name="Rectangle 7"/>
          <p:cNvSpPr>
            <a:spLocks noGrp="1" noChangeArrowheads="1"/>
          </p:cNvSpPr>
          <p:nvPr>
            <p:ph sz="half" idx="2"/>
          </p:nvPr>
        </p:nvSpPr>
        <p:spPr>
          <a:xfrm>
            <a:off x="4886719" y="2343150"/>
            <a:ext cx="3311128" cy="2446603"/>
          </a:xfrm>
        </p:spPr>
        <p:txBody>
          <a:bodyPr>
            <a:noAutofit/>
          </a:bodyPr>
          <a:lstStyle/>
          <a:p>
            <a:pPr>
              <a:lnSpc>
                <a:spcPct val="80000"/>
              </a:lnSpc>
              <a:buFont typeface="Courier New" panose="02070309020205020404" pitchFamily="49" charset="0"/>
              <a:buChar char="o"/>
            </a:pPr>
            <a:r>
              <a:rPr lang="et-EE" sz="1400" dirty="0">
                <a:latin typeface="+mj-lt"/>
              </a:rPr>
              <a:t>Otsustades ja andes hinnanguid rohkem faktide ja andmete kui emotsioonide põhjal </a:t>
            </a:r>
          </a:p>
          <a:p>
            <a:pPr>
              <a:lnSpc>
                <a:spcPct val="80000"/>
              </a:lnSpc>
              <a:buFont typeface="Courier New" panose="02070309020205020404" pitchFamily="49" charset="0"/>
              <a:buChar char="o"/>
            </a:pPr>
            <a:r>
              <a:rPr lang="et-EE" sz="1400" dirty="0">
                <a:latin typeface="+mj-lt"/>
              </a:rPr>
              <a:t>Tõhusamalt analüüsides ja jälgides </a:t>
            </a:r>
          </a:p>
          <a:p>
            <a:pPr>
              <a:lnSpc>
                <a:spcPct val="80000"/>
              </a:lnSpc>
              <a:buFont typeface="Courier New" panose="02070309020205020404" pitchFamily="49" charset="0"/>
              <a:buChar char="o"/>
            </a:pPr>
            <a:r>
              <a:rPr lang="et-EE" sz="1400" dirty="0">
                <a:latin typeface="+mj-lt"/>
              </a:rPr>
              <a:t>Olles keskendunud </a:t>
            </a:r>
          </a:p>
          <a:p>
            <a:pPr>
              <a:lnSpc>
                <a:spcPct val="80000"/>
              </a:lnSpc>
              <a:buFont typeface="Courier New" panose="02070309020205020404" pitchFamily="49" charset="0"/>
              <a:buChar char="o"/>
            </a:pPr>
            <a:r>
              <a:rPr lang="et-EE" sz="1400" dirty="0">
                <a:latin typeface="+mj-lt"/>
              </a:rPr>
              <a:t>Olles distsiplineeritum: ole täpselt kohal, valmistu, ole süstemaatiline</a:t>
            </a:r>
          </a:p>
          <a:p>
            <a:pPr>
              <a:lnSpc>
                <a:spcPct val="80000"/>
              </a:lnSpc>
              <a:buFont typeface="Courier New" panose="02070309020205020404" pitchFamily="49" charset="0"/>
              <a:buChar char="o"/>
            </a:pPr>
            <a:r>
              <a:rPr lang="et-EE" sz="1400" dirty="0">
                <a:latin typeface="+mj-lt"/>
              </a:rPr>
              <a:t>Mõeldes kauem enne otsuse langetamist </a:t>
            </a:r>
          </a:p>
          <a:p>
            <a:pPr>
              <a:lnSpc>
                <a:spcPct val="80000"/>
              </a:lnSpc>
              <a:buFont typeface="Courier New" panose="02070309020205020404" pitchFamily="49" charset="0"/>
              <a:buChar char="o"/>
            </a:pPr>
            <a:r>
              <a:rPr lang="et-EE" sz="1400" dirty="0">
                <a:latin typeface="+mj-lt"/>
              </a:rPr>
              <a:t>Mõistes, et sotsiaalne aspekt ei ole alati nii tähtis/otsustav</a:t>
            </a:r>
            <a:endParaRPr lang="en-GB" sz="1400" dirty="0">
              <a:latin typeface="+mj-lt"/>
            </a:endParaRPr>
          </a:p>
        </p:txBody>
      </p:sp>
      <p:grpSp>
        <p:nvGrpSpPr>
          <p:cNvPr id="68612" name="Group 6"/>
          <p:cNvGrpSpPr>
            <a:grpSpLocks/>
          </p:cNvGrpSpPr>
          <p:nvPr/>
        </p:nvGrpSpPr>
        <p:grpSpPr bwMode="auto">
          <a:xfrm>
            <a:off x="5760244" y="1006079"/>
            <a:ext cx="1296591" cy="1296590"/>
            <a:chOff x="1837" y="1434"/>
            <a:chExt cx="1968" cy="1968"/>
          </a:xfrm>
        </p:grpSpPr>
        <p:sp>
          <p:nvSpPr>
            <p:cNvPr id="68615" name="Oval 3"/>
            <p:cNvSpPr>
              <a:spLocks noChangeArrowheads="1"/>
            </p:cNvSpPr>
            <p:nvPr/>
          </p:nvSpPr>
          <p:spPr bwMode="auto">
            <a:xfrm>
              <a:off x="1837" y="1434"/>
              <a:ext cx="1968" cy="1968"/>
            </a:xfrm>
            <a:prstGeom prst="ellipse">
              <a:avLst/>
            </a:prstGeom>
            <a:noFill/>
            <a:ln w="25400">
              <a:solidFill>
                <a:srgbClr val="0093D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525">
                <a:solidFill>
                  <a:schemeClr val="tx1"/>
                </a:solidFill>
                <a:latin typeface="Gill Sans MT" pitchFamily="34" charset="0"/>
              </a:endParaRPr>
            </a:p>
          </p:txBody>
        </p:sp>
        <p:sp>
          <p:nvSpPr>
            <p:cNvPr id="68616" name="Line 4"/>
            <p:cNvSpPr>
              <a:spLocks noChangeShapeType="1"/>
            </p:cNvSpPr>
            <p:nvPr/>
          </p:nvSpPr>
          <p:spPr bwMode="auto">
            <a:xfrm>
              <a:off x="2835" y="1434"/>
              <a:ext cx="0" cy="1966"/>
            </a:xfrm>
            <a:prstGeom prst="line">
              <a:avLst/>
            </a:prstGeom>
            <a:noFill/>
            <a:ln w="31750">
              <a:solidFill>
                <a:srgbClr val="0093D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t-EE" sz="1350"/>
            </a:p>
          </p:txBody>
        </p:sp>
        <p:sp>
          <p:nvSpPr>
            <p:cNvPr id="68617" name="Line 5"/>
            <p:cNvSpPr>
              <a:spLocks noChangeShapeType="1"/>
            </p:cNvSpPr>
            <p:nvPr/>
          </p:nvSpPr>
          <p:spPr bwMode="auto">
            <a:xfrm rot="5400000">
              <a:off x="2820" y="1449"/>
              <a:ext cx="0" cy="1965"/>
            </a:xfrm>
            <a:prstGeom prst="line">
              <a:avLst/>
            </a:prstGeom>
            <a:noFill/>
            <a:ln w="31750">
              <a:solidFill>
                <a:srgbClr val="0093D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t-EE" sz="1350"/>
            </a:p>
          </p:txBody>
        </p:sp>
        <p:sp>
          <p:nvSpPr>
            <p:cNvPr id="68618" name="Text Box 9"/>
            <p:cNvSpPr txBox="1">
              <a:spLocks noChangeArrowheads="1"/>
            </p:cNvSpPr>
            <p:nvPr/>
          </p:nvSpPr>
          <p:spPr bwMode="auto">
            <a:xfrm>
              <a:off x="2207" y="2585"/>
              <a:ext cx="497" cy="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t-EE" sz="2100" b="1">
                  <a:solidFill>
                    <a:srgbClr val="FFC000"/>
                  </a:solidFill>
                  <a:latin typeface="Gill Sans MT" pitchFamily="34" charset="0"/>
                </a:rPr>
                <a:t>C</a:t>
              </a:r>
            </a:p>
          </p:txBody>
        </p:sp>
        <p:sp>
          <p:nvSpPr>
            <p:cNvPr id="68619" name="Text Box 10"/>
            <p:cNvSpPr txBox="1">
              <a:spLocks noChangeArrowheads="1"/>
            </p:cNvSpPr>
            <p:nvPr/>
          </p:nvSpPr>
          <p:spPr bwMode="auto">
            <a:xfrm>
              <a:off x="3024" y="2600"/>
              <a:ext cx="423" cy="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2400" b="1">
                <a:solidFill>
                  <a:srgbClr val="A6A6A6"/>
                </a:solidFill>
                <a:latin typeface="Gill Sans MT" pitchFamily="34" charset="0"/>
              </a:endParaRPr>
            </a:p>
          </p:txBody>
        </p:sp>
        <p:sp>
          <p:nvSpPr>
            <p:cNvPr id="68620" name="Text Box 11"/>
            <p:cNvSpPr txBox="1">
              <a:spLocks noChangeArrowheads="1"/>
            </p:cNvSpPr>
            <p:nvPr/>
          </p:nvSpPr>
          <p:spPr bwMode="auto">
            <a:xfrm>
              <a:off x="3098" y="1680"/>
              <a:ext cx="320" cy="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2400" b="1">
                <a:solidFill>
                  <a:srgbClr val="A6A6A6"/>
                </a:solidFill>
                <a:latin typeface="Gill Sans MT" pitchFamily="34" charset="0"/>
              </a:endParaRPr>
            </a:p>
          </p:txBody>
        </p:sp>
        <p:sp>
          <p:nvSpPr>
            <p:cNvPr id="68621" name="Text Box 12"/>
            <p:cNvSpPr txBox="1">
              <a:spLocks noChangeArrowheads="1"/>
            </p:cNvSpPr>
            <p:nvPr/>
          </p:nvSpPr>
          <p:spPr bwMode="auto">
            <a:xfrm>
              <a:off x="2253" y="1698"/>
              <a:ext cx="497" cy="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2400" b="1">
                <a:solidFill>
                  <a:srgbClr val="A6A6A6"/>
                </a:solidFill>
                <a:latin typeface="Gill Sans MT" pitchFamily="34" charset="0"/>
              </a:endParaRPr>
            </a:p>
          </p:txBody>
        </p:sp>
      </p:grpSp>
      <p:sp>
        <p:nvSpPr>
          <p:cNvPr id="68613" name="Rectangle 6"/>
          <p:cNvSpPr>
            <a:spLocks noChangeArrowheads="1"/>
          </p:cNvSpPr>
          <p:nvPr/>
        </p:nvSpPr>
        <p:spPr bwMode="auto">
          <a:xfrm>
            <a:off x="228600" y="188032"/>
            <a:ext cx="86946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a:buNone/>
            </a:pPr>
            <a:r>
              <a:rPr lang="et-EE" dirty="0">
                <a:solidFill>
                  <a:schemeClr val="tx2"/>
                </a:solidFill>
                <a:latin typeface="+mn-lt"/>
              </a:rPr>
              <a:t>Madala “C” dimensiooni puhul saab end arendada:</a:t>
            </a:r>
          </a:p>
        </p:txBody>
      </p:sp>
    </p:spTree>
    <p:extLst>
      <p:ext uri="{BB962C8B-B14F-4D97-AF65-F5344CB8AC3E}">
        <p14:creationId xmlns:p14="http://schemas.microsoft.com/office/powerpoint/2010/main" val="14767029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6"/>
          <p:cNvSpPr>
            <a:spLocks noGrp="1" noChangeArrowheads="1"/>
          </p:cNvSpPr>
          <p:nvPr>
            <p:ph sz="half" idx="1"/>
          </p:nvPr>
        </p:nvSpPr>
        <p:spPr>
          <a:xfrm>
            <a:off x="1439466" y="1113235"/>
            <a:ext cx="3114675" cy="3132534"/>
          </a:xfrm>
        </p:spPr>
        <p:txBody>
          <a:bodyPr>
            <a:noAutofit/>
          </a:bodyPr>
          <a:lstStyle/>
          <a:p>
            <a:pPr>
              <a:lnSpc>
                <a:spcPct val="110000"/>
              </a:lnSpc>
              <a:buFont typeface="Courier New" panose="02070309020205020404" pitchFamily="49" charset="0"/>
              <a:buChar char="o"/>
            </a:pPr>
            <a:r>
              <a:rPr lang="et-EE" sz="1400" dirty="0"/>
              <a:t>Mõeldes rohkem tagajärgedele enne tegutsemist </a:t>
            </a:r>
          </a:p>
          <a:p>
            <a:pPr>
              <a:lnSpc>
                <a:spcPct val="110000"/>
              </a:lnSpc>
              <a:buFont typeface="Courier New" panose="02070309020205020404" pitchFamily="49" charset="0"/>
              <a:buChar char="o"/>
            </a:pPr>
            <a:r>
              <a:rPr lang="et-EE" sz="1400" dirty="0"/>
              <a:t>Kuulates rohkem ja intensiivsemalt teiste mõtteid, tundeid ja kogemusi </a:t>
            </a:r>
          </a:p>
          <a:p>
            <a:pPr>
              <a:lnSpc>
                <a:spcPct val="110000"/>
              </a:lnSpc>
              <a:buFont typeface="Courier New" panose="02070309020205020404" pitchFamily="49" charset="0"/>
              <a:buChar char="o"/>
            </a:pPr>
            <a:r>
              <a:rPr lang="et-EE" sz="1400" dirty="0"/>
              <a:t>Õppides, kuidas näiteks läbirääkimistel saab jõuda  olukorrani, kus mõlemad pooled võidavad </a:t>
            </a:r>
          </a:p>
          <a:p>
            <a:pPr>
              <a:lnSpc>
                <a:spcPct val="110000"/>
              </a:lnSpc>
              <a:buFont typeface="Courier New" panose="02070309020205020404" pitchFamily="49" charset="0"/>
              <a:buChar char="o"/>
            </a:pPr>
            <a:r>
              <a:rPr lang="et-EE" sz="1400" dirty="0"/>
              <a:t>Selgitades oma mõtteid, mitte ainult välja öeldes oma järeldusi</a:t>
            </a:r>
            <a:endParaRPr lang="en-GB" sz="1400" dirty="0"/>
          </a:p>
          <a:p>
            <a:pPr>
              <a:lnSpc>
                <a:spcPct val="105000"/>
              </a:lnSpc>
              <a:buSzPct val="125000"/>
              <a:buFont typeface="Courier New" panose="02070309020205020404" pitchFamily="49" charset="0"/>
              <a:buChar char="o"/>
            </a:pPr>
            <a:r>
              <a:rPr lang="et-EE" sz="1400" dirty="0"/>
              <a:t>Õppides, kuidas olla lihtsalt grupiliige, ilma et peaks seda juhtima või kontrollima</a:t>
            </a:r>
          </a:p>
        </p:txBody>
      </p:sp>
      <p:sp>
        <p:nvSpPr>
          <p:cNvPr id="69635" name="Rectangle 7"/>
          <p:cNvSpPr>
            <a:spLocks noGrp="1" noChangeArrowheads="1"/>
          </p:cNvSpPr>
          <p:nvPr>
            <p:ph sz="half" idx="2"/>
          </p:nvPr>
        </p:nvSpPr>
        <p:spPr>
          <a:xfrm>
            <a:off x="4714875" y="2356248"/>
            <a:ext cx="2989660" cy="2272903"/>
          </a:xfrm>
        </p:spPr>
        <p:txBody>
          <a:bodyPr>
            <a:normAutofit/>
          </a:bodyPr>
          <a:lstStyle/>
          <a:p>
            <a:pPr>
              <a:lnSpc>
                <a:spcPct val="120000"/>
              </a:lnSpc>
              <a:buFont typeface="Courier New" panose="02070309020205020404" pitchFamily="49" charset="0"/>
              <a:buChar char="o"/>
            </a:pPr>
            <a:r>
              <a:rPr lang="et-EE" sz="1400" dirty="0"/>
              <a:t>Arendades taktitunnet ja diplomaatilisi oskusi suhetes teistega </a:t>
            </a:r>
          </a:p>
          <a:p>
            <a:pPr>
              <a:lnSpc>
                <a:spcPct val="120000"/>
              </a:lnSpc>
              <a:buFont typeface="Courier New" panose="02070309020205020404" pitchFamily="49" charset="0"/>
              <a:buChar char="o"/>
            </a:pPr>
            <a:r>
              <a:rPr lang="et-EE" sz="1400" dirty="0"/>
              <a:t>Parandades oskust kiita ja avaldada tunnustust, kui see on ära teenitud </a:t>
            </a:r>
          </a:p>
          <a:p>
            <a:pPr>
              <a:lnSpc>
                <a:spcPct val="120000"/>
              </a:lnSpc>
              <a:buFont typeface="Courier New" panose="02070309020205020404" pitchFamily="49" charset="0"/>
              <a:buChar char="o"/>
            </a:pPr>
            <a:r>
              <a:rPr lang="et-EE" sz="1400" dirty="0"/>
              <a:t>Naeratades rohkem </a:t>
            </a:r>
          </a:p>
          <a:p>
            <a:pPr>
              <a:lnSpc>
                <a:spcPct val="120000"/>
              </a:lnSpc>
              <a:buFont typeface="Courier New" panose="02070309020205020404" pitchFamily="49" charset="0"/>
              <a:buChar char="o"/>
            </a:pPr>
            <a:r>
              <a:rPr lang="et-EE" sz="1400" dirty="0"/>
              <a:t>Olles mõistvam</a:t>
            </a:r>
            <a:endParaRPr lang="en-GB" sz="1400" dirty="0"/>
          </a:p>
        </p:txBody>
      </p:sp>
      <p:sp>
        <p:nvSpPr>
          <p:cNvPr id="2" name="Slide Number Placeholder 1"/>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64CC21C-D905-4504-9BDC-914460D2BFDE}" type="slidenum">
              <a:rPr lang="et-EE" altLang="et-EE">
                <a:solidFill>
                  <a:srgbClr val="8EB4E3"/>
                </a:solidFill>
              </a:rPr>
              <a:pPr eaLnBrk="1" hangingPunct="1"/>
              <a:t>43</a:t>
            </a:fld>
            <a:endParaRPr lang="et-EE" altLang="et-EE">
              <a:solidFill>
                <a:srgbClr val="8EB4E3"/>
              </a:solidFill>
            </a:endParaRPr>
          </a:p>
        </p:txBody>
      </p:sp>
      <p:grpSp>
        <p:nvGrpSpPr>
          <p:cNvPr id="69636" name="Group 14"/>
          <p:cNvGrpSpPr>
            <a:grpSpLocks/>
          </p:cNvGrpSpPr>
          <p:nvPr/>
        </p:nvGrpSpPr>
        <p:grpSpPr bwMode="auto">
          <a:xfrm>
            <a:off x="5706667" y="1006078"/>
            <a:ext cx="1296590" cy="1241822"/>
            <a:chOff x="1837" y="1434"/>
            <a:chExt cx="1968" cy="1968"/>
          </a:xfrm>
        </p:grpSpPr>
        <p:sp>
          <p:nvSpPr>
            <p:cNvPr id="69639" name="Oval 3"/>
            <p:cNvSpPr>
              <a:spLocks noChangeArrowheads="1"/>
            </p:cNvSpPr>
            <p:nvPr/>
          </p:nvSpPr>
          <p:spPr bwMode="auto">
            <a:xfrm>
              <a:off x="1837" y="1434"/>
              <a:ext cx="1968" cy="1968"/>
            </a:xfrm>
            <a:prstGeom prst="ellipse">
              <a:avLst/>
            </a:prstGeom>
            <a:noFill/>
            <a:ln w="25400">
              <a:solidFill>
                <a:srgbClr val="0093D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525">
                <a:solidFill>
                  <a:schemeClr val="tx1"/>
                </a:solidFill>
                <a:latin typeface="Gill Sans MT" pitchFamily="34" charset="0"/>
              </a:endParaRPr>
            </a:p>
          </p:txBody>
        </p:sp>
        <p:sp>
          <p:nvSpPr>
            <p:cNvPr id="69640" name="Line 4"/>
            <p:cNvSpPr>
              <a:spLocks noChangeShapeType="1"/>
            </p:cNvSpPr>
            <p:nvPr/>
          </p:nvSpPr>
          <p:spPr bwMode="auto">
            <a:xfrm>
              <a:off x="2835" y="1434"/>
              <a:ext cx="0" cy="1966"/>
            </a:xfrm>
            <a:prstGeom prst="line">
              <a:avLst/>
            </a:prstGeom>
            <a:noFill/>
            <a:ln w="31750">
              <a:solidFill>
                <a:srgbClr val="0093D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t-EE" sz="1350"/>
            </a:p>
          </p:txBody>
        </p:sp>
        <p:sp>
          <p:nvSpPr>
            <p:cNvPr id="69641" name="Line 5"/>
            <p:cNvSpPr>
              <a:spLocks noChangeShapeType="1"/>
            </p:cNvSpPr>
            <p:nvPr/>
          </p:nvSpPr>
          <p:spPr bwMode="auto">
            <a:xfrm rot="5400000">
              <a:off x="2820" y="1449"/>
              <a:ext cx="0" cy="1965"/>
            </a:xfrm>
            <a:prstGeom prst="line">
              <a:avLst/>
            </a:prstGeom>
            <a:noFill/>
            <a:ln w="31750">
              <a:solidFill>
                <a:srgbClr val="0093D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t-EE" sz="1350"/>
            </a:p>
          </p:txBody>
        </p:sp>
        <p:sp>
          <p:nvSpPr>
            <p:cNvPr id="69642" name="Text Box 9"/>
            <p:cNvSpPr txBox="1">
              <a:spLocks noChangeArrowheads="1"/>
            </p:cNvSpPr>
            <p:nvPr/>
          </p:nvSpPr>
          <p:spPr bwMode="auto">
            <a:xfrm>
              <a:off x="2207" y="2585"/>
              <a:ext cx="499" cy="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2400" b="1">
                <a:solidFill>
                  <a:srgbClr val="A6A6A6"/>
                </a:solidFill>
                <a:latin typeface="Gill Sans MT" pitchFamily="34" charset="0"/>
              </a:endParaRPr>
            </a:p>
          </p:txBody>
        </p:sp>
        <p:sp>
          <p:nvSpPr>
            <p:cNvPr id="69643" name="Text Box 10"/>
            <p:cNvSpPr txBox="1">
              <a:spLocks noChangeArrowheads="1"/>
            </p:cNvSpPr>
            <p:nvPr/>
          </p:nvSpPr>
          <p:spPr bwMode="auto">
            <a:xfrm>
              <a:off x="3024" y="2600"/>
              <a:ext cx="423" cy="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2400" b="1">
                <a:solidFill>
                  <a:srgbClr val="A6A6A6"/>
                </a:solidFill>
                <a:latin typeface="Gill Sans MT" pitchFamily="34" charset="0"/>
              </a:endParaRPr>
            </a:p>
          </p:txBody>
        </p:sp>
        <p:sp>
          <p:nvSpPr>
            <p:cNvPr id="69644" name="Text Box 11"/>
            <p:cNvSpPr txBox="1">
              <a:spLocks noChangeArrowheads="1"/>
            </p:cNvSpPr>
            <p:nvPr/>
          </p:nvSpPr>
          <p:spPr bwMode="auto">
            <a:xfrm>
              <a:off x="3100" y="1677"/>
              <a:ext cx="318" cy="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2400" b="1">
                <a:solidFill>
                  <a:srgbClr val="A6A6A6"/>
                </a:solidFill>
                <a:latin typeface="Gill Sans MT" pitchFamily="34" charset="0"/>
              </a:endParaRPr>
            </a:p>
          </p:txBody>
        </p:sp>
        <p:sp>
          <p:nvSpPr>
            <p:cNvPr id="69645" name="Text Box 12"/>
            <p:cNvSpPr txBox="1">
              <a:spLocks noChangeArrowheads="1"/>
            </p:cNvSpPr>
            <p:nvPr/>
          </p:nvSpPr>
          <p:spPr bwMode="auto">
            <a:xfrm>
              <a:off x="2253" y="1698"/>
              <a:ext cx="499" cy="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t-EE" sz="2100" b="1">
                  <a:solidFill>
                    <a:srgbClr val="FFC000"/>
                  </a:solidFill>
                  <a:latin typeface="Gill Sans MT" pitchFamily="34" charset="0"/>
                </a:rPr>
                <a:t>D</a:t>
              </a:r>
            </a:p>
          </p:txBody>
        </p:sp>
      </p:grpSp>
      <p:sp>
        <p:nvSpPr>
          <p:cNvPr id="69637" name="Rectangle 6"/>
          <p:cNvSpPr>
            <a:spLocks noChangeArrowheads="1"/>
          </p:cNvSpPr>
          <p:nvPr/>
        </p:nvSpPr>
        <p:spPr bwMode="auto">
          <a:xfrm>
            <a:off x="457200" y="285750"/>
            <a:ext cx="44770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a:buNone/>
            </a:pPr>
            <a:r>
              <a:rPr lang="et-EE" dirty="0">
                <a:solidFill>
                  <a:schemeClr val="tx2"/>
                </a:solidFill>
                <a:latin typeface="+mn-lt"/>
              </a:rPr>
              <a:t>Kõrge “D” saab arendada:</a:t>
            </a:r>
          </a:p>
        </p:txBody>
      </p:sp>
    </p:spTree>
    <p:extLst>
      <p:ext uri="{BB962C8B-B14F-4D97-AF65-F5344CB8AC3E}">
        <p14:creationId xmlns:p14="http://schemas.microsoft.com/office/powerpoint/2010/main" val="10385851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1657350" y="228600"/>
            <a:ext cx="58293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866" tIns="33338" rIns="67866" bIns="33338" anchor="ct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altLang="et-EE" sz="1500">
              <a:solidFill>
                <a:schemeClr val="tx1"/>
              </a:solidFill>
            </a:endParaRPr>
          </a:p>
        </p:txBody>
      </p:sp>
      <p:sp>
        <p:nvSpPr>
          <p:cNvPr id="70659" name="Rectangle 8"/>
          <p:cNvSpPr>
            <a:spLocks noGrp="1" noChangeArrowheads="1"/>
          </p:cNvSpPr>
          <p:nvPr>
            <p:ph sz="half" idx="1"/>
          </p:nvPr>
        </p:nvSpPr>
        <p:spPr>
          <a:xfrm>
            <a:off x="1494235" y="1168004"/>
            <a:ext cx="3114675" cy="3077765"/>
          </a:xfrm>
        </p:spPr>
        <p:txBody>
          <a:bodyPr>
            <a:normAutofit/>
          </a:bodyPr>
          <a:lstStyle/>
          <a:p>
            <a:pPr>
              <a:buFont typeface="Courier New" panose="02070309020205020404" pitchFamily="49" charset="0"/>
              <a:buChar char="o"/>
            </a:pPr>
            <a:r>
              <a:rPr lang="et-EE" sz="1400" dirty="0"/>
              <a:t>Hinnates inimesi ja olukordi realistlikumalt, st. vaadeldes nii positiivseid kui negatiivseid aspekte </a:t>
            </a:r>
          </a:p>
          <a:p>
            <a:pPr>
              <a:buFont typeface="Courier New" panose="02070309020205020404" pitchFamily="49" charset="0"/>
              <a:buChar char="o"/>
            </a:pPr>
            <a:r>
              <a:rPr lang="et-EE" sz="1400" dirty="0"/>
              <a:t>Töötades korrastatumalt ja efektiivsemalt </a:t>
            </a:r>
          </a:p>
          <a:p>
            <a:pPr>
              <a:buFont typeface="Courier New" panose="02070309020205020404" pitchFamily="49" charset="0"/>
              <a:buChar char="o"/>
            </a:pPr>
            <a:r>
              <a:rPr lang="et-EE" sz="1400" dirty="0"/>
              <a:t>Arendades võimet jääda kindlaks ja otsustavaks konflikte lahendades</a:t>
            </a:r>
          </a:p>
          <a:p>
            <a:pPr>
              <a:buFont typeface="Courier New" panose="02070309020205020404" pitchFamily="49" charset="0"/>
              <a:buChar char="o"/>
            </a:pPr>
            <a:r>
              <a:rPr lang="et-EE" sz="1400" dirty="0"/>
              <a:t>Olles valmis ära kuulama ja arvesse võtma ka vähem positiivseid mõtteid ja tundeväljendusi</a:t>
            </a:r>
            <a:endParaRPr lang="en-GB" sz="1400" dirty="0"/>
          </a:p>
          <a:p>
            <a:pPr eaLnBrk="1" hangingPunct="1">
              <a:lnSpc>
                <a:spcPct val="105000"/>
              </a:lnSpc>
              <a:buSzPct val="125000"/>
              <a:buFont typeface="Courier New" panose="02070309020205020404" pitchFamily="49" charset="0"/>
              <a:buChar char="o"/>
            </a:pPr>
            <a:endParaRPr lang="en-US" altLang="et-EE" sz="1400" dirty="0"/>
          </a:p>
          <a:p>
            <a:pPr eaLnBrk="1" hangingPunct="1">
              <a:buSzPct val="125000"/>
              <a:buFont typeface="Courier New" panose="02070309020205020404" pitchFamily="49" charset="0"/>
              <a:buChar char="o"/>
            </a:pPr>
            <a:endParaRPr lang="en-US" altLang="et-EE" sz="1400" dirty="0"/>
          </a:p>
          <a:p>
            <a:pPr eaLnBrk="1" hangingPunct="1">
              <a:buSzPct val="125000"/>
              <a:buFont typeface="Courier New" panose="02070309020205020404" pitchFamily="49" charset="0"/>
              <a:buChar char="o"/>
            </a:pPr>
            <a:endParaRPr lang="en-US" altLang="et-EE" sz="1400" dirty="0"/>
          </a:p>
        </p:txBody>
      </p:sp>
      <p:sp>
        <p:nvSpPr>
          <p:cNvPr id="70660" name="Rectangle 9"/>
          <p:cNvSpPr>
            <a:spLocks noGrp="1" noChangeArrowheads="1"/>
          </p:cNvSpPr>
          <p:nvPr>
            <p:ph sz="half" idx="2"/>
          </p:nvPr>
        </p:nvSpPr>
        <p:spPr>
          <a:xfrm>
            <a:off x="4733925" y="2571750"/>
            <a:ext cx="2934891" cy="2272904"/>
          </a:xfrm>
        </p:spPr>
        <p:txBody>
          <a:bodyPr>
            <a:normAutofit/>
          </a:bodyPr>
          <a:lstStyle/>
          <a:p>
            <a:pPr>
              <a:buFont typeface="Courier New" panose="02070309020205020404" pitchFamily="49" charset="0"/>
              <a:buChar char="o"/>
            </a:pPr>
            <a:r>
              <a:rPr lang="et-EE" sz="1400" dirty="0"/>
              <a:t>Olles järjekindlam ja detailsem</a:t>
            </a:r>
            <a:endParaRPr lang="en-GB" sz="1400" dirty="0"/>
          </a:p>
          <a:p>
            <a:pPr>
              <a:buFont typeface="Courier New" panose="02070309020205020404" pitchFamily="49" charset="0"/>
              <a:buChar char="o"/>
            </a:pPr>
            <a:r>
              <a:rPr lang="et-EE" sz="1400" dirty="0"/>
              <a:t>Püüdes üha paremini oma aega organiseerida </a:t>
            </a:r>
          </a:p>
          <a:p>
            <a:pPr>
              <a:buFont typeface="Courier New" panose="02070309020205020404" pitchFamily="49" charset="0"/>
              <a:buChar char="o"/>
            </a:pPr>
            <a:r>
              <a:rPr lang="et-EE" sz="1400" dirty="0"/>
              <a:t>Olles kriitilisem koosolekutele ja vestlustele kulutatud aja osas</a:t>
            </a:r>
            <a:endParaRPr lang="en-GB" sz="1400" dirty="0"/>
          </a:p>
        </p:txBody>
      </p:sp>
      <p:sp>
        <p:nvSpPr>
          <p:cNvPr id="2" name="Slide Number Placeholder 1"/>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7AEDCFF-B8BE-43BA-8092-FAD2A076EEB3}" type="slidenum">
              <a:rPr lang="et-EE" altLang="et-EE">
                <a:solidFill>
                  <a:srgbClr val="8EB4E3"/>
                </a:solidFill>
              </a:rPr>
              <a:pPr eaLnBrk="1" hangingPunct="1"/>
              <a:t>44</a:t>
            </a:fld>
            <a:endParaRPr lang="et-EE" altLang="et-EE">
              <a:solidFill>
                <a:srgbClr val="8EB4E3"/>
              </a:solidFill>
            </a:endParaRPr>
          </a:p>
        </p:txBody>
      </p:sp>
      <p:grpSp>
        <p:nvGrpSpPr>
          <p:cNvPr id="70661" name="Group 15"/>
          <p:cNvGrpSpPr>
            <a:grpSpLocks/>
          </p:cNvGrpSpPr>
          <p:nvPr/>
        </p:nvGrpSpPr>
        <p:grpSpPr bwMode="auto">
          <a:xfrm>
            <a:off x="5651897" y="1006078"/>
            <a:ext cx="1308497" cy="1308497"/>
            <a:chOff x="1837" y="1434"/>
            <a:chExt cx="1968" cy="1968"/>
          </a:xfrm>
        </p:grpSpPr>
        <p:sp>
          <p:nvSpPr>
            <p:cNvPr id="70664" name="Oval 3"/>
            <p:cNvSpPr>
              <a:spLocks noChangeArrowheads="1"/>
            </p:cNvSpPr>
            <p:nvPr/>
          </p:nvSpPr>
          <p:spPr bwMode="auto">
            <a:xfrm>
              <a:off x="1837" y="1434"/>
              <a:ext cx="1968" cy="1968"/>
            </a:xfrm>
            <a:prstGeom prst="ellipse">
              <a:avLst/>
            </a:prstGeom>
            <a:noFill/>
            <a:ln w="25400">
              <a:solidFill>
                <a:srgbClr val="0093D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525">
                <a:solidFill>
                  <a:schemeClr val="tx1"/>
                </a:solidFill>
                <a:latin typeface="Gill Sans MT" pitchFamily="34" charset="0"/>
              </a:endParaRPr>
            </a:p>
          </p:txBody>
        </p:sp>
        <p:sp>
          <p:nvSpPr>
            <p:cNvPr id="70665" name="Line 4"/>
            <p:cNvSpPr>
              <a:spLocks noChangeShapeType="1"/>
            </p:cNvSpPr>
            <p:nvPr/>
          </p:nvSpPr>
          <p:spPr bwMode="auto">
            <a:xfrm>
              <a:off x="2835" y="1434"/>
              <a:ext cx="0" cy="1966"/>
            </a:xfrm>
            <a:prstGeom prst="line">
              <a:avLst/>
            </a:prstGeom>
            <a:noFill/>
            <a:ln w="31750">
              <a:solidFill>
                <a:srgbClr val="0093D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t-EE" sz="1350"/>
            </a:p>
          </p:txBody>
        </p:sp>
        <p:sp>
          <p:nvSpPr>
            <p:cNvPr id="70666" name="Line 5"/>
            <p:cNvSpPr>
              <a:spLocks noChangeShapeType="1"/>
            </p:cNvSpPr>
            <p:nvPr/>
          </p:nvSpPr>
          <p:spPr bwMode="auto">
            <a:xfrm rot="5400000">
              <a:off x="2820" y="1449"/>
              <a:ext cx="0" cy="1965"/>
            </a:xfrm>
            <a:prstGeom prst="line">
              <a:avLst/>
            </a:prstGeom>
            <a:noFill/>
            <a:ln w="31750">
              <a:solidFill>
                <a:srgbClr val="0093D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t-EE" sz="1350"/>
            </a:p>
          </p:txBody>
        </p:sp>
        <p:sp>
          <p:nvSpPr>
            <p:cNvPr id="70667" name="Text Box 9"/>
            <p:cNvSpPr txBox="1">
              <a:spLocks noChangeArrowheads="1"/>
            </p:cNvSpPr>
            <p:nvPr/>
          </p:nvSpPr>
          <p:spPr bwMode="auto">
            <a:xfrm>
              <a:off x="2208" y="2585"/>
              <a:ext cx="498" cy="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2400" b="1">
                <a:solidFill>
                  <a:srgbClr val="A6A6A6"/>
                </a:solidFill>
                <a:latin typeface="Gill Sans MT" pitchFamily="34" charset="0"/>
              </a:endParaRPr>
            </a:p>
          </p:txBody>
        </p:sp>
        <p:sp>
          <p:nvSpPr>
            <p:cNvPr id="70668" name="Text Box 10"/>
            <p:cNvSpPr txBox="1">
              <a:spLocks noChangeArrowheads="1"/>
            </p:cNvSpPr>
            <p:nvPr/>
          </p:nvSpPr>
          <p:spPr bwMode="auto">
            <a:xfrm>
              <a:off x="3024" y="2600"/>
              <a:ext cx="424" cy="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2400" b="1">
                <a:solidFill>
                  <a:srgbClr val="A6A6A6"/>
                </a:solidFill>
                <a:latin typeface="Gill Sans MT" pitchFamily="34" charset="0"/>
              </a:endParaRPr>
            </a:p>
          </p:txBody>
        </p:sp>
        <p:sp>
          <p:nvSpPr>
            <p:cNvPr id="70669" name="Text Box 11"/>
            <p:cNvSpPr txBox="1">
              <a:spLocks noChangeArrowheads="1"/>
            </p:cNvSpPr>
            <p:nvPr/>
          </p:nvSpPr>
          <p:spPr bwMode="auto">
            <a:xfrm>
              <a:off x="3099" y="1679"/>
              <a:ext cx="319"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t-EE" sz="2100" b="1">
                  <a:solidFill>
                    <a:srgbClr val="FFC000"/>
                  </a:solidFill>
                  <a:latin typeface="Gill Sans MT" pitchFamily="34" charset="0"/>
                </a:rPr>
                <a:t>i</a:t>
              </a:r>
            </a:p>
          </p:txBody>
        </p:sp>
        <p:sp>
          <p:nvSpPr>
            <p:cNvPr id="70670" name="Text Box 12"/>
            <p:cNvSpPr txBox="1">
              <a:spLocks noChangeArrowheads="1"/>
            </p:cNvSpPr>
            <p:nvPr/>
          </p:nvSpPr>
          <p:spPr bwMode="auto">
            <a:xfrm>
              <a:off x="2252" y="1697"/>
              <a:ext cx="498" cy="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2400" b="1">
                <a:solidFill>
                  <a:srgbClr val="A6A6A6"/>
                </a:solidFill>
                <a:latin typeface="Gill Sans MT" pitchFamily="34" charset="0"/>
              </a:endParaRPr>
            </a:p>
          </p:txBody>
        </p:sp>
      </p:grpSp>
      <p:sp>
        <p:nvSpPr>
          <p:cNvPr id="70662" name="Rectangle 6"/>
          <p:cNvSpPr>
            <a:spLocks noChangeArrowheads="1"/>
          </p:cNvSpPr>
          <p:nvPr/>
        </p:nvSpPr>
        <p:spPr bwMode="auto">
          <a:xfrm>
            <a:off x="411716" y="272475"/>
            <a:ext cx="43222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r>
              <a:rPr lang="et-EE" dirty="0">
                <a:solidFill>
                  <a:schemeClr val="tx2"/>
                </a:solidFill>
                <a:latin typeface="+mn-lt"/>
              </a:rPr>
              <a:t>Kõrge “i” saab arendada:</a:t>
            </a:r>
            <a:endParaRPr lang="en-US" altLang="et-EE" sz="2800" dirty="0">
              <a:solidFill>
                <a:schemeClr val="tx2"/>
              </a:solidFill>
              <a:latin typeface="+mn-lt"/>
            </a:endParaRPr>
          </a:p>
        </p:txBody>
      </p:sp>
    </p:spTree>
    <p:extLst>
      <p:ext uri="{BB962C8B-B14F-4D97-AF65-F5344CB8AC3E}">
        <p14:creationId xmlns:p14="http://schemas.microsoft.com/office/powerpoint/2010/main" val="14501234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8"/>
          <p:cNvSpPr>
            <a:spLocks noGrp="1" noChangeArrowheads="1"/>
          </p:cNvSpPr>
          <p:nvPr>
            <p:ph sz="half" idx="1"/>
          </p:nvPr>
        </p:nvSpPr>
        <p:spPr>
          <a:xfrm>
            <a:off x="1439466" y="1275160"/>
            <a:ext cx="3114675" cy="2700338"/>
          </a:xfrm>
        </p:spPr>
        <p:txBody>
          <a:bodyPr>
            <a:normAutofit fontScale="85000" lnSpcReduction="10000"/>
          </a:bodyPr>
          <a:lstStyle/>
          <a:p>
            <a:pPr>
              <a:buFont typeface="Courier New" panose="02070309020205020404" pitchFamily="49" charset="0"/>
              <a:buChar char="o"/>
            </a:pPr>
            <a:r>
              <a:rPr lang="et-EE" sz="1600" dirty="0"/>
              <a:t>Arendades oma suutlikkust võtta omaks muudatusi</a:t>
            </a:r>
            <a:endParaRPr lang="en-GB" sz="1600" dirty="0"/>
          </a:p>
          <a:p>
            <a:pPr>
              <a:buFont typeface="Courier New" panose="02070309020205020404" pitchFamily="49" charset="0"/>
              <a:buChar char="o"/>
            </a:pPr>
            <a:r>
              <a:rPr lang="et-EE" sz="1600" dirty="0"/>
              <a:t>Õppides nii mitte nõustuma kui ka oma veendumustele truuks jääma</a:t>
            </a:r>
          </a:p>
          <a:p>
            <a:pPr>
              <a:buFont typeface="Courier New" panose="02070309020205020404" pitchFamily="49" charset="0"/>
              <a:buChar char="o"/>
            </a:pPr>
            <a:r>
              <a:rPr lang="et-EE" sz="1600" dirty="0"/>
              <a:t>Võttes initsiatiivi keerulistes ja segadusi tekitavates situatsioonides, kui see aitab olukorda selgitada </a:t>
            </a:r>
          </a:p>
          <a:p>
            <a:pPr>
              <a:buFont typeface="Courier New" panose="02070309020205020404" pitchFamily="49" charset="0"/>
              <a:buChar char="o"/>
            </a:pPr>
            <a:r>
              <a:rPr lang="et-EE" sz="1600" dirty="0"/>
              <a:t>Olles iseseisvam</a:t>
            </a:r>
          </a:p>
          <a:p>
            <a:pPr>
              <a:buFont typeface="Courier New" panose="02070309020205020404" pitchFamily="49" charset="0"/>
              <a:buChar char="o"/>
            </a:pPr>
            <a:r>
              <a:rPr lang="et-EE" sz="1600" dirty="0"/>
              <a:t>Võttes vastu rohkem väljakutseid</a:t>
            </a:r>
            <a:r>
              <a:rPr lang="et-EE" sz="1600" dirty="0">
                <a:latin typeface="Futura Std Book"/>
              </a:rPr>
              <a:t> </a:t>
            </a:r>
          </a:p>
          <a:p>
            <a:pPr eaLnBrk="1" hangingPunct="1">
              <a:buSzPct val="125000"/>
              <a:buFont typeface="Courier New" panose="02070309020205020404" pitchFamily="49" charset="0"/>
              <a:buChar char="o"/>
            </a:pPr>
            <a:endParaRPr lang="en-US" altLang="et-EE" sz="1500" dirty="0"/>
          </a:p>
          <a:p>
            <a:pPr eaLnBrk="1" hangingPunct="1">
              <a:buSzPct val="125000"/>
              <a:buFont typeface="Courier New" panose="02070309020205020404" pitchFamily="49" charset="0"/>
              <a:buChar char="o"/>
            </a:pPr>
            <a:endParaRPr lang="en-US" altLang="et-EE" sz="1500" dirty="0"/>
          </a:p>
        </p:txBody>
      </p:sp>
      <p:sp>
        <p:nvSpPr>
          <p:cNvPr id="71683" name="Rectangle 9"/>
          <p:cNvSpPr>
            <a:spLocks noGrp="1" noChangeArrowheads="1"/>
          </p:cNvSpPr>
          <p:nvPr>
            <p:ph sz="half" idx="2"/>
          </p:nvPr>
        </p:nvSpPr>
        <p:spPr>
          <a:xfrm>
            <a:off x="4714875" y="2463403"/>
            <a:ext cx="2989660" cy="2003822"/>
          </a:xfrm>
        </p:spPr>
        <p:txBody>
          <a:bodyPr>
            <a:normAutofit fontScale="85000" lnSpcReduction="10000"/>
          </a:bodyPr>
          <a:lstStyle/>
          <a:p>
            <a:pPr>
              <a:buFont typeface="Courier New" panose="02070309020205020404" pitchFamily="49" charset="0"/>
              <a:buChar char="o"/>
            </a:pPr>
            <a:r>
              <a:rPr lang="et-EE" sz="1800" dirty="0"/>
              <a:t>Muutudes paindlikumaks  töövormi- ja meetodi suhtes </a:t>
            </a:r>
          </a:p>
          <a:p>
            <a:pPr>
              <a:buFont typeface="Courier New" panose="02070309020205020404" pitchFamily="49" charset="0"/>
              <a:buChar char="o"/>
            </a:pPr>
            <a:r>
              <a:rPr lang="et-EE" sz="1800" dirty="0"/>
              <a:t>Otsides võimalusi olukorra parandamiseks, st kergemaid ja kiiremaid meetodeid, mis omakorda viiksid efektiivsema töökorralduseni</a:t>
            </a:r>
            <a:endParaRPr lang="en-GB" sz="1800" dirty="0"/>
          </a:p>
          <a:p>
            <a:pPr eaLnBrk="1" hangingPunct="1">
              <a:buSzPct val="125000"/>
              <a:buFont typeface="Courier New" panose="02070309020205020404" pitchFamily="49" charset="0"/>
              <a:buChar char="o"/>
            </a:pPr>
            <a:endParaRPr lang="en-US" altLang="et-EE" sz="1650" dirty="0"/>
          </a:p>
        </p:txBody>
      </p:sp>
      <p:sp>
        <p:nvSpPr>
          <p:cNvPr id="2" name="Slide Number Placeholder 1"/>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B63EA36-D684-43A5-83AD-11D2A71BD6E5}" type="slidenum">
              <a:rPr lang="et-EE" altLang="et-EE">
                <a:solidFill>
                  <a:srgbClr val="8EB4E3"/>
                </a:solidFill>
              </a:rPr>
              <a:pPr eaLnBrk="1" hangingPunct="1"/>
              <a:t>45</a:t>
            </a:fld>
            <a:endParaRPr lang="et-EE" altLang="et-EE">
              <a:solidFill>
                <a:srgbClr val="8EB4E3"/>
              </a:solidFill>
            </a:endParaRPr>
          </a:p>
        </p:txBody>
      </p:sp>
      <p:grpSp>
        <p:nvGrpSpPr>
          <p:cNvPr id="71684" name="Group 14"/>
          <p:cNvGrpSpPr>
            <a:grpSpLocks/>
          </p:cNvGrpSpPr>
          <p:nvPr/>
        </p:nvGrpSpPr>
        <p:grpSpPr bwMode="auto">
          <a:xfrm>
            <a:off x="5706666" y="992982"/>
            <a:ext cx="1308497" cy="1308497"/>
            <a:chOff x="1837" y="1434"/>
            <a:chExt cx="1968" cy="1968"/>
          </a:xfrm>
        </p:grpSpPr>
        <p:sp>
          <p:nvSpPr>
            <p:cNvPr id="71687" name="Oval 3"/>
            <p:cNvSpPr>
              <a:spLocks noChangeArrowheads="1"/>
            </p:cNvSpPr>
            <p:nvPr/>
          </p:nvSpPr>
          <p:spPr bwMode="auto">
            <a:xfrm>
              <a:off x="1837" y="1434"/>
              <a:ext cx="1968" cy="1968"/>
            </a:xfrm>
            <a:prstGeom prst="ellipse">
              <a:avLst/>
            </a:prstGeom>
            <a:noFill/>
            <a:ln w="25400">
              <a:solidFill>
                <a:srgbClr val="0093D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525">
                <a:solidFill>
                  <a:schemeClr val="tx1"/>
                </a:solidFill>
                <a:latin typeface="Gill Sans MT" pitchFamily="34" charset="0"/>
              </a:endParaRPr>
            </a:p>
          </p:txBody>
        </p:sp>
        <p:sp>
          <p:nvSpPr>
            <p:cNvPr id="71688" name="Line 4"/>
            <p:cNvSpPr>
              <a:spLocks noChangeShapeType="1"/>
            </p:cNvSpPr>
            <p:nvPr/>
          </p:nvSpPr>
          <p:spPr bwMode="auto">
            <a:xfrm>
              <a:off x="2835" y="1434"/>
              <a:ext cx="0" cy="1966"/>
            </a:xfrm>
            <a:prstGeom prst="line">
              <a:avLst/>
            </a:prstGeom>
            <a:noFill/>
            <a:ln w="31750">
              <a:solidFill>
                <a:srgbClr val="0093D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t-EE" sz="1350"/>
            </a:p>
          </p:txBody>
        </p:sp>
        <p:sp>
          <p:nvSpPr>
            <p:cNvPr id="71689" name="Line 5"/>
            <p:cNvSpPr>
              <a:spLocks noChangeShapeType="1"/>
            </p:cNvSpPr>
            <p:nvPr/>
          </p:nvSpPr>
          <p:spPr bwMode="auto">
            <a:xfrm rot="5400000">
              <a:off x="2820" y="1449"/>
              <a:ext cx="0" cy="1965"/>
            </a:xfrm>
            <a:prstGeom prst="line">
              <a:avLst/>
            </a:prstGeom>
            <a:noFill/>
            <a:ln w="31750">
              <a:solidFill>
                <a:srgbClr val="0093D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t-EE" sz="1350"/>
            </a:p>
          </p:txBody>
        </p:sp>
        <p:sp>
          <p:nvSpPr>
            <p:cNvPr id="71690" name="Text Box 9"/>
            <p:cNvSpPr txBox="1">
              <a:spLocks noChangeArrowheads="1"/>
            </p:cNvSpPr>
            <p:nvPr/>
          </p:nvSpPr>
          <p:spPr bwMode="auto">
            <a:xfrm>
              <a:off x="2208" y="2585"/>
              <a:ext cx="498" cy="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2400" b="1">
                <a:solidFill>
                  <a:srgbClr val="A6A6A6"/>
                </a:solidFill>
                <a:latin typeface="Gill Sans MT" pitchFamily="34" charset="0"/>
              </a:endParaRPr>
            </a:p>
          </p:txBody>
        </p:sp>
        <p:sp>
          <p:nvSpPr>
            <p:cNvPr id="71691" name="Text Box 10"/>
            <p:cNvSpPr txBox="1">
              <a:spLocks noChangeArrowheads="1"/>
            </p:cNvSpPr>
            <p:nvPr/>
          </p:nvSpPr>
          <p:spPr bwMode="auto">
            <a:xfrm>
              <a:off x="3024" y="2600"/>
              <a:ext cx="424"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t-EE" sz="2100" b="1">
                  <a:solidFill>
                    <a:srgbClr val="FFC000"/>
                  </a:solidFill>
                  <a:latin typeface="Gill Sans MT" pitchFamily="34" charset="0"/>
                </a:rPr>
                <a:t>S</a:t>
              </a:r>
            </a:p>
          </p:txBody>
        </p:sp>
        <p:sp>
          <p:nvSpPr>
            <p:cNvPr id="71692" name="Text Box 11"/>
            <p:cNvSpPr txBox="1">
              <a:spLocks noChangeArrowheads="1"/>
            </p:cNvSpPr>
            <p:nvPr/>
          </p:nvSpPr>
          <p:spPr bwMode="auto">
            <a:xfrm>
              <a:off x="3099" y="1679"/>
              <a:ext cx="319" cy="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2400" b="1">
                <a:solidFill>
                  <a:srgbClr val="A6A6A6"/>
                </a:solidFill>
                <a:latin typeface="Gill Sans MT" pitchFamily="34" charset="0"/>
              </a:endParaRPr>
            </a:p>
          </p:txBody>
        </p:sp>
        <p:sp>
          <p:nvSpPr>
            <p:cNvPr id="71693" name="Text Box 12"/>
            <p:cNvSpPr txBox="1">
              <a:spLocks noChangeArrowheads="1"/>
            </p:cNvSpPr>
            <p:nvPr/>
          </p:nvSpPr>
          <p:spPr bwMode="auto">
            <a:xfrm>
              <a:off x="2252" y="1697"/>
              <a:ext cx="498" cy="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2400" b="1">
                <a:solidFill>
                  <a:srgbClr val="A6A6A6"/>
                </a:solidFill>
                <a:latin typeface="Gill Sans MT" pitchFamily="34" charset="0"/>
              </a:endParaRPr>
            </a:p>
          </p:txBody>
        </p:sp>
      </p:grpSp>
      <p:sp>
        <p:nvSpPr>
          <p:cNvPr id="71685" name="Rectangle 6"/>
          <p:cNvSpPr>
            <a:spLocks noChangeArrowheads="1"/>
          </p:cNvSpPr>
          <p:nvPr/>
        </p:nvSpPr>
        <p:spPr bwMode="auto">
          <a:xfrm>
            <a:off x="381000" y="286787"/>
            <a:ext cx="44095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t-EE" dirty="0" err="1">
                <a:solidFill>
                  <a:schemeClr val="tx2"/>
                </a:solidFill>
                <a:latin typeface="+mn-lt"/>
              </a:rPr>
              <a:t>Kõrge</a:t>
            </a:r>
            <a:r>
              <a:rPr lang="en-US" altLang="et-EE" dirty="0">
                <a:solidFill>
                  <a:schemeClr val="tx2"/>
                </a:solidFill>
                <a:latin typeface="+mn-lt"/>
              </a:rPr>
              <a:t> “S” </a:t>
            </a:r>
            <a:r>
              <a:rPr lang="en-US" altLang="et-EE" dirty="0" err="1">
                <a:solidFill>
                  <a:schemeClr val="tx2"/>
                </a:solidFill>
                <a:latin typeface="+mn-lt"/>
              </a:rPr>
              <a:t>saab</a:t>
            </a:r>
            <a:r>
              <a:rPr lang="en-US" altLang="et-EE" dirty="0">
                <a:solidFill>
                  <a:schemeClr val="tx2"/>
                </a:solidFill>
                <a:latin typeface="+mn-lt"/>
              </a:rPr>
              <a:t> </a:t>
            </a:r>
            <a:r>
              <a:rPr lang="en-US" altLang="et-EE" dirty="0" err="1">
                <a:solidFill>
                  <a:schemeClr val="tx2"/>
                </a:solidFill>
                <a:latin typeface="+mn-lt"/>
              </a:rPr>
              <a:t>arendada</a:t>
            </a:r>
            <a:r>
              <a:rPr lang="en-US" altLang="et-EE" dirty="0">
                <a:solidFill>
                  <a:schemeClr val="tx2"/>
                </a:solidFill>
                <a:latin typeface="+mn-lt"/>
              </a:rPr>
              <a:t>:</a:t>
            </a:r>
          </a:p>
        </p:txBody>
      </p:sp>
    </p:spTree>
    <p:extLst>
      <p:ext uri="{BB962C8B-B14F-4D97-AF65-F5344CB8AC3E}">
        <p14:creationId xmlns:p14="http://schemas.microsoft.com/office/powerpoint/2010/main" val="1371850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8"/>
          <p:cNvSpPr>
            <a:spLocks noGrp="1" noChangeArrowheads="1"/>
          </p:cNvSpPr>
          <p:nvPr>
            <p:ph sz="half" idx="1"/>
          </p:nvPr>
        </p:nvSpPr>
        <p:spPr>
          <a:xfrm>
            <a:off x="1331119" y="1113235"/>
            <a:ext cx="3294460" cy="3731419"/>
          </a:xfrm>
        </p:spPr>
        <p:txBody>
          <a:bodyPr>
            <a:normAutofit/>
          </a:bodyPr>
          <a:lstStyle/>
          <a:p>
            <a:pPr>
              <a:lnSpc>
                <a:spcPct val="80000"/>
              </a:lnSpc>
              <a:buFont typeface="Courier New" panose="02070309020205020404" pitchFamily="49" charset="0"/>
              <a:buChar char="o"/>
              <a:defRPr/>
            </a:pPr>
            <a:r>
              <a:rPr lang="et-EE" sz="1500" dirty="0"/>
              <a:t>Tasakaalustades paremini oma täiusepüüdu ja ajalimiiti igas konkreetses olukorras</a:t>
            </a:r>
            <a:endParaRPr lang="en-GB" sz="1500" dirty="0"/>
          </a:p>
          <a:p>
            <a:pPr>
              <a:lnSpc>
                <a:spcPct val="80000"/>
              </a:lnSpc>
              <a:buFont typeface="Courier New" panose="02070309020205020404" pitchFamily="49" charset="0"/>
              <a:buChar char="o"/>
              <a:defRPr/>
            </a:pPr>
            <a:r>
              <a:rPr lang="et-EE" sz="1500" dirty="0"/>
              <a:t>Mitte asudes ennast kaitsma, kui tema püüdluste üle arutatakse</a:t>
            </a:r>
            <a:endParaRPr lang="en-GB" sz="1500" dirty="0"/>
          </a:p>
          <a:p>
            <a:pPr>
              <a:lnSpc>
                <a:spcPct val="80000"/>
              </a:lnSpc>
              <a:buFont typeface="Courier New" panose="02070309020205020404" pitchFamily="49" charset="0"/>
              <a:buChar char="o"/>
              <a:defRPr/>
            </a:pPr>
            <a:r>
              <a:rPr lang="et-EE" sz="1500" dirty="0"/>
              <a:t>Mahendades kriitikat teiste ja nende töö suhtes, võttes arvesse nii emotsionaalseid kui ka objektiivseid ja faktipõhiseid aspekte</a:t>
            </a:r>
          </a:p>
          <a:p>
            <a:pPr>
              <a:lnSpc>
                <a:spcPct val="80000"/>
              </a:lnSpc>
              <a:buFont typeface="Courier New" panose="02070309020205020404" pitchFamily="49" charset="0"/>
              <a:buChar char="o"/>
              <a:defRPr/>
            </a:pPr>
            <a:r>
              <a:rPr lang="et-EE" sz="1500" dirty="0"/>
              <a:t>Edastades oma teadmisi ja  intuitsioonil põhinevat arvamust viisil, mis ei halvusta  teisi ega mõista neid hukka</a:t>
            </a:r>
          </a:p>
          <a:p>
            <a:pPr>
              <a:lnSpc>
                <a:spcPct val="80000"/>
              </a:lnSpc>
              <a:buFont typeface="Courier New" panose="02070309020205020404" pitchFamily="49" charset="0"/>
              <a:buChar char="o"/>
              <a:defRPr/>
            </a:pPr>
            <a:r>
              <a:rPr lang="et-EE" sz="1500" dirty="0"/>
              <a:t>Olles avatum ja avaldades rohkem oma tundeid </a:t>
            </a:r>
          </a:p>
        </p:txBody>
      </p:sp>
      <p:sp>
        <p:nvSpPr>
          <p:cNvPr id="72707" name="Rectangle 9"/>
          <p:cNvSpPr>
            <a:spLocks noGrp="1" noChangeArrowheads="1"/>
          </p:cNvSpPr>
          <p:nvPr>
            <p:ph sz="half" idx="2"/>
          </p:nvPr>
        </p:nvSpPr>
        <p:spPr>
          <a:xfrm>
            <a:off x="4724400" y="2419350"/>
            <a:ext cx="3024188" cy="2219325"/>
          </a:xfrm>
        </p:spPr>
        <p:txBody>
          <a:bodyPr>
            <a:normAutofit/>
          </a:bodyPr>
          <a:lstStyle/>
          <a:p>
            <a:pPr>
              <a:lnSpc>
                <a:spcPct val="90000"/>
              </a:lnSpc>
              <a:buFont typeface="Courier New" panose="02070309020205020404" pitchFamily="49" charset="0"/>
              <a:buChar char="o"/>
            </a:pPr>
            <a:r>
              <a:rPr lang="et-EE" sz="1500" dirty="0"/>
              <a:t>Olles meelsamini valmis arutlema oma töömeetodite üle </a:t>
            </a:r>
          </a:p>
          <a:p>
            <a:pPr>
              <a:lnSpc>
                <a:spcPct val="90000"/>
              </a:lnSpc>
              <a:buFont typeface="Courier New" panose="02070309020205020404" pitchFamily="49" charset="0"/>
              <a:buChar char="o"/>
            </a:pPr>
            <a:r>
              <a:rPr lang="et-EE" sz="1500" dirty="0"/>
              <a:t>Olles paindlikum teiste inimeste tegutsemisviiside suhtes </a:t>
            </a:r>
          </a:p>
          <a:p>
            <a:pPr>
              <a:lnSpc>
                <a:spcPct val="90000"/>
              </a:lnSpc>
              <a:buFont typeface="Courier New" panose="02070309020205020404" pitchFamily="49" charset="0"/>
              <a:buChar char="o"/>
            </a:pPr>
            <a:r>
              <a:rPr lang="et-EE" sz="1500" dirty="0"/>
              <a:t>Vältides must-valget lähenemist ning liiga jäika mõtteviisi; alati ei saa olla valitud lähenemine “absoluutselt õige”</a:t>
            </a:r>
          </a:p>
        </p:txBody>
      </p:sp>
      <p:sp>
        <p:nvSpPr>
          <p:cNvPr id="2" name="Slide Number Placeholder 1"/>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D29A42A-A236-432C-9887-21700AE027A6}" type="slidenum">
              <a:rPr lang="et-EE" altLang="et-EE">
                <a:solidFill>
                  <a:srgbClr val="8EB4E3"/>
                </a:solidFill>
              </a:rPr>
              <a:pPr eaLnBrk="1" hangingPunct="1"/>
              <a:t>46</a:t>
            </a:fld>
            <a:endParaRPr lang="et-EE" altLang="et-EE">
              <a:solidFill>
                <a:srgbClr val="8EB4E3"/>
              </a:solidFill>
            </a:endParaRPr>
          </a:p>
        </p:txBody>
      </p:sp>
      <p:grpSp>
        <p:nvGrpSpPr>
          <p:cNvPr id="72708" name="Group 14"/>
          <p:cNvGrpSpPr>
            <a:grpSpLocks/>
          </p:cNvGrpSpPr>
          <p:nvPr/>
        </p:nvGrpSpPr>
        <p:grpSpPr bwMode="auto">
          <a:xfrm>
            <a:off x="5706667" y="1006079"/>
            <a:ext cx="1296590" cy="1296590"/>
            <a:chOff x="1837" y="1434"/>
            <a:chExt cx="1968" cy="1968"/>
          </a:xfrm>
        </p:grpSpPr>
        <p:sp>
          <p:nvSpPr>
            <p:cNvPr id="72711" name="Oval 3"/>
            <p:cNvSpPr>
              <a:spLocks noChangeArrowheads="1"/>
            </p:cNvSpPr>
            <p:nvPr/>
          </p:nvSpPr>
          <p:spPr bwMode="auto">
            <a:xfrm>
              <a:off x="1837" y="1434"/>
              <a:ext cx="1968" cy="1968"/>
            </a:xfrm>
            <a:prstGeom prst="ellipse">
              <a:avLst/>
            </a:prstGeom>
            <a:noFill/>
            <a:ln w="25400">
              <a:solidFill>
                <a:srgbClr val="0093D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525">
                <a:solidFill>
                  <a:schemeClr val="tx1"/>
                </a:solidFill>
                <a:latin typeface="Gill Sans MT" pitchFamily="34" charset="0"/>
              </a:endParaRPr>
            </a:p>
          </p:txBody>
        </p:sp>
        <p:sp>
          <p:nvSpPr>
            <p:cNvPr id="72712" name="Line 4"/>
            <p:cNvSpPr>
              <a:spLocks noChangeShapeType="1"/>
            </p:cNvSpPr>
            <p:nvPr/>
          </p:nvSpPr>
          <p:spPr bwMode="auto">
            <a:xfrm>
              <a:off x="2835" y="1434"/>
              <a:ext cx="0" cy="1966"/>
            </a:xfrm>
            <a:prstGeom prst="line">
              <a:avLst/>
            </a:prstGeom>
            <a:noFill/>
            <a:ln w="31750">
              <a:solidFill>
                <a:srgbClr val="0093D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t-EE" sz="1350"/>
            </a:p>
          </p:txBody>
        </p:sp>
        <p:sp>
          <p:nvSpPr>
            <p:cNvPr id="72713" name="Line 5"/>
            <p:cNvSpPr>
              <a:spLocks noChangeShapeType="1"/>
            </p:cNvSpPr>
            <p:nvPr/>
          </p:nvSpPr>
          <p:spPr bwMode="auto">
            <a:xfrm rot="5400000">
              <a:off x="2820" y="1449"/>
              <a:ext cx="0" cy="1965"/>
            </a:xfrm>
            <a:prstGeom prst="line">
              <a:avLst/>
            </a:prstGeom>
            <a:noFill/>
            <a:ln w="31750">
              <a:solidFill>
                <a:srgbClr val="0093D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t-EE" sz="1350"/>
            </a:p>
          </p:txBody>
        </p:sp>
        <p:sp>
          <p:nvSpPr>
            <p:cNvPr id="72714" name="Text Box 9"/>
            <p:cNvSpPr txBox="1">
              <a:spLocks noChangeArrowheads="1"/>
            </p:cNvSpPr>
            <p:nvPr/>
          </p:nvSpPr>
          <p:spPr bwMode="auto">
            <a:xfrm>
              <a:off x="2207" y="2585"/>
              <a:ext cx="497" cy="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t-EE" sz="2100" b="1">
                  <a:solidFill>
                    <a:srgbClr val="FFC000"/>
                  </a:solidFill>
                  <a:latin typeface="Gill Sans MT" pitchFamily="34" charset="0"/>
                </a:rPr>
                <a:t>C</a:t>
              </a:r>
            </a:p>
          </p:txBody>
        </p:sp>
        <p:sp>
          <p:nvSpPr>
            <p:cNvPr id="72715" name="Text Box 10"/>
            <p:cNvSpPr txBox="1">
              <a:spLocks noChangeArrowheads="1"/>
            </p:cNvSpPr>
            <p:nvPr/>
          </p:nvSpPr>
          <p:spPr bwMode="auto">
            <a:xfrm>
              <a:off x="3024" y="2600"/>
              <a:ext cx="423" cy="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2400" b="1">
                <a:solidFill>
                  <a:srgbClr val="A6A6A6"/>
                </a:solidFill>
                <a:latin typeface="Gill Sans MT" pitchFamily="34" charset="0"/>
              </a:endParaRPr>
            </a:p>
          </p:txBody>
        </p:sp>
        <p:sp>
          <p:nvSpPr>
            <p:cNvPr id="72716" name="Text Box 11"/>
            <p:cNvSpPr txBox="1">
              <a:spLocks noChangeArrowheads="1"/>
            </p:cNvSpPr>
            <p:nvPr/>
          </p:nvSpPr>
          <p:spPr bwMode="auto">
            <a:xfrm>
              <a:off x="3098" y="1680"/>
              <a:ext cx="320" cy="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2400" b="1">
                <a:solidFill>
                  <a:srgbClr val="A6A6A6"/>
                </a:solidFill>
                <a:latin typeface="Gill Sans MT" pitchFamily="34" charset="0"/>
              </a:endParaRPr>
            </a:p>
          </p:txBody>
        </p:sp>
        <p:sp>
          <p:nvSpPr>
            <p:cNvPr id="72717" name="Text Box 12"/>
            <p:cNvSpPr txBox="1">
              <a:spLocks noChangeArrowheads="1"/>
            </p:cNvSpPr>
            <p:nvPr/>
          </p:nvSpPr>
          <p:spPr bwMode="auto">
            <a:xfrm>
              <a:off x="2253" y="1698"/>
              <a:ext cx="497" cy="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2400" b="1">
                <a:solidFill>
                  <a:srgbClr val="A6A6A6"/>
                </a:solidFill>
                <a:latin typeface="Gill Sans MT" pitchFamily="34" charset="0"/>
              </a:endParaRPr>
            </a:p>
          </p:txBody>
        </p:sp>
      </p:grpSp>
      <p:sp>
        <p:nvSpPr>
          <p:cNvPr id="72709" name="Rectangle 6"/>
          <p:cNvSpPr>
            <a:spLocks noChangeArrowheads="1"/>
          </p:cNvSpPr>
          <p:nvPr/>
        </p:nvSpPr>
        <p:spPr bwMode="auto">
          <a:xfrm>
            <a:off x="457200" y="206628"/>
            <a:ext cx="446064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a:buNone/>
            </a:pPr>
            <a:r>
              <a:rPr lang="et-EE" dirty="0">
                <a:solidFill>
                  <a:schemeClr val="tx2"/>
                </a:solidFill>
                <a:latin typeface="+mn-lt"/>
              </a:rPr>
              <a:t>Kõrge “C” saab arendada:</a:t>
            </a:r>
          </a:p>
        </p:txBody>
      </p:sp>
    </p:spTree>
    <p:extLst>
      <p:ext uri="{BB962C8B-B14F-4D97-AF65-F5344CB8AC3E}">
        <p14:creationId xmlns:p14="http://schemas.microsoft.com/office/powerpoint/2010/main" val="2134077162"/>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sz="half" idx="1"/>
          </p:nvPr>
        </p:nvSpPr>
        <p:spPr>
          <a:xfrm>
            <a:off x="1494235" y="1039416"/>
            <a:ext cx="3301603" cy="3731419"/>
          </a:xfrm>
        </p:spPr>
        <p:txBody>
          <a:bodyPr>
            <a:normAutofit lnSpcReduction="10000"/>
          </a:bodyPr>
          <a:lstStyle/>
          <a:p>
            <a:pPr marL="0" indent="0">
              <a:buNone/>
            </a:pPr>
            <a:r>
              <a:rPr lang="en-US" sz="1800" b="1" dirty="0" err="1">
                <a:solidFill>
                  <a:srgbClr val="0099CC"/>
                </a:solidFill>
              </a:rPr>
              <a:t>Suheldes</a:t>
            </a:r>
            <a:r>
              <a:rPr lang="en-US" sz="1800" b="1" dirty="0">
                <a:solidFill>
                  <a:srgbClr val="0099CC"/>
                </a:solidFill>
              </a:rPr>
              <a:t> k</a:t>
            </a:r>
            <a:r>
              <a:rPr lang="et-EE" sz="1800" b="1" dirty="0">
                <a:solidFill>
                  <a:srgbClr val="0099CC"/>
                </a:solidFill>
              </a:rPr>
              <a:t>õrge </a:t>
            </a:r>
            <a:r>
              <a:rPr lang="en-US" sz="1800" b="1" dirty="0">
                <a:solidFill>
                  <a:srgbClr val="0099CC"/>
                </a:solidFill>
              </a:rPr>
              <a:t>D</a:t>
            </a:r>
            <a:endParaRPr lang="et-EE" sz="1800" b="1" dirty="0">
              <a:solidFill>
                <a:srgbClr val="0099CC"/>
              </a:solidFill>
            </a:endParaRPr>
          </a:p>
          <a:p>
            <a:pPr marL="0" indent="0">
              <a:buNone/>
            </a:pPr>
            <a:r>
              <a:rPr lang="et-EE" sz="1800" b="1" dirty="0">
                <a:solidFill>
                  <a:srgbClr val="0099CC"/>
                </a:solidFill>
              </a:rPr>
              <a:t>käitumisstiiliga inimesega:</a:t>
            </a:r>
            <a:endParaRPr lang="en-US" sz="1800" b="1" dirty="0">
              <a:solidFill>
                <a:srgbClr val="0099CC"/>
              </a:solidFill>
            </a:endParaRPr>
          </a:p>
          <a:p>
            <a:endParaRPr lang="en-US" sz="1800" b="1" dirty="0">
              <a:solidFill>
                <a:srgbClr val="0099CC"/>
              </a:solidFill>
            </a:endParaRPr>
          </a:p>
          <a:p>
            <a:pPr>
              <a:buFont typeface="Courier New" panose="02070309020205020404" pitchFamily="49" charset="0"/>
              <a:buChar char="o"/>
            </a:pPr>
            <a:r>
              <a:rPr lang="et-EE" sz="1800" dirty="0"/>
              <a:t>Asuge kiiresti asja juurde</a:t>
            </a:r>
            <a:endParaRPr lang="en-GB" sz="1800" dirty="0"/>
          </a:p>
          <a:p>
            <a:pPr>
              <a:buFont typeface="Courier New" panose="02070309020205020404" pitchFamily="49" charset="0"/>
              <a:buChar char="o"/>
            </a:pPr>
            <a:r>
              <a:rPr lang="et-EE" sz="1800" dirty="0"/>
              <a:t>Tunnustage saavutusi</a:t>
            </a:r>
            <a:endParaRPr lang="en-GB" sz="1800" dirty="0"/>
          </a:p>
          <a:p>
            <a:pPr>
              <a:buFont typeface="Courier New" panose="02070309020205020404" pitchFamily="49" charset="0"/>
              <a:buChar char="o"/>
            </a:pPr>
            <a:r>
              <a:rPr lang="et-EE" sz="1800" dirty="0"/>
              <a:t>Andke selgeid ja otseseid vastuseid</a:t>
            </a:r>
          </a:p>
          <a:p>
            <a:pPr>
              <a:buFont typeface="Courier New" panose="02070309020205020404" pitchFamily="49" charset="0"/>
              <a:buChar char="o"/>
            </a:pPr>
            <a:r>
              <a:rPr lang="et-EE" sz="1800" dirty="0"/>
              <a:t>Käituge otsusekindlalt</a:t>
            </a:r>
            <a:endParaRPr lang="en-GB" sz="1800" dirty="0"/>
          </a:p>
          <a:p>
            <a:pPr>
              <a:buFont typeface="Courier New" panose="02070309020205020404" pitchFamily="49" charset="0"/>
              <a:buChar char="o"/>
            </a:pPr>
            <a:r>
              <a:rPr lang="et-EE" sz="1800" dirty="0"/>
              <a:t>Ärge kalduge teemast kõrvale</a:t>
            </a:r>
            <a:endParaRPr lang="en-GB" sz="1800" dirty="0"/>
          </a:p>
          <a:p>
            <a:pPr>
              <a:buFont typeface="Courier New" panose="02070309020205020404" pitchFamily="49" charset="0"/>
              <a:buChar char="o"/>
            </a:pPr>
            <a:r>
              <a:rPr lang="et-EE" sz="1800" dirty="0"/>
              <a:t>Tutvustage fakte</a:t>
            </a:r>
            <a:endParaRPr lang="en-GB" sz="1800" dirty="0"/>
          </a:p>
          <a:p>
            <a:pPr>
              <a:lnSpc>
                <a:spcPct val="80000"/>
              </a:lnSpc>
              <a:buFont typeface="Courier New" panose="02070309020205020404" pitchFamily="49" charset="0"/>
              <a:buChar char="o"/>
            </a:pPr>
            <a:r>
              <a:rPr lang="et-EE" sz="1800" dirty="0"/>
              <a:t>Rõhuge </a:t>
            </a:r>
            <a:r>
              <a:rPr lang="en-GB" sz="1800" dirty="0"/>
              <a:t>lo</a:t>
            </a:r>
            <a:r>
              <a:rPr lang="et-EE" sz="1800" dirty="0"/>
              <a:t>o</a:t>
            </a:r>
            <a:r>
              <a:rPr lang="en-GB" sz="1800" dirty="0" err="1"/>
              <a:t>gi</a:t>
            </a:r>
            <a:r>
              <a:rPr lang="et-EE" sz="1800" dirty="0"/>
              <a:t>kale</a:t>
            </a:r>
            <a:endParaRPr lang="en-GB" sz="1800" dirty="0"/>
          </a:p>
          <a:p>
            <a:pPr>
              <a:lnSpc>
                <a:spcPct val="80000"/>
              </a:lnSpc>
              <a:buFont typeface="Courier New" panose="02070309020205020404" pitchFamily="49" charset="0"/>
              <a:buChar char="o"/>
            </a:pPr>
            <a:r>
              <a:rPr lang="et-EE" sz="1800" dirty="0"/>
              <a:t>Tooge konkreetseid näiteid</a:t>
            </a:r>
            <a:endParaRPr lang="en-US" sz="1800" dirty="0"/>
          </a:p>
        </p:txBody>
      </p:sp>
      <p:sp>
        <p:nvSpPr>
          <p:cNvPr id="73731" name="Rectangle 8"/>
          <p:cNvSpPr>
            <a:spLocks noGrp="1" noChangeArrowheads="1"/>
          </p:cNvSpPr>
          <p:nvPr>
            <p:ph sz="half" idx="2"/>
          </p:nvPr>
        </p:nvSpPr>
        <p:spPr>
          <a:xfrm>
            <a:off x="4714875" y="2458641"/>
            <a:ext cx="3114675" cy="2110978"/>
          </a:xfrm>
        </p:spPr>
        <p:txBody>
          <a:bodyPr/>
          <a:lstStyle/>
          <a:p>
            <a:pPr eaLnBrk="1" hangingPunct="1">
              <a:lnSpc>
                <a:spcPct val="90000"/>
              </a:lnSpc>
              <a:buFont typeface="Courier New" panose="02070309020205020404" pitchFamily="49" charset="0"/>
              <a:buChar char="o"/>
            </a:pPr>
            <a:endParaRPr lang="en-US" altLang="et-EE" sz="1800" dirty="0"/>
          </a:p>
          <a:p>
            <a:pPr>
              <a:lnSpc>
                <a:spcPct val="80000"/>
              </a:lnSpc>
              <a:buFont typeface="Courier New" panose="02070309020205020404" pitchFamily="49" charset="0"/>
              <a:buChar char="o"/>
            </a:pPr>
            <a:r>
              <a:rPr lang="et-EE" sz="1800" dirty="0"/>
              <a:t>Visandage valikuvõimalused</a:t>
            </a:r>
            <a:endParaRPr lang="en-GB" sz="1800" dirty="0"/>
          </a:p>
          <a:p>
            <a:pPr>
              <a:lnSpc>
                <a:spcPct val="80000"/>
              </a:lnSpc>
              <a:buFont typeface="Courier New" panose="02070309020205020404" pitchFamily="49" charset="0"/>
              <a:buChar char="o"/>
            </a:pPr>
            <a:r>
              <a:rPr lang="et-EE" sz="1800" dirty="0"/>
              <a:t>Arvamuste lahknemisel keskenduge faktidele, mitte isikutele</a:t>
            </a:r>
            <a:endParaRPr lang="en-GB" sz="1800" dirty="0"/>
          </a:p>
          <a:p>
            <a:pPr>
              <a:lnSpc>
                <a:spcPct val="80000"/>
              </a:lnSpc>
              <a:buFont typeface="Courier New" panose="02070309020205020404" pitchFamily="49" charset="0"/>
              <a:buChar char="o"/>
            </a:pPr>
            <a:r>
              <a:rPr lang="et-EE" sz="1800" dirty="0"/>
              <a:t>Olge avameelne</a:t>
            </a:r>
            <a:endParaRPr lang="en-GB" sz="1800" dirty="0"/>
          </a:p>
          <a:p>
            <a:pPr>
              <a:lnSpc>
                <a:spcPct val="80000"/>
              </a:lnSpc>
              <a:buFont typeface="Courier New" panose="02070309020205020404" pitchFamily="49" charset="0"/>
              <a:buChar char="o"/>
            </a:pPr>
            <a:r>
              <a:rPr lang="et-EE" sz="1800" dirty="0"/>
              <a:t>Lahkuge viivituseta</a:t>
            </a:r>
            <a:endParaRPr lang="en-GB" sz="1800" dirty="0"/>
          </a:p>
        </p:txBody>
      </p:sp>
      <p:sp>
        <p:nvSpPr>
          <p:cNvPr id="3" name="Slide Number Placeholder 2"/>
          <p:cNvSpPr>
            <a:spLocks noGrp="1"/>
          </p:cNvSpPr>
          <p:nvPr>
            <p:ph type="sldNum" sz="quarter" idx="12"/>
          </p:nvPr>
        </p:nvSpPr>
        <p:spPr/>
        <p:txBody>
          <a:bodyPr/>
          <a:lstStyle/>
          <a:p>
            <a:fld id="{5C7DC223-A699-4292-8854-1321CB05B1BD}" type="slidenum">
              <a:rPr lang="da-DK" smtClean="0"/>
              <a:t>47</a:t>
            </a:fld>
            <a:endParaRPr lang="da-DK"/>
          </a:p>
        </p:txBody>
      </p:sp>
      <p:grpSp>
        <p:nvGrpSpPr>
          <p:cNvPr id="73732" name="Group 34"/>
          <p:cNvGrpSpPr>
            <a:grpSpLocks/>
          </p:cNvGrpSpPr>
          <p:nvPr/>
        </p:nvGrpSpPr>
        <p:grpSpPr bwMode="auto">
          <a:xfrm>
            <a:off x="5543550" y="1059657"/>
            <a:ext cx="1296591" cy="1297781"/>
            <a:chOff x="930" y="754"/>
            <a:chExt cx="1089" cy="1090"/>
          </a:xfrm>
        </p:grpSpPr>
        <p:sp>
          <p:nvSpPr>
            <p:cNvPr id="73734" name="Oval 3" descr="j0406812"/>
            <p:cNvSpPr>
              <a:spLocks noChangeArrowheads="1"/>
            </p:cNvSpPr>
            <p:nvPr/>
          </p:nvSpPr>
          <p:spPr bwMode="auto">
            <a:xfrm>
              <a:off x="930" y="754"/>
              <a:ext cx="1089" cy="1090"/>
            </a:xfrm>
            <a:prstGeom prst="ellipse">
              <a:avLst/>
            </a:prstGeom>
            <a:blipFill dpi="0" rotWithShape="1">
              <a:blip r:embed="rId3"/>
              <a:srcRect/>
              <a:stretch>
                <a:fillRect/>
              </a:stretch>
            </a:blipFill>
            <a:ln w="25400">
              <a:solidFill>
                <a:srgbClr val="B2B2B2"/>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525">
                <a:solidFill>
                  <a:schemeClr val="tx1"/>
                </a:solidFill>
                <a:latin typeface="Gill Sans MT" pitchFamily="34" charset="0"/>
              </a:endParaRPr>
            </a:p>
          </p:txBody>
        </p:sp>
        <p:sp>
          <p:nvSpPr>
            <p:cNvPr id="73735" name="Line 4" descr="j0406812"/>
            <p:cNvSpPr>
              <a:spLocks noChangeShapeType="1"/>
            </p:cNvSpPr>
            <p:nvPr/>
          </p:nvSpPr>
          <p:spPr bwMode="auto">
            <a:xfrm>
              <a:off x="1482" y="754"/>
              <a:ext cx="0" cy="1089"/>
            </a:xfrm>
            <a:prstGeom prst="line">
              <a:avLst/>
            </a:prstGeom>
            <a:noFill/>
            <a:ln w="31750">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t-EE" sz="1350"/>
            </a:p>
          </p:txBody>
        </p:sp>
        <p:sp>
          <p:nvSpPr>
            <p:cNvPr id="73736" name="Line 5" descr="j0406812"/>
            <p:cNvSpPr>
              <a:spLocks noChangeShapeType="1"/>
            </p:cNvSpPr>
            <p:nvPr/>
          </p:nvSpPr>
          <p:spPr bwMode="auto">
            <a:xfrm rot="5400000">
              <a:off x="1474" y="763"/>
              <a:ext cx="0" cy="1087"/>
            </a:xfrm>
            <a:prstGeom prst="line">
              <a:avLst/>
            </a:prstGeom>
            <a:noFill/>
            <a:ln w="31750">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t-EE" sz="1350"/>
            </a:p>
          </p:txBody>
        </p:sp>
        <p:sp>
          <p:nvSpPr>
            <p:cNvPr id="73737" name="Text Box 12"/>
            <p:cNvSpPr txBox="1">
              <a:spLocks noChangeArrowheads="1"/>
            </p:cNvSpPr>
            <p:nvPr/>
          </p:nvSpPr>
          <p:spPr bwMode="auto">
            <a:xfrm>
              <a:off x="1066" y="845"/>
              <a:ext cx="274"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t-EE" sz="3300" b="1">
                  <a:solidFill>
                    <a:srgbClr val="FFC000"/>
                  </a:solidFill>
                  <a:latin typeface="Gill Sans MT" pitchFamily="34" charset="0"/>
                </a:rPr>
                <a:t>D</a:t>
              </a:r>
            </a:p>
          </p:txBody>
        </p:sp>
      </p:grpSp>
      <p:sp>
        <p:nvSpPr>
          <p:cNvPr id="11" name="Rectangle 6">
            <a:extLst>
              <a:ext uri="{FF2B5EF4-FFF2-40B4-BE49-F238E27FC236}">
                <a16:creationId xmlns:a16="http://schemas.microsoft.com/office/drawing/2014/main" id="{F24EEB35-0FD4-1A4C-9565-1F90742EE810}"/>
              </a:ext>
            </a:extLst>
          </p:cNvPr>
          <p:cNvSpPr>
            <a:spLocks noChangeArrowheads="1"/>
          </p:cNvSpPr>
          <p:nvPr/>
        </p:nvSpPr>
        <p:spPr bwMode="auto">
          <a:xfrm>
            <a:off x="422913" y="286257"/>
            <a:ext cx="76756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a:buNone/>
            </a:pPr>
            <a:r>
              <a:rPr lang="et-EE" dirty="0" err="1">
                <a:solidFill>
                  <a:schemeClr val="tx2"/>
                </a:solidFill>
                <a:latin typeface="+mn-lt"/>
              </a:rPr>
              <a:t>DiSC®il</a:t>
            </a:r>
            <a:r>
              <a:rPr lang="et-EE" dirty="0">
                <a:solidFill>
                  <a:schemeClr val="tx2"/>
                </a:solidFill>
                <a:latin typeface="+mn-lt"/>
              </a:rPr>
              <a:t> põhinev kommunikatsioon – Kõrge D</a:t>
            </a:r>
          </a:p>
        </p:txBody>
      </p:sp>
    </p:spTree>
    <p:extLst>
      <p:ext uri="{BB962C8B-B14F-4D97-AF65-F5344CB8AC3E}">
        <p14:creationId xmlns:p14="http://schemas.microsoft.com/office/powerpoint/2010/main" val="39803251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8"/>
          <p:cNvSpPr>
            <a:spLocks noGrp="1" noChangeArrowheads="1"/>
          </p:cNvSpPr>
          <p:nvPr>
            <p:ph sz="half" idx="1"/>
          </p:nvPr>
        </p:nvSpPr>
        <p:spPr>
          <a:xfrm>
            <a:off x="1494235" y="1003698"/>
            <a:ext cx="3114675" cy="3731419"/>
          </a:xfrm>
        </p:spPr>
        <p:txBody>
          <a:bodyPr>
            <a:normAutofit lnSpcReduction="10000"/>
          </a:bodyPr>
          <a:lstStyle/>
          <a:p>
            <a:pPr marL="0" indent="0">
              <a:buNone/>
            </a:pPr>
            <a:r>
              <a:rPr lang="en-US" sz="1800" b="1" dirty="0" err="1">
                <a:solidFill>
                  <a:srgbClr val="0099CC"/>
                </a:solidFill>
              </a:rPr>
              <a:t>Suheldes</a:t>
            </a:r>
            <a:r>
              <a:rPr lang="en-US" sz="1800" b="1" dirty="0">
                <a:solidFill>
                  <a:srgbClr val="0099CC"/>
                </a:solidFill>
              </a:rPr>
              <a:t> k</a:t>
            </a:r>
            <a:r>
              <a:rPr lang="et-EE" sz="1800" b="1" dirty="0">
                <a:solidFill>
                  <a:srgbClr val="0099CC"/>
                </a:solidFill>
              </a:rPr>
              <a:t>õrge i</a:t>
            </a:r>
          </a:p>
          <a:p>
            <a:pPr marL="0" indent="0">
              <a:buNone/>
            </a:pPr>
            <a:r>
              <a:rPr lang="et-EE" sz="1800" b="1" dirty="0">
                <a:solidFill>
                  <a:srgbClr val="0099CC"/>
                </a:solidFill>
              </a:rPr>
              <a:t>käitumisstiiliga inimesega:</a:t>
            </a:r>
            <a:endParaRPr lang="en-US" sz="1800" b="1" dirty="0">
              <a:solidFill>
                <a:srgbClr val="0099CC"/>
              </a:solidFill>
            </a:endParaRPr>
          </a:p>
          <a:p>
            <a:endParaRPr lang="en-US" sz="1800" b="1" dirty="0">
              <a:solidFill>
                <a:srgbClr val="0099CC"/>
              </a:solidFill>
            </a:endParaRPr>
          </a:p>
          <a:p>
            <a:pPr>
              <a:buFont typeface="Courier New" panose="02070309020205020404" pitchFamily="49" charset="0"/>
              <a:buChar char="o"/>
            </a:pPr>
            <a:r>
              <a:rPr lang="et-EE" sz="1800" dirty="0"/>
              <a:t>Olge valmis avatud dialoogiks</a:t>
            </a:r>
            <a:endParaRPr lang="en-GB" sz="1800" dirty="0"/>
          </a:p>
          <a:p>
            <a:pPr>
              <a:buFont typeface="Courier New" panose="02070309020205020404" pitchFamily="49" charset="0"/>
              <a:buChar char="o"/>
            </a:pPr>
            <a:r>
              <a:rPr lang="et-EE" sz="1800" dirty="0"/>
              <a:t>Kindlustage sõbralik </a:t>
            </a:r>
            <a:r>
              <a:rPr lang="en-GB" sz="1800" dirty="0" err="1"/>
              <a:t>atmos</a:t>
            </a:r>
            <a:r>
              <a:rPr lang="et-EE" sz="1800" dirty="0"/>
              <a:t>fäär</a:t>
            </a:r>
            <a:endParaRPr lang="en-GB" sz="1800" dirty="0"/>
          </a:p>
          <a:p>
            <a:pPr>
              <a:buFont typeface="Courier New" panose="02070309020205020404" pitchFamily="49" charset="0"/>
              <a:buChar char="o"/>
            </a:pPr>
            <a:r>
              <a:rPr lang="et-EE" sz="1800" dirty="0"/>
              <a:t>Kiitke, kui see on võimalik</a:t>
            </a:r>
            <a:endParaRPr lang="en-GB" sz="1800" dirty="0"/>
          </a:p>
          <a:p>
            <a:pPr>
              <a:buFont typeface="Courier New" panose="02070309020205020404" pitchFamily="49" charset="0"/>
              <a:buChar char="o"/>
            </a:pPr>
            <a:r>
              <a:rPr lang="et-EE" sz="1800" dirty="0"/>
              <a:t>Olge seltskondlik</a:t>
            </a:r>
            <a:endParaRPr lang="en-GB" sz="1800" dirty="0"/>
          </a:p>
          <a:p>
            <a:pPr>
              <a:buFont typeface="Courier New" panose="02070309020205020404" pitchFamily="49" charset="0"/>
              <a:buChar char="o"/>
            </a:pPr>
            <a:r>
              <a:rPr lang="et-EE" sz="1800" dirty="0"/>
              <a:t>Küsige teiste ideid, arvamusi, muljeid jmt.…</a:t>
            </a:r>
            <a:endParaRPr lang="en-GB" sz="1800" dirty="0"/>
          </a:p>
          <a:p>
            <a:pPr>
              <a:buFont typeface="Courier New" panose="02070309020205020404" pitchFamily="49" charset="0"/>
              <a:buChar char="o"/>
            </a:pPr>
            <a:r>
              <a:rPr lang="et-EE" sz="1800" dirty="0"/>
              <a:t>Kasutage isiklikke soovitusi</a:t>
            </a:r>
            <a:endParaRPr lang="en-GB" sz="1800" dirty="0"/>
          </a:p>
        </p:txBody>
      </p:sp>
      <p:sp>
        <p:nvSpPr>
          <p:cNvPr id="74755" name="Rectangle 9"/>
          <p:cNvSpPr>
            <a:spLocks noGrp="1" noChangeArrowheads="1"/>
          </p:cNvSpPr>
          <p:nvPr>
            <p:ph sz="half" idx="2"/>
          </p:nvPr>
        </p:nvSpPr>
        <p:spPr>
          <a:xfrm>
            <a:off x="4714875" y="2463403"/>
            <a:ext cx="3114675" cy="2165747"/>
          </a:xfrm>
        </p:spPr>
        <p:txBody>
          <a:bodyPr>
            <a:normAutofit fontScale="92500"/>
          </a:bodyPr>
          <a:lstStyle/>
          <a:p>
            <a:pPr>
              <a:buFont typeface="Courier New" panose="02070309020205020404" pitchFamily="49" charset="0"/>
              <a:buChar char="o"/>
            </a:pPr>
            <a:r>
              <a:rPr lang="et-EE" sz="1800" dirty="0"/>
              <a:t>Rääkige viimastest uudistest</a:t>
            </a:r>
          </a:p>
          <a:p>
            <a:pPr>
              <a:buFont typeface="Courier New" panose="02070309020205020404" pitchFamily="49" charset="0"/>
              <a:buChar char="o"/>
            </a:pPr>
            <a:r>
              <a:rPr lang="et-EE" sz="1800" dirty="0"/>
              <a:t>Kuulake tähelepanelikult ja esitage suunavaid küsimusi</a:t>
            </a:r>
            <a:endParaRPr lang="en-GB" sz="1800" dirty="0"/>
          </a:p>
          <a:p>
            <a:pPr>
              <a:buFont typeface="Courier New" panose="02070309020205020404" pitchFamily="49" charset="0"/>
              <a:buChar char="o"/>
            </a:pPr>
            <a:r>
              <a:rPr lang="et-EE" sz="1800" dirty="0"/>
              <a:t>Öelge, kuivõrd edukalt kohtumine kulges</a:t>
            </a:r>
          </a:p>
          <a:p>
            <a:pPr>
              <a:buFont typeface="Courier New" panose="02070309020205020404" pitchFamily="49" charset="0"/>
              <a:buChar char="o"/>
            </a:pPr>
            <a:r>
              <a:rPr lang="et-EE" sz="1800" dirty="0"/>
              <a:t>Tehke konkreetseid pakkumisi</a:t>
            </a:r>
            <a:endParaRPr lang="en-GB" sz="1800" dirty="0"/>
          </a:p>
        </p:txBody>
      </p:sp>
      <p:sp>
        <p:nvSpPr>
          <p:cNvPr id="3" name="Slide Number Placeholder 2"/>
          <p:cNvSpPr>
            <a:spLocks noGrp="1"/>
          </p:cNvSpPr>
          <p:nvPr>
            <p:ph type="sldNum" sz="quarter" idx="12"/>
          </p:nvPr>
        </p:nvSpPr>
        <p:spPr/>
        <p:txBody>
          <a:bodyPr/>
          <a:lstStyle/>
          <a:p>
            <a:fld id="{5C7DC223-A699-4292-8854-1321CB05B1BD}" type="slidenum">
              <a:rPr lang="da-DK" smtClean="0"/>
              <a:t>48</a:t>
            </a:fld>
            <a:endParaRPr lang="da-DK"/>
          </a:p>
        </p:txBody>
      </p:sp>
      <p:grpSp>
        <p:nvGrpSpPr>
          <p:cNvPr id="74756" name="Group 19"/>
          <p:cNvGrpSpPr>
            <a:grpSpLocks/>
          </p:cNvGrpSpPr>
          <p:nvPr/>
        </p:nvGrpSpPr>
        <p:grpSpPr bwMode="auto">
          <a:xfrm>
            <a:off x="5543550" y="1003698"/>
            <a:ext cx="1296591" cy="1297781"/>
            <a:chOff x="3515" y="754"/>
            <a:chExt cx="1089" cy="1090"/>
          </a:xfrm>
        </p:grpSpPr>
        <p:sp>
          <p:nvSpPr>
            <p:cNvPr id="74758" name="Oval 3" descr="j0441083"/>
            <p:cNvSpPr>
              <a:spLocks noChangeArrowheads="1"/>
            </p:cNvSpPr>
            <p:nvPr/>
          </p:nvSpPr>
          <p:spPr bwMode="auto">
            <a:xfrm>
              <a:off x="3515" y="754"/>
              <a:ext cx="1089" cy="1090"/>
            </a:xfrm>
            <a:prstGeom prst="ellipse">
              <a:avLst/>
            </a:prstGeom>
            <a:blipFill dpi="0" rotWithShape="1">
              <a:blip r:embed="rId3"/>
              <a:srcRect/>
              <a:stretch>
                <a:fillRect/>
              </a:stretch>
            </a:blipFill>
            <a:ln w="25400">
              <a:solidFill>
                <a:srgbClr val="B2B2B2"/>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525">
                <a:solidFill>
                  <a:schemeClr val="tx1"/>
                </a:solidFill>
                <a:latin typeface="Gill Sans MT" pitchFamily="34" charset="0"/>
              </a:endParaRPr>
            </a:p>
          </p:txBody>
        </p:sp>
        <p:sp>
          <p:nvSpPr>
            <p:cNvPr id="74759" name="Line 4" descr="j0441083"/>
            <p:cNvSpPr>
              <a:spLocks noChangeShapeType="1"/>
            </p:cNvSpPr>
            <p:nvPr/>
          </p:nvSpPr>
          <p:spPr bwMode="auto">
            <a:xfrm>
              <a:off x="4067" y="754"/>
              <a:ext cx="0" cy="1089"/>
            </a:xfrm>
            <a:prstGeom prst="line">
              <a:avLst/>
            </a:prstGeom>
            <a:noFill/>
            <a:ln w="31750">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t-EE" sz="1350"/>
            </a:p>
          </p:txBody>
        </p:sp>
        <p:sp>
          <p:nvSpPr>
            <p:cNvPr id="74760" name="Line 5" descr="j0441083"/>
            <p:cNvSpPr>
              <a:spLocks noChangeShapeType="1"/>
            </p:cNvSpPr>
            <p:nvPr/>
          </p:nvSpPr>
          <p:spPr bwMode="auto">
            <a:xfrm rot="5400000">
              <a:off x="4059" y="763"/>
              <a:ext cx="0" cy="1087"/>
            </a:xfrm>
            <a:prstGeom prst="line">
              <a:avLst/>
            </a:prstGeom>
            <a:noFill/>
            <a:ln w="31750">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t-EE" sz="1350"/>
            </a:p>
          </p:txBody>
        </p:sp>
        <p:sp>
          <p:nvSpPr>
            <p:cNvPr id="74761" name="Text Box 11"/>
            <p:cNvSpPr txBox="1">
              <a:spLocks noChangeArrowheads="1"/>
            </p:cNvSpPr>
            <p:nvPr/>
          </p:nvSpPr>
          <p:spPr bwMode="auto">
            <a:xfrm>
              <a:off x="4150" y="818"/>
              <a:ext cx="176"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t-EE" sz="3300" b="1">
                  <a:solidFill>
                    <a:srgbClr val="FFC000"/>
                  </a:solidFill>
                  <a:latin typeface="Gill Sans MT" pitchFamily="34" charset="0"/>
                </a:rPr>
                <a:t>i</a:t>
              </a:r>
            </a:p>
          </p:txBody>
        </p:sp>
      </p:grpSp>
      <p:sp>
        <p:nvSpPr>
          <p:cNvPr id="74757" name="Rectangle 10"/>
          <p:cNvSpPr>
            <a:spLocks noChangeArrowheads="1"/>
          </p:cNvSpPr>
          <p:nvPr/>
        </p:nvSpPr>
        <p:spPr bwMode="auto">
          <a:xfrm>
            <a:off x="351519" y="299700"/>
            <a:ext cx="74480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a:buNone/>
            </a:pPr>
            <a:r>
              <a:rPr lang="et-EE" dirty="0" err="1">
                <a:solidFill>
                  <a:schemeClr val="tx2"/>
                </a:solidFill>
                <a:latin typeface="+mj-lt"/>
              </a:rPr>
              <a:t>DiSC</a:t>
            </a:r>
            <a:r>
              <a:rPr lang="en-US" baseline="30000" dirty="0">
                <a:solidFill>
                  <a:schemeClr val="tx2"/>
                </a:solidFill>
                <a:latin typeface="+mj-lt"/>
              </a:rPr>
              <a:t>®</a:t>
            </a:r>
            <a:r>
              <a:rPr lang="et-EE" dirty="0" err="1">
                <a:solidFill>
                  <a:schemeClr val="tx2"/>
                </a:solidFill>
                <a:latin typeface="+mj-lt"/>
              </a:rPr>
              <a:t>il</a:t>
            </a:r>
            <a:r>
              <a:rPr lang="et-EE" dirty="0">
                <a:solidFill>
                  <a:schemeClr val="tx2"/>
                </a:solidFill>
                <a:latin typeface="+mj-lt"/>
              </a:rPr>
              <a:t> põhinev kommunikatsioon – Kõrge i</a:t>
            </a:r>
          </a:p>
        </p:txBody>
      </p:sp>
    </p:spTree>
    <p:extLst>
      <p:ext uri="{BB962C8B-B14F-4D97-AF65-F5344CB8AC3E}">
        <p14:creationId xmlns:p14="http://schemas.microsoft.com/office/powerpoint/2010/main" val="9264450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8"/>
          <p:cNvSpPr>
            <a:spLocks noGrp="1" noChangeArrowheads="1"/>
          </p:cNvSpPr>
          <p:nvPr>
            <p:ph sz="half" idx="1"/>
          </p:nvPr>
        </p:nvSpPr>
        <p:spPr>
          <a:xfrm>
            <a:off x="1439467" y="1006079"/>
            <a:ext cx="3240881" cy="3731419"/>
          </a:xfrm>
        </p:spPr>
        <p:txBody>
          <a:bodyPr>
            <a:normAutofit lnSpcReduction="10000"/>
          </a:bodyPr>
          <a:lstStyle/>
          <a:p>
            <a:pPr>
              <a:buNone/>
            </a:pPr>
            <a:r>
              <a:rPr lang="en-US" sz="1800" b="1" dirty="0" err="1">
                <a:solidFill>
                  <a:srgbClr val="0099CC"/>
                </a:solidFill>
              </a:rPr>
              <a:t>Suheldes</a:t>
            </a:r>
            <a:r>
              <a:rPr lang="en-US" sz="1800" b="1" dirty="0">
                <a:solidFill>
                  <a:srgbClr val="0099CC"/>
                </a:solidFill>
              </a:rPr>
              <a:t> k</a:t>
            </a:r>
            <a:r>
              <a:rPr lang="et-EE" sz="1800" b="1" dirty="0">
                <a:solidFill>
                  <a:srgbClr val="0099CC"/>
                </a:solidFill>
              </a:rPr>
              <a:t>õrge S</a:t>
            </a:r>
          </a:p>
          <a:p>
            <a:pPr>
              <a:buNone/>
            </a:pPr>
            <a:r>
              <a:rPr lang="et-EE" sz="1800" b="1" dirty="0">
                <a:solidFill>
                  <a:srgbClr val="0099CC"/>
                </a:solidFill>
              </a:rPr>
              <a:t>käitumisstiiliga inimesega:</a:t>
            </a:r>
            <a:endParaRPr lang="en-US" sz="1800" b="1" dirty="0">
              <a:solidFill>
                <a:srgbClr val="0099CC"/>
              </a:solidFill>
            </a:endParaRPr>
          </a:p>
          <a:p>
            <a:pPr>
              <a:buNone/>
            </a:pPr>
            <a:endParaRPr lang="en-US" sz="1800" b="1" dirty="0">
              <a:solidFill>
                <a:srgbClr val="0099CC"/>
              </a:solidFill>
            </a:endParaRPr>
          </a:p>
          <a:p>
            <a:pPr>
              <a:buFont typeface="Courier New" panose="02070309020205020404" pitchFamily="49" charset="0"/>
              <a:buChar char="o"/>
            </a:pPr>
            <a:r>
              <a:rPr lang="et-EE" sz="1800" dirty="0"/>
              <a:t>Näidake, et tunnete tõeliselt huvi nende kui isiksuste vastu</a:t>
            </a:r>
          </a:p>
          <a:p>
            <a:pPr>
              <a:buFont typeface="Courier New" panose="02070309020205020404" pitchFamily="49" charset="0"/>
              <a:buChar char="o"/>
            </a:pPr>
            <a:r>
              <a:rPr lang="et-EE" sz="1800" dirty="0"/>
              <a:t>Leidke ühiseid huvi(ala)sid </a:t>
            </a:r>
          </a:p>
          <a:p>
            <a:pPr>
              <a:buFont typeface="Courier New" panose="02070309020205020404" pitchFamily="49" charset="0"/>
              <a:buChar char="o"/>
            </a:pPr>
            <a:r>
              <a:rPr lang="et-EE" sz="1800" dirty="0"/>
              <a:t>Tutvustage olukorda rahulikult ja vaikselt</a:t>
            </a:r>
            <a:endParaRPr lang="en-GB" sz="1800" dirty="0"/>
          </a:p>
          <a:p>
            <a:pPr>
              <a:buFont typeface="Courier New" panose="02070309020205020404" pitchFamily="49" charset="0"/>
              <a:buChar char="o"/>
            </a:pPr>
            <a:r>
              <a:rPr lang="et-EE" sz="1800" dirty="0"/>
              <a:t>Olge </a:t>
            </a:r>
            <a:r>
              <a:rPr lang="en-GB" sz="1800" dirty="0"/>
              <a:t>lo</a:t>
            </a:r>
            <a:r>
              <a:rPr lang="et-EE" sz="1800" dirty="0"/>
              <a:t>j</a:t>
            </a:r>
            <a:r>
              <a:rPr lang="en-GB" sz="1800" dirty="0"/>
              <a:t>a</a:t>
            </a:r>
            <a:r>
              <a:rPr lang="et-EE" sz="1800" dirty="0"/>
              <a:t>a</a:t>
            </a:r>
            <a:r>
              <a:rPr lang="en-GB" sz="1800" dirty="0"/>
              <a:t>l</a:t>
            </a:r>
            <a:r>
              <a:rPr lang="et-EE" sz="1800" dirty="0"/>
              <a:t>ne</a:t>
            </a:r>
            <a:endParaRPr lang="en-GB" sz="1800" dirty="0"/>
          </a:p>
          <a:p>
            <a:pPr>
              <a:buFont typeface="Courier New" panose="02070309020205020404" pitchFamily="49" charset="0"/>
              <a:buChar char="o"/>
            </a:pPr>
            <a:r>
              <a:rPr lang="et-EE" sz="1800" dirty="0"/>
              <a:t>Vähendage </a:t>
            </a:r>
            <a:r>
              <a:rPr lang="en-GB" sz="1800" dirty="0"/>
              <a:t>risk</a:t>
            </a:r>
            <a:r>
              <a:rPr lang="et-EE" sz="1800" dirty="0"/>
              <a:t>e</a:t>
            </a:r>
            <a:endParaRPr lang="en-GB" sz="1800" dirty="0"/>
          </a:p>
          <a:p>
            <a:pPr>
              <a:buFont typeface="Courier New" panose="02070309020205020404" pitchFamily="49" charset="0"/>
              <a:buChar char="o"/>
            </a:pPr>
            <a:r>
              <a:rPr lang="et-EE" sz="1800" dirty="0"/>
              <a:t>Ärge liialdage tühja jutuga</a:t>
            </a:r>
            <a:endParaRPr lang="en-GB" sz="1800" dirty="0"/>
          </a:p>
        </p:txBody>
      </p:sp>
      <p:sp>
        <p:nvSpPr>
          <p:cNvPr id="75779" name="Rectangle 9"/>
          <p:cNvSpPr>
            <a:spLocks noGrp="1" noChangeArrowheads="1"/>
          </p:cNvSpPr>
          <p:nvPr>
            <p:ph sz="half" idx="2"/>
          </p:nvPr>
        </p:nvSpPr>
        <p:spPr>
          <a:xfrm>
            <a:off x="4714875" y="2463404"/>
            <a:ext cx="3114675" cy="2110978"/>
          </a:xfrm>
        </p:spPr>
        <p:txBody>
          <a:bodyPr>
            <a:normAutofit fontScale="92500" lnSpcReduction="10000"/>
          </a:bodyPr>
          <a:lstStyle/>
          <a:p>
            <a:pPr>
              <a:buFont typeface="Courier New" panose="02070309020205020404" pitchFamily="49" charset="0"/>
              <a:buChar char="o"/>
            </a:pPr>
            <a:r>
              <a:rPr lang="et-EE" sz="1800" dirty="0"/>
              <a:t>Suhelge lihtsalt ja sundimatult </a:t>
            </a:r>
          </a:p>
          <a:p>
            <a:pPr>
              <a:buFont typeface="Courier New" panose="02070309020205020404" pitchFamily="49" charset="0"/>
              <a:buChar char="o"/>
            </a:pPr>
            <a:r>
              <a:rPr lang="et-EE" sz="1800" dirty="0"/>
              <a:t>Hoidke oma (äri)asjad korras</a:t>
            </a:r>
          </a:p>
          <a:p>
            <a:pPr>
              <a:buFont typeface="Courier New" panose="02070309020205020404" pitchFamily="49" charset="0"/>
              <a:buChar char="o"/>
            </a:pPr>
            <a:r>
              <a:rPr lang="et-EE" sz="1800" dirty="0"/>
              <a:t>Pakkuge turvalisust ja kindlustunnet</a:t>
            </a:r>
          </a:p>
          <a:p>
            <a:pPr>
              <a:buFont typeface="Courier New" panose="02070309020205020404" pitchFamily="49" charset="0"/>
              <a:buChar char="o"/>
            </a:pPr>
            <a:r>
              <a:rPr lang="et-EE" sz="1800" dirty="0"/>
              <a:t>Andke garantiisid</a:t>
            </a:r>
            <a:endParaRPr lang="en-GB" sz="1800" dirty="0"/>
          </a:p>
          <a:p>
            <a:pPr>
              <a:buFont typeface="Courier New" panose="02070309020205020404" pitchFamily="49" charset="0"/>
              <a:buChar char="o"/>
            </a:pPr>
            <a:r>
              <a:rPr lang="et-EE" sz="1800" dirty="0"/>
              <a:t>Pakkuge täielikku toetust</a:t>
            </a:r>
            <a:endParaRPr lang="en-GB" sz="1800" dirty="0"/>
          </a:p>
        </p:txBody>
      </p:sp>
      <p:sp>
        <p:nvSpPr>
          <p:cNvPr id="3" name="Slide Number Placeholder 2"/>
          <p:cNvSpPr>
            <a:spLocks noGrp="1"/>
          </p:cNvSpPr>
          <p:nvPr>
            <p:ph type="sldNum" sz="quarter" idx="12"/>
          </p:nvPr>
        </p:nvSpPr>
        <p:spPr/>
        <p:txBody>
          <a:bodyPr/>
          <a:lstStyle/>
          <a:p>
            <a:fld id="{5C7DC223-A699-4292-8854-1321CB05B1BD}" type="slidenum">
              <a:rPr lang="da-DK" smtClean="0"/>
              <a:t>49</a:t>
            </a:fld>
            <a:endParaRPr lang="da-DK"/>
          </a:p>
        </p:txBody>
      </p:sp>
      <p:grpSp>
        <p:nvGrpSpPr>
          <p:cNvPr id="75780" name="Group 14"/>
          <p:cNvGrpSpPr>
            <a:grpSpLocks/>
          </p:cNvGrpSpPr>
          <p:nvPr/>
        </p:nvGrpSpPr>
        <p:grpSpPr bwMode="auto">
          <a:xfrm>
            <a:off x="5543550" y="1006079"/>
            <a:ext cx="1296591" cy="1297781"/>
            <a:chOff x="3560" y="2477"/>
            <a:chExt cx="1089" cy="1090"/>
          </a:xfrm>
        </p:grpSpPr>
        <p:sp>
          <p:nvSpPr>
            <p:cNvPr id="75782" name="Oval 3" descr="j0433113"/>
            <p:cNvSpPr>
              <a:spLocks noChangeArrowheads="1"/>
            </p:cNvSpPr>
            <p:nvPr/>
          </p:nvSpPr>
          <p:spPr bwMode="auto">
            <a:xfrm>
              <a:off x="3560" y="2477"/>
              <a:ext cx="1089" cy="1090"/>
            </a:xfrm>
            <a:prstGeom prst="ellipse">
              <a:avLst/>
            </a:prstGeom>
            <a:blipFill dpi="0" rotWithShape="1">
              <a:blip r:embed="rId3"/>
              <a:srcRect/>
              <a:stretch>
                <a:fillRect/>
              </a:stretch>
            </a:blipFill>
            <a:ln w="25400">
              <a:solidFill>
                <a:srgbClr val="B2B2B2"/>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525">
                <a:solidFill>
                  <a:schemeClr val="tx1"/>
                </a:solidFill>
                <a:latin typeface="Gill Sans MT" pitchFamily="34" charset="0"/>
              </a:endParaRPr>
            </a:p>
          </p:txBody>
        </p:sp>
        <p:sp>
          <p:nvSpPr>
            <p:cNvPr id="75783" name="Line 4" descr="j0433113"/>
            <p:cNvSpPr>
              <a:spLocks noChangeShapeType="1"/>
            </p:cNvSpPr>
            <p:nvPr/>
          </p:nvSpPr>
          <p:spPr bwMode="auto">
            <a:xfrm>
              <a:off x="4112" y="2477"/>
              <a:ext cx="0" cy="1089"/>
            </a:xfrm>
            <a:prstGeom prst="line">
              <a:avLst/>
            </a:prstGeom>
            <a:noFill/>
            <a:ln w="31750">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t-EE" sz="1350"/>
            </a:p>
          </p:txBody>
        </p:sp>
        <p:sp>
          <p:nvSpPr>
            <p:cNvPr id="75784" name="Line 5" descr="j0433113"/>
            <p:cNvSpPr>
              <a:spLocks noChangeShapeType="1"/>
            </p:cNvSpPr>
            <p:nvPr/>
          </p:nvSpPr>
          <p:spPr bwMode="auto">
            <a:xfrm rot="5400000">
              <a:off x="4104" y="2486"/>
              <a:ext cx="0" cy="1087"/>
            </a:xfrm>
            <a:prstGeom prst="line">
              <a:avLst/>
            </a:prstGeom>
            <a:noFill/>
            <a:ln w="31750">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t-EE" sz="1350"/>
            </a:p>
          </p:txBody>
        </p:sp>
        <p:sp>
          <p:nvSpPr>
            <p:cNvPr id="75785" name="Text Box 10"/>
            <p:cNvSpPr txBox="1">
              <a:spLocks noChangeArrowheads="1"/>
            </p:cNvSpPr>
            <p:nvPr/>
          </p:nvSpPr>
          <p:spPr bwMode="auto">
            <a:xfrm>
              <a:off x="4150" y="3022"/>
              <a:ext cx="235"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t-EE" sz="3300" b="1">
                  <a:solidFill>
                    <a:srgbClr val="FFC000"/>
                  </a:solidFill>
                  <a:latin typeface="Gill Sans MT" pitchFamily="34" charset="0"/>
                </a:rPr>
                <a:t>S</a:t>
              </a:r>
            </a:p>
          </p:txBody>
        </p:sp>
      </p:grpSp>
      <p:sp>
        <p:nvSpPr>
          <p:cNvPr id="75781" name="Rectangle 10"/>
          <p:cNvSpPr>
            <a:spLocks noChangeArrowheads="1"/>
          </p:cNvSpPr>
          <p:nvPr/>
        </p:nvSpPr>
        <p:spPr bwMode="auto">
          <a:xfrm>
            <a:off x="381000" y="261760"/>
            <a:ext cx="75426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a:buNone/>
            </a:pPr>
            <a:r>
              <a:rPr lang="et-EE" dirty="0" err="1">
                <a:solidFill>
                  <a:schemeClr val="tx2"/>
                </a:solidFill>
                <a:latin typeface="+mj-lt"/>
              </a:rPr>
              <a:t>DiSC</a:t>
            </a:r>
            <a:r>
              <a:rPr lang="en-US" baseline="30000" dirty="0">
                <a:solidFill>
                  <a:schemeClr val="tx2"/>
                </a:solidFill>
                <a:latin typeface="+mj-lt"/>
              </a:rPr>
              <a:t>®</a:t>
            </a:r>
            <a:r>
              <a:rPr lang="et-EE" dirty="0" err="1">
                <a:solidFill>
                  <a:schemeClr val="tx2"/>
                </a:solidFill>
                <a:latin typeface="+mj-lt"/>
              </a:rPr>
              <a:t>il</a:t>
            </a:r>
            <a:r>
              <a:rPr lang="et-EE" dirty="0">
                <a:solidFill>
                  <a:schemeClr val="tx2"/>
                </a:solidFill>
                <a:latin typeface="+mj-lt"/>
              </a:rPr>
              <a:t> põhinev kommunikatsioon – Kõrge S</a:t>
            </a:r>
          </a:p>
        </p:txBody>
      </p:sp>
    </p:spTree>
    <p:extLst>
      <p:ext uri="{BB962C8B-B14F-4D97-AF65-F5344CB8AC3E}">
        <p14:creationId xmlns:p14="http://schemas.microsoft.com/office/powerpoint/2010/main" val="9853315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Z:\Graphic Materials and Photos\1. INSCAPE GRAPHICS + LOGOS\2. Everything DiSC\Everything DiSC\Everything DiSC Workplac#69.png">
            <a:extLst>
              <a:ext uri="{FF2B5EF4-FFF2-40B4-BE49-F238E27FC236}">
                <a16:creationId xmlns:a16="http://schemas.microsoft.com/office/drawing/2014/main" id="{AF651723-4F9D-3646-BADB-198D0DB41F1A}"/>
              </a:ext>
            </a:extLst>
          </p:cNvPr>
          <p:cNvPicPr>
            <a:picLocks noChangeAspect="1" noChangeArrowheads="1"/>
          </p:cNvPicPr>
          <p:nvPr/>
        </p:nvPicPr>
        <p:blipFill rotWithShape="1">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4032" t="5821" r="4032" b="5821"/>
          <a:stretch/>
        </p:blipFill>
        <p:spPr bwMode="auto">
          <a:xfrm>
            <a:off x="5542157" y="1047749"/>
            <a:ext cx="3200400" cy="3090459"/>
          </a:xfrm>
          <a:prstGeom prst="ellipse">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A462719-1B43-0D42-A1C2-3AC770F32313}"/>
              </a:ext>
            </a:extLst>
          </p:cNvPr>
          <p:cNvSpPr txBox="1">
            <a:spLocks/>
          </p:cNvSpPr>
          <p:nvPr/>
        </p:nvSpPr>
        <p:spPr>
          <a:xfrm>
            <a:off x="0" y="1485260"/>
            <a:ext cx="5686425" cy="1942245"/>
          </a:xfrm>
          <a:prstGeom prst="rect">
            <a:avLst/>
          </a:prstGeom>
        </p:spPr>
        <p:txBody>
          <a:bodyPr vert="horz" lIns="68580" tIns="34290" rIns="68580" bIns="34290" rtlCol="0" anchor="ctr">
            <a:noAutofit/>
          </a:bodyPr>
          <a:lstStyle>
            <a:lvl1pPr algn="ctr" defTabSz="609585" rtl="0" eaLnBrk="1" latinLnBrk="0" hangingPunct="1">
              <a:spcBef>
                <a:spcPct val="0"/>
              </a:spcBef>
              <a:buNone/>
              <a:defRPr sz="5400" b="1" i="0" kern="1200" spc="-50" baseline="0">
                <a:solidFill>
                  <a:srgbClr val="0A93D3"/>
                </a:solidFill>
                <a:latin typeface="+mj-lt"/>
                <a:ea typeface="Muli" charset="0"/>
                <a:cs typeface="Muli" charset="0"/>
              </a:defRPr>
            </a:lvl1pPr>
          </a:lstStyle>
          <a:p>
            <a:r>
              <a:rPr lang="et-EE" altLang="et-EE" sz="3600" dirty="0" smtClean="0">
                <a:solidFill>
                  <a:schemeClr val="bg1"/>
                </a:solidFill>
              </a:rPr>
              <a:t>Saame tuttavaks</a:t>
            </a:r>
          </a:p>
          <a:p>
            <a:r>
              <a:rPr lang="en-US" altLang="et-EE" sz="3600" dirty="0" err="1" smtClean="0">
                <a:solidFill>
                  <a:schemeClr val="bg1"/>
                </a:solidFill>
              </a:rPr>
              <a:t>DiSC</a:t>
            </a:r>
            <a:r>
              <a:rPr lang="et-EE" altLang="et-EE" sz="3600" dirty="0" smtClean="0">
                <a:solidFill>
                  <a:schemeClr val="bg1"/>
                </a:solidFill>
              </a:rPr>
              <a:t> mudeliga! </a:t>
            </a:r>
          </a:p>
        </p:txBody>
      </p:sp>
    </p:spTree>
    <p:extLst>
      <p:ext uri="{BB962C8B-B14F-4D97-AF65-F5344CB8AC3E}">
        <p14:creationId xmlns:p14="http://schemas.microsoft.com/office/powerpoint/2010/main" val="192716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8"/>
          <p:cNvSpPr>
            <a:spLocks noGrp="1" noChangeArrowheads="1"/>
          </p:cNvSpPr>
          <p:nvPr>
            <p:ph sz="half" idx="1"/>
          </p:nvPr>
        </p:nvSpPr>
        <p:spPr>
          <a:xfrm>
            <a:off x="1439466" y="1003698"/>
            <a:ext cx="3301603" cy="3731419"/>
          </a:xfrm>
        </p:spPr>
        <p:txBody>
          <a:bodyPr>
            <a:normAutofit fontScale="92500" lnSpcReduction="10000"/>
          </a:bodyPr>
          <a:lstStyle/>
          <a:p>
            <a:pPr>
              <a:buNone/>
            </a:pPr>
            <a:r>
              <a:rPr lang="en-US" sz="1800" b="1" dirty="0" err="1">
                <a:solidFill>
                  <a:srgbClr val="0099CC"/>
                </a:solidFill>
              </a:rPr>
              <a:t>Suheldes</a:t>
            </a:r>
            <a:r>
              <a:rPr lang="en-US" sz="1800" b="1" dirty="0">
                <a:solidFill>
                  <a:srgbClr val="0099CC"/>
                </a:solidFill>
              </a:rPr>
              <a:t> k</a:t>
            </a:r>
            <a:r>
              <a:rPr lang="et-EE" sz="1800" b="1" dirty="0">
                <a:solidFill>
                  <a:srgbClr val="0099CC"/>
                </a:solidFill>
              </a:rPr>
              <a:t>õrge C</a:t>
            </a:r>
          </a:p>
          <a:p>
            <a:pPr>
              <a:buNone/>
            </a:pPr>
            <a:r>
              <a:rPr lang="et-EE" sz="1800" b="1" dirty="0">
                <a:solidFill>
                  <a:srgbClr val="0099CC"/>
                </a:solidFill>
              </a:rPr>
              <a:t>käitumisstiiliga inimesega:</a:t>
            </a:r>
            <a:endParaRPr lang="en-US" sz="1800" b="1" dirty="0">
              <a:solidFill>
                <a:srgbClr val="0099CC"/>
              </a:solidFill>
            </a:endParaRPr>
          </a:p>
          <a:p>
            <a:pPr>
              <a:lnSpc>
                <a:spcPct val="90000"/>
              </a:lnSpc>
              <a:buNone/>
            </a:pPr>
            <a:endParaRPr lang="en-US" sz="1800" b="1" dirty="0">
              <a:solidFill>
                <a:srgbClr val="0099CC"/>
              </a:solidFill>
            </a:endParaRPr>
          </a:p>
          <a:p>
            <a:pPr>
              <a:lnSpc>
                <a:spcPct val="90000"/>
              </a:lnSpc>
              <a:buFont typeface="Courier New" panose="02070309020205020404" pitchFamily="49" charset="0"/>
              <a:buChar char="o"/>
            </a:pPr>
            <a:r>
              <a:rPr lang="et-EE" sz="1800" dirty="0"/>
              <a:t>Rõhuge inimese teadmistele/kogemustele</a:t>
            </a:r>
          </a:p>
          <a:p>
            <a:pPr>
              <a:lnSpc>
                <a:spcPct val="90000"/>
              </a:lnSpc>
              <a:buFont typeface="Courier New" panose="02070309020205020404" pitchFamily="49" charset="0"/>
              <a:buChar char="o"/>
            </a:pPr>
            <a:r>
              <a:rPr lang="et-EE" sz="1800" dirty="0"/>
              <a:t>Valmistuge põhjalikult</a:t>
            </a:r>
          </a:p>
          <a:p>
            <a:pPr>
              <a:lnSpc>
                <a:spcPct val="90000"/>
              </a:lnSpc>
              <a:buFont typeface="Courier New" panose="02070309020205020404" pitchFamily="49" charset="0"/>
              <a:buChar char="o"/>
            </a:pPr>
            <a:r>
              <a:rPr lang="en-GB" sz="1800" dirty="0" err="1"/>
              <a:t>Formul</a:t>
            </a:r>
            <a:r>
              <a:rPr lang="et-EE" sz="1800" dirty="0"/>
              <a:t>eerige kokkulepped täpselt ja hoolikalt</a:t>
            </a:r>
            <a:endParaRPr lang="en-GB" sz="1800" dirty="0"/>
          </a:p>
          <a:p>
            <a:pPr>
              <a:lnSpc>
                <a:spcPct val="90000"/>
              </a:lnSpc>
              <a:buFont typeface="Courier New" panose="02070309020205020404" pitchFamily="49" charset="0"/>
              <a:buChar char="o"/>
            </a:pPr>
            <a:r>
              <a:rPr lang="et-EE" sz="1800" dirty="0"/>
              <a:t>Saabuge täpselt</a:t>
            </a:r>
            <a:endParaRPr lang="en-GB" sz="1800" dirty="0"/>
          </a:p>
          <a:p>
            <a:pPr>
              <a:lnSpc>
                <a:spcPct val="90000"/>
              </a:lnSpc>
              <a:buFont typeface="Courier New" panose="02070309020205020404" pitchFamily="49" charset="0"/>
              <a:buChar char="o"/>
            </a:pPr>
            <a:r>
              <a:rPr lang="et-EE" sz="1800" dirty="0"/>
              <a:t>Olge süstemaatiline ja loogiline</a:t>
            </a:r>
            <a:endParaRPr lang="en-GB" sz="1800" dirty="0"/>
          </a:p>
          <a:p>
            <a:pPr>
              <a:lnSpc>
                <a:spcPct val="90000"/>
              </a:lnSpc>
              <a:buFont typeface="Courier New" panose="02070309020205020404" pitchFamily="49" charset="0"/>
              <a:buChar char="o"/>
            </a:pPr>
            <a:r>
              <a:rPr lang="et-EE" sz="1800" dirty="0"/>
              <a:t>Rääkige andmetest/faktidest, mitte tunnetest</a:t>
            </a:r>
          </a:p>
          <a:p>
            <a:pPr>
              <a:lnSpc>
                <a:spcPct val="90000"/>
              </a:lnSpc>
              <a:buFont typeface="Courier New" panose="02070309020205020404" pitchFamily="49" charset="0"/>
              <a:buChar char="o"/>
            </a:pPr>
            <a:r>
              <a:rPr lang="et-EE" sz="1800" dirty="0"/>
              <a:t>Olge valmis juhtpositsioonile asuma/juhtnööre andma</a:t>
            </a:r>
            <a:endParaRPr lang="en-GB" sz="1800" dirty="0"/>
          </a:p>
        </p:txBody>
      </p:sp>
      <p:sp>
        <p:nvSpPr>
          <p:cNvPr id="76803" name="Rectangle 9"/>
          <p:cNvSpPr>
            <a:spLocks noGrp="1" noChangeArrowheads="1"/>
          </p:cNvSpPr>
          <p:nvPr>
            <p:ph sz="half" idx="2"/>
          </p:nvPr>
        </p:nvSpPr>
        <p:spPr>
          <a:xfrm>
            <a:off x="4680347" y="2247900"/>
            <a:ext cx="3114675" cy="2057400"/>
          </a:xfrm>
        </p:spPr>
        <p:txBody>
          <a:bodyPr>
            <a:normAutofit fontScale="92500" lnSpcReduction="20000"/>
          </a:bodyPr>
          <a:lstStyle/>
          <a:p>
            <a:pPr eaLnBrk="1" hangingPunct="1">
              <a:lnSpc>
                <a:spcPct val="90000"/>
              </a:lnSpc>
              <a:buFont typeface="Courier New" panose="02070309020205020404" pitchFamily="49" charset="0"/>
              <a:buChar char="o"/>
            </a:pPr>
            <a:endParaRPr lang="en-US" altLang="et-EE" sz="1800" dirty="0"/>
          </a:p>
          <a:p>
            <a:pPr>
              <a:lnSpc>
                <a:spcPct val="90000"/>
              </a:lnSpc>
              <a:buFont typeface="Courier New" panose="02070309020205020404" pitchFamily="49" charset="0"/>
              <a:buChar char="o"/>
            </a:pPr>
            <a:r>
              <a:rPr lang="et-EE" sz="1800" dirty="0"/>
              <a:t>Andke ülevaade</a:t>
            </a:r>
          </a:p>
          <a:p>
            <a:pPr>
              <a:lnSpc>
                <a:spcPct val="90000"/>
              </a:lnSpc>
              <a:buFont typeface="Courier New" panose="02070309020205020404" pitchFamily="49" charset="0"/>
              <a:buChar char="o"/>
            </a:pPr>
            <a:r>
              <a:rPr lang="et-EE" sz="1800" dirty="0"/>
              <a:t>Andke aega järelemõtlemiseks ning järelduste tegemiseks</a:t>
            </a:r>
          </a:p>
          <a:p>
            <a:pPr>
              <a:lnSpc>
                <a:spcPct val="90000"/>
              </a:lnSpc>
              <a:buFont typeface="Courier New" panose="02070309020205020404" pitchFamily="49" charset="0"/>
              <a:buChar char="o"/>
            </a:pPr>
            <a:r>
              <a:rPr lang="et-EE" sz="1800" dirty="0"/>
              <a:t>Vastake küsimustele kannatlikult</a:t>
            </a:r>
            <a:endParaRPr lang="en-GB" sz="1800" dirty="0"/>
          </a:p>
          <a:p>
            <a:pPr>
              <a:lnSpc>
                <a:spcPct val="90000"/>
              </a:lnSpc>
              <a:buFont typeface="Courier New" panose="02070309020205020404" pitchFamily="49" charset="0"/>
              <a:buChar char="o"/>
            </a:pPr>
            <a:r>
              <a:rPr lang="et-EE" sz="1800" dirty="0"/>
              <a:t>Kui vestlus on läbi, lahkuge ilma liigse jututa</a:t>
            </a:r>
            <a:endParaRPr lang="en-GB" sz="1800" dirty="0"/>
          </a:p>
        </p:txBody>
      </p:sp>
      <p:sp>
        <p:nvSpPr>
          <p:cNvPr id="3" name="Slide Number Placeholder 2"/>
          <p:cNvSpPr>
            <a:spLocks noGrp="1"/>
          </p:cNvSpPr>
          <p:nvPr>
            <p:ph type="sldNum" sz="quarter" idx="12"/>
          </p:nvPr>
        </p:nvSpPr>
        <p:spPr/>
        <p:txBody>
          <a:bodyPr/>
          <a:lstStyle/>
          <a:p>
            <a:fld id="{5C7DC223-A699-4292-8854-1321CB05B1BD}" type="slidenum">
              <a:rPr lang="da-DK" smtClean="0"/>
              <a:t>50</a:t>
            </a:fld>
            <a:endParaRPr lang="da-DK"/>
          </a:p>
        </p:txBody>
      </p:sp>
      <p:grpSp>
        <p:nvGrpSpPr>
          <p:cNvPr id="76804" name="Group 24"/>
          <p:cNvGrpSpPr>
            <a:grpSpLocks/>
          </p:cNvGrpSpPr>
          <p:nvPr/>
        </p:nvGrpSpPr>
        <p:grpSpPr bwMode="auto">
          <a:xfrm>
            <a:off x="5543550" y="1006079"/>
            <a:ext cx="1296591" cy="1297781"/>
            <a:chOff x="1020" y="2523"/>
            <a:chExt cx="1089" cy="1090"/>
          </a:xfrm>
        </p:grpSpPr>
        <p:sp>
          <p:nvSpPr>
            <p:cNvPr id="76806" name="Oval 3" descr="j0438765"/>
            <p:cNvSpPr>
              <a:spLocks noChangeArrowheads="1"/>
            </p:cNvSpPr>
            <p:nvPr/>
          </p:nvSpPr>
          <p:spPr bwMode="auto">
            <a:xfrm>
              <a:off x="1020" y="2523"/>
              <a:ext cx="1089" cy="1090"/>
            </a:xfrm>
            <a:prstGeom prst="ellipse">
              <a:avLst/>
            </a:prstGeom>
            <a:blipFill dpi="0" rotWithShape="1">
              <a:blip r:embed="rId3"/>
              <a:srcRect/>
              <a:stretch>
                <a:fillRect/>
              </a:stretch>
            </a:blipFill>
            <a:ln w="25400">
              <a:solidFill>
                <a:srgbClr val="B2B2B2"/>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t-EE" sz="525">
                <a:solidFill>
                  <a:schemeClr val="tx1"/>
                </a:solidFill>
                <a:latin typeface="Gill Sans MT" pitchFamily="34" charset="0"/>
              </a:endParaRPr>
            </a:p>
          </p:txBody>
        </p:sp>
        <p:sp>
          <p:nvSpPr>
            <p:cNvPr id="76807" name="Line 4" descr="j0406812"/>
            <p:cNvSpPr>
              <a:spLocks noChangeShapeType="1"/>
            </p:cNvSpPr>
            <p:nvPr/>
          </p:nvSpPr>
          <p:spPr bwMode="auto">
            <a:xfrm>
              <a:off x="1572" y="2523"/>
              <a:ext cx="0" cy="1089"/>
            </a:xfrm>
            <a:prstGeom prst="line">
              <a:avLst/>
            </a:prstGeom>
            <a:noFill/>
            <a:ln w="31750">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t-EE" sz="1350"/>
            </a:p>
          </p:txBody>
        </p:sp>
        <p:sp>
          <p:nvSpPr>
            <p:cNvPr id="76808" name="Line 5" descr="j0406812"/>
            <p:cNvSpPr>
              <a:spLocks noChangeShapeType="1"/>
            </p:cNvSpPr>
            <p:nvPr/>
          </p:nvSpPr>
          <p:spPr bwMode="auto">
            <a:xfrm rot="5400000">
              <a:off x="1564" y="2532"/>
              <a:ext cx="0" cy="1087"/>
            </a:xfrm>
            <a:prstGeom prst="line">
              <a:avLst/>
            </a:prstGeom>
            <a:noFill/>
            <a:ln w="31750">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t-EE" sz="1350"/>
            </a:p>
          </p:txBody>
        </p:sp>
        <p:sp>
          <p:nvSpPr>
            <p:cNvPr id="76809" name="Text Box 9"/>
            <p:cNvSpPr txBox="1">
              <a:spLocks noChangeArrowheads="1"/>
            </p:cNvSpPr>
            <p:nvPr/>
          </p:nvSpPr>
          <p:spPr bwMode="auto">
            <a:xfrm>
              <a:off x="1199" y="3067"/>
              <a:ext cx="275"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t-EE" sz="3300" b="1">
                  <a:solidFill>
                    <a:srgbClr val="FFC000"/>
                  </a:solidFill>
                  <a:latin typeface="Gill Sans MT" pitchFamily="34" charset="0"/>
                </a:rPr>
                <a:t>C</a:t>
              </a:r>
            </a:p>
          </p:txBody>
        </p:sp>
      </p:grpSp>
      <p:sp>
        <p:nvSpPr>
          <p:cNvPr id="76805" name="Rectangle 10"/>
          <p:cNvSpPr>
            <a:spLocks noChangeArrowheads="1"/>
          </p:cNvSpPr>
          <p:nvPr/>
        </p:nvSpPr>
        <p:spPr bwMode="auto">
          <a:xfrm>
            <a:off x="381000" y="281493"/>
            <a:ext cx="75730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rgbClr val="00A9E0"/>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00A9E0"/>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00A9E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A9E0"/>
                </a:solidFill>
                <a:latin typeface="Arial" panose="020B0604020202020204" pitchFamily="34" charset="0"/>
                <a:cs typeface="Arial" panose="020B0604020202020204" pitchFamily="34" charset="0"/>
              </a:defRPr>
            </a:lvl9pPr>
          </a:lstStyle>
          <a:p>
            <a:pPr>
              <a:buNone/>
            </a:pPr>
            <a:r>
              <a:rPr lang="et-EE" dirty="0" err="1">
                <a:solidFill>
                  <a:schemeClr val="tx2"/>
                </a:solidFill>
                <a:latin typeface="+mj-lt"/>
              </a:rPr>
              <a:t>DiSC</a:t>
            </a:r>
            <a:r>
              <a:rPr lang="en-US" baseline="30000" dirty="0">
                <a:solidFill>
                  <a:schemeClr val="tx2"/>
                </a:solidFill>
                <a:latin typeface="+mj-lt"/>
              </a:rPr>
              <a:t>®</a:t>
            </a:r>
            <a:r>
              <a:rPr lang="et-EE" dirty="0" err="1">
                <a:solidFill>
                  <a:schemeClr val="tx2"/>
                </a:solidFill>
                <a:latin typeface="+mj-lt"/>
              </a:rPr>
              <a:t>il</a:t>
            </a:r>
            <a:r>
              <a:rPr lang="et-EE" dirty="0">
                <a:solidFill>
                  <a:schemeClr val="tx2"/>
                </a:solidFill>
                <a:latin typeface="+mj-lt"/>
              </a:rPr>
              <a:t> põhinev kommunikatsioon – Kõrge C</a:t>
            </a:r>
          </a:p>
        </p:txBody>
      </p:sp>
    </p:spTree>
    <p:extLst>
      <p:ext uri="{BB962C8B-B14F-4D97-AF65-F5344CB8AC3E}">
        <p14:creationId xmlns:p14="http://schemas.microsoft.com/office/powerpoint/2010/main" val="35254191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532290" y="296961"/>
            <a:ext cx="6049566" cy="638175"/>
          </a:xfrm>
        </p:spPr>
        <p:txBody>
          <a:bodyPr>
            <a:noAutofit/>
          </a:bodyPr>
          <a:lstStyle/>
          <a:p>
            <a:r>
              <a:rPr lang="et-EE" altLang="et-EE" sz="3600" b="0" dirty="0" smtClean="0"/>
              <a:t>Tänan </a:t>
            </a:r>
            <a:r>
              <a:rPr lang="et-EE" altLang="et-EE" sz="3600" b="0" dirty="0"/>
              <a:t>osalemast</a:t>
            </a:r>
            <a:r>
              <a:rPr lang="et-EE" altLang="et-EE" sz="3600" b="0" dirty="0" smtClean="0"/>
              <a:t>!</a:t>
            </a:r>
            <a:br>
              <a:rPr lang="et-EE" altLang="et-EE" sz="3600" b="0" dirty="0" smtClean="0"/>
            </a:br>
            <a:endParaRPr lang="en-US" altLang="et-EE" sz="3600" b="0" dirty="0"/>
          </a:p>
        </p:txBody>
      </p:sp>
      <p:sp>
        <p:nvSpPr>
          <p:cNvPr id="413699" name="Rectangle 3"/>
          <p:cNvSpPr>
            <a:spLocks noGrp="1" noChangeArrowheads="1"/>
          </p:cNvSpPr>
          <p:nvPr>
            <p:ph type="body" idx="1"/>
          </p:nvPr>
        </p:nvSpPr>
        <p:spPr>
          <a:xfrm>
            <a:off x="1555667" y="1128939"/>
            <a:ext cx="2895600" cy="2902993"/>
          </a:xfrm>
        </p:spPr>
        <p:txBody>
          <a:bodyPr>
            <a:normAutofit/>
          </a:bodyPr>
          <a:lstStyle/>
          <a:p>
            <a:pPr marL="0" indent="0">
              <a:lnSpc>
                <a:spcPct val="90000"/>
              </a:lnSpc>
              <a:buNone/>
              <a:defRPr/>
            </a:pPr>
            <a:endParaRPr lang="en-US" sz="700" dirty="0">
              <a:solidFill>
                <a:schemeClr val="accent3">
                  <a:lumMod val="50000"/>
                </a:schemeClr>
              </a:solidFill>
            </a:endParaRPr>
          </a:p>
          <a:p>
            <a:pPr marL="0" indent="0">
              <a:lnSpc>
                <a:spcPct val="90000"/>
              </a:lnSpc>
              <a:buNone/>
              <a:defRPr/>
            </a:pPr>
            <a:endParaRPr lang="et-EE" sz="1600" dirty="0">
              <a:solidFill>
                <a:schemeClr val="accent3">
                  <a:lumMod val="50000"/>
                </a:schemeClr>
              </a:solidFill>
            </a:endParaRPr>
          </a:p>
        </p:txBody>
      </p:sp>
      <p:sp>
        <p:nvSpPr>
          <p:cNvPr id="2" name="Rectangle 1">
            <a:extLst>
              <a:ext uri="{FF2B5EF4-FFF2-40B4-BE49-F238E27FC236}">
                <a16:creationId xmlns:a16="http://schemas.microsoft.com/office/drawing/2014/main" id="{3BFF1B4C-AD3F-AD47-89E8-3A2D541AC1D3}"/>
              </a:ext>
            </a:extLst>
          </p:cNvPr>
          <p:cNvSpPr/>
          <p:nvPr/>
        </p:nvSpPr>
        <p:spPr>
          <a:xfrm>
            <a:off x="5208024" y="1274671"/>
            <a:ext cx="2488176" cy="2442207"/>
          </a:xfrm>
          <a:prstGeom prst="rect">
            <a:avLst/>
          </a:prstGeom>
          <a:noFill/>
        </p:spPr>
        <p:txBody>
          <a:bodyPr wrap="square">
            <a:spAutoFit/>
          </a:bodyPr>
          <a:lstStyle/>
          <a:p>
            <a:pPr>
              <a:defRPr/>
            </a:pPr>
            <a:endParaRPr lang="et-EE" sz="2400" b="1" dirty="0" smtClean="0">
              <a:solidFill>
                <a:schemeClr val="accent3">
                  <a:lumMod val="50000"/>
                </a:schemeClr>
              </a:solidFill>
            </a:endParaRPr>
          </a:p>
          <a:p>
            <a:pPr>
              <a:defRPr/>
            </a:pPr>
            <a:r>
              <a:rPr lang="et-EE" sz="2400" b="1" dirty="0" smtClean="0">
                <a:solidFill>
                  <a:schemeClr val="accent3">
                    <a:lumMod val="50000"/>
                  </a:schemeClr>
                </a:solidFill>
              </a:rPr>
              <a:t>Allan Kaljakin</a:t>
            </a:r>
            <a:r>
              <a:rPr lang="et-EE" sz="2400" dirty="0" smtClean="0">
                <a:solidFill>
                  <a:schemeClr val="accent3">
                    <a:lumMod val="50000"/>
                  </a:schemeClr>
                </a:solidFill>
              </a:rPr>
              <a:t>  </a:t>
            </a:r>
            <a:endParaRPr lang="et-EE" sz="2400" dirty="0">
              <a:solidFill>
                <a:schemeClr val="accent3">
                  <a:lumMod val="50000"/>
                </a:schemeClr>
              </a:solidFill>
            </a:endParaRPr>
          </a:p>
          <a:p>
            <a:pPr>
              <a:defRPr/>
            </a:pPr>
            <a:r>
              <a:rPr lang="et-EE" sz="1600" dirty="0" err="1">
                <a:solidFill>
                  <a:schemeClr val="accent3">
                    <a:lumMod val="50000"/>
                  </a:schemeClr>
                </a:solidFill>
              </a:rPr>
              <a:t>Inspirvisioon</a:t>
            </a:r>
            <a:r>
              <a:rPr lang="et-EE" sz="1600" dirty="0">
                <a:solidFill>
                  <a:schemeClr val="accent3">
                    <a:lumMod val="50000"/>
                  </a:schemeClr>
                </a:solidFill>
              </a:rPr>
              <a:t> OÜ</a:t>
            </a:r>
          </a:p>
          <a:p>
            <a:pPr>
              <a:defRPr/>
            </a:pPr>
            <a:endParaRPr lang="et-EE" sz="1350" dirty="0" smtClean="0">
              <a:solidFill>
                <a:schemeClr val="accent3">
                  <a:lumMod val="50000"/>
                </a:schemeClr>
              </a:solidFill>
            </a:endParaRPr>
          </a:p>
          <a:p>
            <a:pPr>
              <a:defRPr/>
            </a:pPr>
            <a:r>
              <a:rPr lang="et-EE" sz="1600" dirty="0" smtClean="0">
                <a:solidFill>
                  <a:schemeClr val="accent3">
                    <a:lumMod val="50000"/>
                  </a:schemeClr>
                </a:solidFill>
              </a:rPr>
              <a:t>Allan.Kaljakin@gmail.com</a:t>
            </a:r>
            <a:endParaRPr lang="et-EE" sz="1600" dirty="0">
              <a:solidFill>
                <a:schemeClr val="accent3">
                  <a:lumMod val="50000"/>
                </a:schemeClr>
              </a:solidFill>
            </a:endParaRPr>
          </a:p>
          <a:p>
            <a:pPr>
              <a:lnSpc>
                <a:spcPct val="90000"/>
              </a:lnSpc>
              <a:defRPr/>
            </a:pPr>
            <a:r>
              <a:rPr lang="et-EE" sz="1600" dirty="0" smtClean="0">
                <a:solidFill>
                  <a:schemeClr val="accent3">
                    <a:lumMod val="50000"/>
                  </a:schemeClr>
                </a:solidFill>
              </a:rPr>
              <a:t>Tel: 5282291</a:t>
            </a:r>
          </a:p>
          <a:p>
            <a:pPr>
              <a:lnSpc>
                <a:spcPct val="90000"/>
              </a:lnSpc>
              <a:defRPr/>
            </a:pPr>
            <a:endParaRPr lang="et-EE" sz="1600" dirty="0">
              <a:solidFill>
                <a:schemeClr val="accent3">
                  <a:lumMod val="50000"/>
                </a:schemeClr>
              </a:solidFill>
            </a:endParaRPr>
          </a:p>
          <a:p>
            <a:pPr>
              <a:lnSpc>
                <a:spcPct val="90000"/>
              </a:lnSpc>
              <a:defRPr/>
            </a:pPr>
            <a:r>
              <a:rPr lang="et-EE" sz="1600" dirty="0">
                <a:solidFill>
                  <a:schemeClr val="accent3">
                    <a:lumMod val="50000"/>
                  </a:schemeClr>
                </a:solidFill>
              </a:rPr>
              <a:t>Tornimäe </a:t>
            </a:r>
            <a:r>
              <a:rPr lang="et-EE" sz="1600" dirty="0" smtClean="0">
                <a:solidFill>
                  <a:schemeClr val="accent3">
                    <a:lumMod val="50000"/>
                  </a:schemeClr>
                </a:solidFill>
              </a:rPr>
              <a:t>7, Tallinn 10145</a:t>
            </a:r>
            <a:endParaRPr lang="et-EE" sz="1600" dirty="0">
              <a:solidFill>
                <a:schemeClr val="accent3">
                  <a:lumMod val="50000"/>
                </a:schemeClr>
              </a:solidFill>
            </a:endParaRPr>
          </a:p>
          <a:p>
            <a:pPr>
              <a:defRPr/>
            </a:pPr>
            <a:endParaRPr lang="en-US" sz="1600" dirty="0">
              <a:solidFill>
                <a:schemeClr val="accent3">
                  <a:lumMod val="50000"/>
                </a:schemeClr>
              </a:solidFill>
            </a:endParaRPr>
          </a:p>
        </p:txBody>
      </p:sp>
      <p:cxnSp>
        <p:nvCxnSpPr>
          <p:cNvPr id="4" name="Straight Connector 3">
            <a:extLst>
              <a:ext uri="{FF2B5EF4-FFF2-40B4-BE49-F238E27FC236}">
                <a16:creationId xmlns:a16="http://schemas.microsoft.com/office/drawing/2014/main" id="{FBB17C56-9012-0E4A-ADD9-00F921A78C3B}"/>
              </a:ext>
            </a:extLst>
          </p:cNvPr>
          <p:cNvCxnSpPr>
            <a:cxnSpLocks/>
          </p:cNvCxnSpPr>
          <p:nvPr/>
        </p:nvCxnSpPr>
        <p:spPr>
          <a:xfrm>
            <a:off x="4471296" y="1576314"/>
            <a:ext cx="0" cy="200824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pic>
        <p:nvPicPr>
          <p:cNvPr id="3" name="Pilt 2"/>
          <p:cNvPicPr>
            <a:picLocks noChangeAspect="1"/>
          </p:cNvPicPr>
          <p:nvPr/>
        </p:nvPicPr>
        <p:blipFill>
          <a:blip r:embed="rId3"/>
          <a:stretch>
            <a:fillRect/>
          </a:stretch>
        </p:blipFill>
        <p:spPr>
          <a:xfrm>
            <a:off x="1066800" y="1274671"/>
            <a:ext cx="2819400" cy="2722735"/>
          </a:xfrm>
          <a:prstGeom prst="rect">
            <a:avLst/>
          </a:prstGeom>
        </p:spPr>
      </p:pic>
    </p:spTree>
    <p:extLst>
      <p:ext uri="{BB962C8B-B14F-4D97-AF65-F5344CB8AC3E}">
        <p14:creationId xmlns:p14="http://schemas.microsoft.com/office/powerpoint/2010/main" val="200346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794" y="-53332"/>
            <a:ext cx="9512594" cy="857250"/>
          </a:xfrm>
        </p:spPr>
        <p:txBody>
          <a:bodyPr>
            <a:normAutofit/>
          </a:bodyPr>
          <a:lstStyle/>
          <a:p>
            <a:r>
              <a:rPr lang="et-EE" sz="3600" b="0" dirty="0" smtClean="0">
                <a:latin typeface="Calibri" panose="020F0502020204030204" pitchFamily="34" charset="0"/>
                <a:cs typeface="Calibri" panose="020F0502020204030204" pitchFamily="34" charset="0"/>
              </a:rPr>
              <a:t>Praktiline harjutus: </a:t>
            </a:r>
            <a:r>
              <a:rPr lang="et-EE" sz="3600" b="0" dirty="0" smtClean="0">
                <a:latin typeface="Calibri" panose="020F0502020204030204" pitchFamily="34" charset="0"/>
                <a:cs typeface="Calibri" panose="020F0502020204030204" pitchFamily="34" charset="0"/>
              </a:rPr>
              <a:t>„</a:t>
            </a:r>
            <a:r>
              <a:rPr lang="et-EE" sz="3600" b="0" dirty="0" smtClean="0">
                <a:latin typeface="Calibri" panose="020F0502020204030204" pitchFamily="34" charset="0"/>
                <a:cs typeface="Calibri" panose="020F0502020204030204" pitchFamily="34" charset="0"/>
              </a:rPr>
              <a:t>Kuidas </a:t>
            </a:r>
            <a:r>
              <a:rPr lang="et-EE" sz="3600" b="0" dirty="0">
                <a:latin typeface="Calibri" panose="020F0502020204030204" pitchFamily="34" charset="0"/>
                <a:cs typeface="Calibri" panose="020F0502020204030204" pitchFamily="34" charset="0"/>
              </a:rPr>
              <a:t>S</a:t>
            </a:r>
            <a:r>
              <a:rPr lang="et-EE" sz="3600" b="0" dirty="0" smtClean="0">
                <a:latin typeface="Calibri" panose="020F0502020204030204" pitchFamily="34" charset="0"/>
                <a:cs typeface="Calibri" panose="020F0502020204030204" pitchFamily="34" charset="0"/>
              </a:rPr>
              <a:t>a </a:t>
            </a:r>
            <a:r>
              <a:rPr lang="et-EE" sz="3600" b="0" dirty="0">
                <a:latin typeface="Calibri" panose="020F0502020204030204" pitchFamily="34" charset="0"/>
                <a:cs typeface="Calibri" panose="020F0502020204030204" pitchFamily="34" charset="0"/>
              </a:rPr>
              <a:t>ennast näed</a:t>
            </a:r>
            <a:r>
              <a:rPr lang="et-EE" sz="3600" b="0" dirty="0" smtClean="0">
                <a:latin typeface="Calibri" panose="020F0502020204030204" pitchFamily="34" charset="0"/>
                <a:cs typeface="Calibri" panose="020F0502020204030204" pitchFamily="34" charset="0"/>
              </a:rPr>
              <a:t>?“</a:t>
            </a:r>
            <a:endParaRPr lang="en-US" sz="3600" b="0" dirty="0">
              <a:latin typeface="Calibri" panose="020F0502020204030204" pitchFamily="34" charset="0"/>
              <a:cs typeface="Calibri" panose="020F0502020204030204" pitchFamily="34" charset="0"/>
            </a:endParaRPr>
          </a:p>
        </p:txBody>
      </p:sp>
      <p:pic>
        <p:nvPicPr>
          <p:cNvPr id="10" name="Picture 7" descr="C:\Users\rsteele\Desktop\EvD Workplace_Thoughtfu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5454" y="3720494"/>
            <a:ext cx="2859786" cy="13837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rsteele\Desktop\EvD Workplace_Activ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0250" y="582598"/>
            <a:ext cx="2859786" cy="138371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4"/>
          <p:cNvSpPr>
            <a:spLocks noChangeArrowheads="1"/>
          </p:cNvSpPr>
          <p:nvPr/>
        </p:nvSpPr>
        <p:spPr bwMode="auto">
          <a:xfrm>
            <a:off x="3765948" y="1804313"/>
            <a:ext cx="1840706" cy="738664"/>
          </a:xfrm>
          <a:prstGeom prst="rect">
            <a:avLst/>
          </a:prstGeom>
          <a:noFill/>
          <a:ln>
            <a:noFill/>
          </a:ln>
          <a:effectLst/>
          <a:extLst>
            <a:ext uri="{909E8E84-426E-40DD-AFC4-6F175D3DCCD1}">
              <a14:hiddenFill xmlns:a14="http://schemas.microsoft.com/office/drawing/2010/main">
                <a:solidFill>
                  <a:srgbClr val="B4D9E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t-EE" altLang="en-US" sz="2100" b="1" dirty="0">
                <a:latin typeface="Calibri" panose="020F0502020204030204" pitchFamily="34" charset="0"/>
                <a:ea typeface="Tahoma" panose="020B0604030504040204" pitchFamily="34" charset="0"/>
                <a:cs typeface="Calibri" panose="020F0502020204030204" pitchFamily="34" charset="0"/>
              </a:rPr>
              <a:t>Tempokas ja otsekohene</a:t>
            </a:r>
            <a:endParaRPr lang="en-US" altLang="en-US" sz="2100" b="1" dirty="0">
              <a:latin typeface="Calibri" panose="020F0502020204030204" pitchFamily="34" charset="0"/>
              <a:ea typeface="Tahoma" panose="020B0604030504040204" pitchFamily="34" charset="0"/>
              <a:cs typeface="Calibri" panose="020F0502020204030204" pitchFamily="34" charset="0"/>
            </a:endParaRPr>
          </a:p>
        </p:txBody>
      </p:sp>
      <p:sp>
        <p:nvSpPr>
          <p:cNvPr id="14" name="Rectangle 15"/>
          <p:cNvSpPr>
            <a:spLocks noChangeArrowheads="1"/>
          </p:cNvSpPr>
          <p:nvPr/>
        </p:nvSpPr>
        <p:spPr bwMode="auto">
          <a:xfrm>
            <a:off x="3651647" y="3149382"/>
            <a:ext cx="1840706" cy="738664"/>
          </a:xfrm>
          <a:prstGeom prst="rect">
            <a:avLst/>
          </a:prstGeom>
          <a:noFill/>
          <a:ln>
            <a:noFill/>
          </a:ln>
          <a:effectLst/>
          <a:extLst>
            <a:ext uri="{909E8E84-426E-40DD-AFC4-6F175D3DCCD1}">
              <a14:hiddenFill xmlns:a14="http://schemas.microsoft.com/office/drawing/2010/main">
                <a:solidFill>
                  <a:srgbClr val="B4D9E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t-EE" altLang="en-US" sz="2100" b="1" dirty="0">
                <a:latin typeface="Calibri" panose="020F0502020204030204" pitchFamily="34" charset="0"/>
                <a:cs typeface="Calibri" panose="020F0502020204030204" pitchFamily="34" charset="0"/>
              </a:rPr>
              <a:t>Ettevaatlik ja kaalutlev</a:t>
            </a:r>
            <a:endParaRPr lang="en-US" altLang="en-US" sz="2100" b="1" dirty="0">
              <a:latin typeface="Calibri" panose="020F0502020204030204" pitchFamily="34" charset="0"/>
              <a:cs typeface="Calibri" panose="020F0502020204030204" pitchFamily="34" charset="0"/>
            </a:endParaRPr>
          </a:p>
        </p:txBody>
      </p:sp>
      <p:cxnSp>
        <p:nvCxnSpPr>
          <p:cNvPr id="8" name="Straight Arrow Connector 7">
            <a:extLst>
              <a:ext uri="{FF2B5EF4-FFF2-40B4-BE49-F238E27FC236}">
                <a16:creationId xmlns:a16="http://schemas.microsoft.com/office/drawing/2014/main" id="{792CCC35-E5AD-C74D-A084-AD3FF96E1CE8}"/>
              </a:ext>
            </a:extLst>
          </p:cNvPr>
          <p:cNvCxnSpPr>
            <a:cxnSpLocks/>
          </p:cNvCxnSpPr>
          <p:nvPr/>
        </p:nvCxnSpPr>
        <p:spPr>
          <a:xfrm>
            <a:off x="4572000" y="2495550"/>
            <a:ext cx="0" cy="762000"/>
          </a:xfrm>
          <a:prstGeom prst="straightConnector1">
            <a:avLst/>
          </a:prstGeom>
          <a:ln w="47625">
            <a:solidFill>
              <a:srgbClr val="605551"/>
            </a:solidFill>
            <a:headEnd type="arrow"/>
            <a:tailEnd type="arrow"/>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91746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a:spLocks noChangeArrowheads="1"/>
          </p:cNvSpPr>
          <p:nvPr/>
        </p:nvSpPr>
        <p:spPr bwMode="auto">
          <a:xfrm>
            <a:off x="1314450" y="2514599"/>
            <a:ext cx="1885950" cy="7386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t-EE" altLang="en-US" sz="2100" b="1" dirty="0">
                <a:latin typeface="Calibri" panose="020F0502020204030204" pitchFamily="34" charset="0"/>
                <a:cs typeface="Calibri" panose="020F0502020204030204" pitchFamily="34" charset="0"/>
              </a:rPr>
              <a:t>Küsimusi esitav ja skeptiline</a:t>
            </a:r>
            <a:endParaRPr lang="en-US" altLang="en-US" sz="2100" dirty="0">
              <a:latin typeface="Calibri" panose="020F0502020204030204" pitchFamily="34" charset="0"/>
              <a:cs typeface="Calibri" panose="020F0502020204030204" pitchFamily="34" charset="0"/>
            </a:endParaRPr>
          </a:p>
        </p:txBody>
      </p:sp>
      <p:pic>
        <p:nvPicPr>
          <p:cNvPr id="8" name="Picture 2" descr="C:\Users\rsteele\Desktop\EvD Workplace_Question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250" y="1264189"/>
            <a:ext cx="2859786" cy="138371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
          <p:cNvSpPr>
            <a:spLocks noChangeArrowheads="1"/>
          </p:cNvSpPr>
          <p:nvPr/>
        </p:nvSpPr>
        <p:spPr bwMode="auto">
          <a:xfrm>
            <a:off x="6241257" y="2514599"/>
            <a:ext cx="1588294" cy="7386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t-EE" altLang="en-US" sz="2100" b="1" dirty="0">
                <a:latin typeface="Calibri" panose="020F0502020204030204" pitchFamily="34" charset="0"/>
                <a:cs typeface="Calibri" panose="020F0502020204030204" pitchFamily="34" charset="0"/>
              </a:rPr>
              <a:t>Toetav ja soe</a:t>
            </a:r>
            <a:endParaRPr lang="en-US" altLang="en-US" sz="2100" dirty="0">
              <a:latin typeface="Calibri" panose="020F0502020204030204" pitchFamily="34" charset="0"/>
              <a:cs typeface="Calibri" panose="020F0502020204030204" pitchFamily="34" charset="0"/>
            </a:endParaRPr>
          </a:p>
        </p:txBody>
      </p:sp>
      <p:pic>
        <p:nvPicPr>
          <p:cNvPr id="11" name="Picture 3" descr="C:\Users\rsteele\Desktop\EvD Workplace_Accept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7810" y="1266996"/>
            <a:ext cx="2811780" cy="1360492"/>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C7169161-DDF1-5B41-AB9B-508B77A28CFD}"/>
              </a:ext>
            </a:extLst>
          </p:cNvPr>
          <p:cNvSpPr>
            <a:spLocks noGrp="1"/>
          </p:cNvSpPr>
          <p:nvPr>
            <p:ph type="title"/>
          </p:nvPr>
        </p:nvSpPr>
        <p:spPr>
          <a:xfrm>
            <a:off x="-444794" y="-53332"/>
            <a:ext cx="9436394" cy="857250"/>
          </a:xfrm>
        </p:spPr>
        <p:txBody>
          <a:bodyPr>
            <a:normAutofit/>
          </a:bodyPr>
          <a:lstStyle/>
          <a:p>
            <a:r>
              <a:rPr lang="et-EE" sz="3600" b="0" dirty="0">
                <a:latin typeface="Calibri" panose="020F0502020204030204" pitchFamily="34" charset="0"/>
                <a:cs typeface="Calibri" panose="020F0502020204030204" pitchFamily="34" charset="0"/>
              </a:rPr>
              <a:t>Praktiline harjutus: „Kuidas Sa ennast näed?“</a:t>
            </a:r>
            <a:endParaRPr lang="en-US" sz="3600" b="0" dirty="0">
              <a:latin typeface="Calibri" panose="020F0502020204030204" pitchFamily="34" charset="0"/>
              <a:cs typeface="Calibri" panose="020F0502020204030204" pitchFamily="34" charset="0"/>
            </a:endParaRPr>
          </a:p>
        </p:txBody>
      </p:sp>
      <p:cxnSp>
        <p:nvCxnSpPr>
          <p:cNvPr id="14" name="Straight Arrow Connector 13">
            <a:extLst>
              <a:ext uri="{FF2B5EF4-FFF2-40B4-BE49-F238E27FC236}">
                <a16:creationId xmlns:a16="http://schemas.microsoft.com/office/drawing/2014/main" id="{E1C4B3DE-CAFF-444E-99BF-7B5C4D8E6106}"/>
              </a:ext>
            </a:extLst>
          </p:cNvPr>
          <p:cNvCxnSpPr>
            <a:cxnSpLocks/>
          </p:cNvCxnSpPr>
          <p:nvPr/>
        </p:nvCxnSpPr>
        <p:spPr>
          <a:xfrm>
            <a:off x="3441406" y="2663174"/>
            <a:ext cx="2286000" cy="0"/>
          </a:xfrm>
          <a:prstGeom prst="straightConnector1">
            <a:avLst/>
          </a:prstGeom>
          <a:ln w="47625">
            <a:solidFill>
              <a:srgbClr val="605551"/>
            </a:solidFill>
            <a:headEnd type="arrow"/>
            <a:tailEnd type="arrow"/>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41593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ChangeArrowheads="1"/>
          </p:cNvSpPr>
          <p:nvPr/>
        </p:nvSpPr>
        <p:spPr bwMode="auto">
          <a:xfrm>
            <a:off x="1246353" y="2525855"/>
            <a:ext cx="1885950" cy="7386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t-EE" altLang="en-US" sz="2100" b="1" dirty="0">
                <a:latin typeface="Calibri" panose="020F0502020204030204" pitchFamily="34" charset="0"/>
                <a:cs typeface="Calibri" panose="020F0502020204030204" pitchFamily="34" charset="0"/>
              </a:rPr>
              <a:t>Küsimusi esitav ja skeptiline</a:t>
            </a:r>
            <a:endParaRPr lang="en-US" altLang="en-US" sz="2100" dirty="0">
              <a:latin typeface="Calibri" panose="020F0502020204030204" pitchFamily="34" charset="0"/>
              <a:cs typeface="Calibri" panose="020F0502020204030204" pitchFamily="34" charset="0"/>
            </a:endParaRPr>
          </a:p>
        </p:txBody>
      </p:sp>
      <p:sp>
        <p:nvSpPr>
          <p:cNvPr id="12" name="Rectangle 20"/>
          <p:cNvSpPr>
            <a:spLocks noChangeArrowheads="1"/>
          </p:cNvSpPr>
          <p:nvPr/>
        </p:nvSpPr>
        <p:spPr bwMode="auto">
          <a:xfrm>
            <a:off x="3642123" y="857250"/>
            <a:ext cx="1859756" cy="738664"/>
          </a:xfrm>
          <a:prstGeom prst="rect">
            <a:avLst/>
          </a:prstGeom>
          <a:noFill/>
          <a:ln>
            <a:noFill/>
          </a:ln>
          <a:effectLst/>
          <a:extLst>
            <a:ext uri="{909E8E84-426E-40DD-AFC4-6F175D3DCCD1}">
              <a14:hiddenFill xmlns:a14="http://schemas.microsoft.com/office/drawing/2010/main">
                <a:solidFill>
                  <a:srgbClr val="B4D9E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t-EE" altLang="en-US" sz="2100" b="1" dirty="0">
                <a:latin typeface="Calibri" panose="020F0502020204030204" pitchFamily="34" charset="0"/>
                <a:cs typeface="Calibri" panose="020F0502020204030204" pitchFamily="34" charset="0"/>
              </a:rPr>
              <a:t>Tempokas ja otsekohene</a:t>
            </a:r>
            <a:r>
              <a:rPr lang="en-US" altLang="en-US" sz="2100" b="1" dirty="0">
                <a:latin typeface="Calibri" panose="020F0502020204030204" pitchFamily="34" charset="0"/>
                <a:cs typeface="Calibri" panose="020F0502020204030204" pitchFamily="34" charset="0"/>
              </a:rPr>
              <a:t> </a:t>
            </a:r>
          </a:p>
        </p:txBody>
      </p:sp>
      <p:pic>
        <p:nvPicPr>
          <p:cNvPr id="14" name="Picture 4" descr="C:\Users\rsteele\Desktop\EvD Workplace_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337" y="753119"/>
            <a:ext cx="2859786" cy="1383720"/>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17"/>
          <p:cNvSpPr>
            <a:spLocks/>
          </p:cNvSpPr>
          <p:nvPr/>
        </p:nvSpPr>
        <p:spPr bwMode="auto">
          <a:xfrm rot="2751850">
            <a:off x="3124092" y="1339510"/>
            <a:ext cx="308372" cy="1303020"/>
          </a:xfrm>
          <a:prstGeom prst="leftBrace">
            <a:avLst>
              <a:gd name="adj1" fmla="val 58413"/>
              <a:gd name="adj2" fmla="val 50000"/>
            </a:avLst>
          </a:prstGeom>
          <a:noFill/>
          <a:ln w="38100">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p:txBody>
      </p:sp>
      <p:pic>
        <p:nvPicPr>
          <p:cNvPr id="17" name="Picture 5" descr="C:\Users\rsteele\Desktop\EvD Workplace_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1319" y="734815"/>
            <a:ext cx="2859786" cy="1383719"/>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18"/>
          <p:cNvSpPr>
            <a:spLocks/>
          </p:cNvSpPr>
          <p:nvPr/>
        </p:nvSpPr>
        <p:spPr bwMode="auto">
          <a:xfrm rot="8151850">
            <a:off x="5749358" y="1355209"/>
            <a:ext cx="308372" cy="1303020"/>
          </a:xfrm>
          <a:prstGeom prst="leftBrace">
            <a:avLst>
              <a:gd name="adj1" fmla="val 58413"/>
              <a:gd name="adj2" fmla="val 50000"/>
            </a:avLst>
          </a:prstGeom>
          <a:noFill/>
          <a:ln w="38100">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endParaRPr lang="en-US" altLang="en-US" sz="1800"/>
          </a:p>
        </p:txBody>
      </p:sp>
      <p:pic>
        <p:nvPicPr>
          <p:cNvPr id="20" name="Picture 6" descr="C:\Users\rsteele\Desktop\EvD Workplace_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4703" y="3416880"/>
            <a:ext cx="2859786" cy="13837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rsteele\Desktop\EvD Workplace_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4608" y="3594690"/>
            <a:ext cx="2859786" cy="1383720"/>
          </a:xfrm>
          <a:prstGeom prst="rect">
            <a:avLst/>
          </a:prstGeom>
          <a:noFill/>
          <a:extLst>
            <a:ext uri="{909E8E84-426E-40DD-AFC4-6F175D3DCCD1}">
              <a14:hiddenFill xmlns:a14="http://schemas.microsoft.com/office/drawing/2010/main">
                <a:solidFill>
                  <a:srgbClr val="FFFFFF"/>
                </a:solidFill>
              </a14:hiddenFill>
            </a:ext>
          </a:extLst>
        </p:spPr>
      </p:pic>
      <p:sp>
        <p:nvSpPr>
          <p:cNvPr id="22" name="AutoShape 15"/>
          <p:cNvSpPr>
            <a:spLocks/>
          </p:cNvSpPr>
          <p:nvPr/>
        </p:nvSpPr>
        <p:spPr bwMode="auto">
          <a:xfrm rot="-2699892">
            <a:off x="3139093" y="3169146"/>
            <a:ext cx="308372" cy="1303020"/>
          </a:xfrm>
          <a:prstGeom prst="leftBrace">
            <a:avLst>
              <a:gd name="adj1" fmla="val 58413"/>
              <a:gd name="adj2" fmla="val 50000"/>
            </a:avLst>
          </a:prstGeom>
          <a:noFill/>
          <a:ln w="38100">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endParaRPr lang="en-US" altLang="en-US" sz="1800"/>
          </a:p>
        </p:txBody>
      </p:sp>
      <p:sp>
        <p:nvSpPr>
          <p:cNvPr id="19" name="Rectangle 23"/>
          <p:cNvSpPr>
            <a:spLocks noChangeArrowheads="1"/>
          </p:cNvSpPr>
          <p:nvPr/>
        </p:nvSpPr>
        <p:spPr bwMode="auto">
          <a:xfrm>
            <a:off x="3642123" y="4176539"/>
            <a:ext cx="1859756" cy="738664"/>
          </a:xfrm>
          <a:prstGeom prst="rect">
            <a:avLst/>
          </a:prstGeom>
          <a:noFill/>
          <a:ln>
            <a:noFill/>
          </a:ln>
          <a:effectLst/>
          <a:extLst>
            <a:ext uri="{909E8E84-426E-40DD-AFC4-6F175D3DCCD1}">
              <a14:hiddenFill xmlns:a14="http://schemas.microsoft.com/office/drawing/2010/main">
                <a:solidFill>
                  <a:srgbClr val="B4D9E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t-EE" altLang="en-US" sz="2100" b="1" dirty="0">
                <a:latin typeface="Calibri" panose="020F0502020204030204" pitchFamily="34" charset="0"/>
                <a:cs typeface="Calibri" panose="020F0502020204030204" pitchFamily="34" charset="0"/>
              </a:rPr>
              <a:t>Ettevaatlik ja kaalutlev</a:t>
            </a:r>
            <a:endParaRPr lang="en-US" altLang="en-US" sz="2100" dirty="0">
              <a:latin typeface="Calibri" panose="020F0502020204030204" pitchFamily="34" charset="0"/>
              <a:cs typeface="Calibri" panose="020F0502020204030204" pitchFamily="34" charset="0"/>
            </a:endParaRPr>
          </a:p>
        </p:txBody>
      </p:sp>
      <p:sp>
        <p:nvSpPr>
          <p:cNvPr id="23" name="Rectangle 2"/>
          <p:cNvSpPr>
            <a:spLocks noChangeArrowheads="1"/>
          </p:cNvSpPr>
          <p:nvPr/>
        </p:nvSpPr>
        <p:spPr bwMode="auto">
          <a:xfrm>
            <a:off x="6241257" y="2514599"/>
            <a:ext cx="1588294" cy="7386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t-EE" altLang="en-US" sz="2100" b="1" dirty="0">
                <a:latin typeface="Calibri" panose="020F0502020204030204" pitchFamily="34" charset="0"/>
                <a:cs typeface="Calibri" panose="020F0502020204030204" pitchFamily="34" charset="0"/>
              </a:rPr>
              <a:t>Toetav ja soe</a:t>
            </a:r>
            <a:endParaRPr lang="en-US" altLang="en-US" sz="2100" dirty="0">
              <a:latin typeface="Calibri" panose="020F0502020204030204" pitchFamily="34" charset="0"/>
              <a:cs typeface="Calibri" panose="020F0502020204030204" pitchFamily="34" charset="0"/>
            </a:endParaRPr>
          </a:p>
        </p:txBody>
      </p:sp>
      <p:sp>
        <p:nvSpPr>
          <p:cNvPr id="21" name="AutoShape 16"/>
          <p:cNvSpPr>
            <a:spLocks/>
          </p:cNvSpPr>
          <p:nvPr/>
        </p:nvSpPr>
        <p:spPr bwMode="auto">
          <a:xfrm rot="-8048150">
            <a:off x="5751939" y="3152527"/>
            <a:ext cx="308372" cy="1303020"/>
          </a:xfrm>
          <a:prstGeom prst="leftBrace">
            <a:avLst>
              <a:gd name="adj1" fmla="val 58413"/>
              <a:gd name="adj2" fmla="val 50000"/>
            </a:avLst>
          </a:prstGeom>
          <a:noFill/>
          <a:ln w="38100">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endParaRPr lang="en-US" altLang="en-US" sz="1800"/>
          </a:p>
        </p:txBody>
      </p:sp>
      <p:sp>
        <p:nvSpPr>
          <p:cNvPr id="24" name="Title 1">
            <a:extLst>
              <a:ext uri="{FF2B5EF4-FFF2-40B4-BE49-F238E27FC236}">
                <a16:creationId xmlns:a16="http://schemas.microsoft.com/office/drawing/2014/main" id="{11D55C97-32F0-1C4F-B19F-132BB23A1B00}"/>
              </a:ext>
            </a:extLst>
          </p:cNvPr>
          <p:cNvSpPr>
            <a:spLocks noGrp="1"/>
          </p:cNvSpPr>
          <p:nvPr>
            <p:ph type="title"/>
          </p:nvPr>
        </p:nvSpPr>
        <p:spPr>
          <a:xfrm>
            <a:off x="-444794" y="-53332"/>
            <a:ext cx="9512594" cy="857250"/>
          </a:xfrm>
        </p:spPr>
        <p:txBody>
          <a:bodyPr>
            <a:normAutofit/>
          </a:bodyPr>
          <a:lstStyle/>
          <a:p>
            <a:r>
              <a:rPr lang="et-EE" sz="3600" b="0" dirty="0">
                <a:latin typeface="Calibri" panose="020F0502020204030204" pitchFamily="34" charset="0"/>
                <a:cs typeface="Calibri" panose="020F0502020204030204" pitchFamily="34" charset="0"/>
              </a:rPr>
              <a:t>Praktiline harjutus: „Kuidas Sa ennast näed?“</a:t>
            </a:r>
            <a:endParaRPr lang="en-US" sz="3600" b="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80899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C7DC223-A699-4292-8854-1321CB05B1BD}" type="slidenum">
              <a:rPr lang="da-DK" smtClean="0"/>
              <a:t>9</a:t>
            </a:fld>
            <a:endParaRPr lang="da-DK"/>
          </a:p>
        </p:txBody>
      </p:sp>
      <p:cxnSp>
        <p:nvCxnSpPr>
          <p:cNvPr id="27" name="Straight Arrow Connector 26"/>
          <p:cNvCxnSpPr>
            <a:cxnSpLocks/>
          </p:cNvCxnSpPr>
          <p:nvPr/>
        </p:nvCxnSpPr>
        <p:spPr>
          <a:xfrm>
            <a:off x="4419600" y="1485457"/>
            <a:ext cx="0" cy="2526562"/>
          </a:xfrm>
          <a:prstGeom prst="straightConnector1">
            <a:avLst/>
          </a:prstGeom>
          <a:ln w="47625">
            <a:solidFill>
              <a:srgbClr val="605551"/>
            </a:solidFill>
            <a:headEnd type="arrow"/>
            <a:tailEnd type="arrow"/>
          </a:ln>
        </p:spPr>
        <p:style>
          <a:lnRef idx="1">
            <a:schemeClr val="accent5"/>
          </a:lnRef>
          <a:fillRef idx="0">
            <a:schemeClr val="accent5"/>
          </a:fillRef>
          <a:effectRef idx="0">
            <a:schemeClr val="accent5"/>
          </a:effectRef>
          <a:fontRef idx="minor">
            <a:schemeClr val="tx1"/>
          </a:fontRef>
        </p:style>
      </p:cxnSp>
      <p:cxnSp>
        <p:nvCxnSpPr>
          <p:cNvPr id="30" name="Straight Arrow Connector 29"/>
          <p:cNvCxnSpPr>
            <a:cxnSpLocks/>
          </p:cNvCxnSpPr>
          <p:nvPr/>
        </p:nvCxnSpPr>
        <p:spPr>
          <a:xfrm>
            <a:off x="2971800" y="2789238"/>
            <a:ext cx="2819400" cy="0"/>
          </a:xfrm>
          <a:prstGeom prst="straightConnector1">
            <a:avLst/>
          </a:prstGeom>
          <a:ln w="47625">
            <a:solidFill>
              <a:srgbClr val="605551"/>
            </a:solidFill>
            <a:headEnd type="arrow"/>
            <a:tailEnd type="arrow"/>
          </a:ln>
        </p:spPr>
        <p:style>
          <a:lnRef idx="1">
            <a:schemeClr val="accent5"/>
          </a:lnRef>
          <a:fillRef idx="0">
            <a:schemeClr val="accent5"/>
          </a:fillRef>
          <a:effectRef idx="0">
            <a:schemeClr val="accent5"/>
          </a:effectRef>
          <a:fontRef idx="minor">
            <a:schemeClr val="tx1"/>
          </a:fontRef>
        </p:style>
      </p:cxnSp>
      <p:sp>
        <p:nvSpPr>
          <p:cNvPr id="31" name="Text Box 9"/>
          <p:cNvSpPr txBox="1">
            <a:spLocks noChangeArrowheads="1"/>
          </p:cNvSpPr>
          <p:nvPr/>
        </p:nvSpPr>
        <p:spPr bwMode="auto">
          <a:xfrm>
            <a:off x="3563938" y="2847975"/>
            <a:ext cx="7889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5400" b="1" dirty="0">
                <a:solidFill>
                  <a:srgbClr val="FFCC00"/>
                </a:solidFill>
                <a:latin typeface="+mj-lt"/>
                <a:cs typeface="Arial" charset="0"/>
              </a:rPr>
              <a:t>C</a:t>
            </a:r>
          </a:p>
        </p:txBody>
      </p:sp>
      <p:sp>
        <p:nvSpPr>
          <p:cNvPr id="32" name="Text Box 10"/>
          <p:cNvSpPr txBox="1">
            <a:spLocks noChangeArrowheads="1"/>
          </p:cNvSpPr>
          <p:nvPr/>
        </p:nvSpPr>
        <p:spPr bwMode="auto">
          <a:xfrm>
            <a:off x="4787900" y="2874963"/>
            <a:ext cx="673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5400" b="1" dirty="0">
                <a:solidFill>
                  <a:srgbClr val="0066FF"/>
                </a:solidFill>
                <a:latin typeface="+mj-lt"/>
                <a:cs typeface="Arial" charset="0"/>
              </a:rPr>
              <a:t>S</a:t>
            </a:r>
          </a:p>
        </p:txBody>
      </p:sp>
      <p:sp>
        <p:nvSpPr>
          <p:cNvPr id="33" name="Text Box 11"/>
          <p:cNvSpPr txBox="1">
            <a:spLocks noChangeArrowheads="1"/>
          </p:cNvSpPr>
          <p:nvPr/>
        </p:nvSpPr>
        <p:spPr bwMode="auto">
          <a:xfrm>
            <a:off x="4859338" y="1847850"/>
            <a:ext cx="5048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5400" b="1">
                <a:solidFill>
                  <a:srgbClr val="FF0000"/>
                </a:solidFill>
                <a:latin typeface="+mj-lt"/>
                <a:cs typeface="Arial" charset="0"/>
              </a:rPr>
              <a:t>i</a:t>
            </a:r>
          </a:p>
        </p:txBody>
      </p:sp>
      <p:sp>
        <p:nvSpPr>
          <p:cNvPr id="34" name="Text Box 12"/>
          <p:cNvSpPr txBox="1">
            <a:spLocks noChangeArrowheads="1"/>
          </p:cNvSpPr>
          <p:nvPr/>
        </p:nvSpPr>
        <p:spPr bwMode="auto">
          <a:xfrm>
            <a:off x="3563938" y="1874838"/>
            <a:ext cx="7889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5400" b="1" dirty="0">
                <a:solidFill>
                  <a:srgbClr val="008000"/>
                </a:solidFill>
                <a:latin typeface="+mj-lt"/>
                <a:cs typeface="Arial" charset="0"/>
              </a:rPr>
              <a:t>D</a:t>
            </a:r>
          </a:p>
        </p:txBody>
      </p:sp>
      <p:sp>
        <p:nvSpPr>
          <p:cNvPr id="35" name="AutoShape 5"/>
          <p:cNvSpPr>
            <a:spLocks noChangeArrowheads="1"/>
          </p:cNvSpPr>
          <p:nvPr/>
        </p:nvSpPr>
        <p:spPr bwMode="auto">
          <a:xfrm>
            <a:off x="-152400" y="4012019"/>
            <a:ext cx="9144000" cy="715089"/>
          </a:xfrm>
          <a:prstGeom prst="roundRect">
            <a:avLst>
              <a:gd name="adj" fmla="val 16667"/>
            </a:avLst>
          </a:prstGeom>
          <a:noFill/>
          <a:ln w="9525">
            <a:noFill/>
            <a:round/>
            <a:headEnd/>
            <a:tailEnd/>
          </a:ln>
          <a:effectLst/>
        </p:spPr>
        <p:txBody>
          <a:bodyPr>
            <a:spAutoFit/>
          </a:bodyPr>
          <a:lstStyle/>
          <a:p>
            <a:pPr algn="ctr"/>
            <a:r>
              <a:rPr lang="et-EE" dirty="0">
                <a:solidFill>
                  <a:srgbClr val="605551"/>
                </a:solidFill>
              </a:rPr>
              <a:t>Tajub keskkonda </a:t>
            </a:r>
          </a:p>
          <a:p>
            <a:pPr algn="ctr"/>
            <a:r>
              <a:rPr lang="et-EE" dirty="0">
                <a:solidFill>
                  <a:srgbClr val="605551"/>
                </a:solidFill>
                <a:effectLst>
                  <a:outerShdw blurRad="38100" dist="38100" dir="2700000" algn="tl">
                    <a:srgbClr val="000000">
                      <a:alpha val="43137"/>
                    </a:srgbClr>
                  </a:outerShdw>
                </a:effectLst>
              </a:rPr>
              <a:t>endast tugevamana</a:t>
            </a:r>
            <a:endParaRPr lang="en-US" dirty="0">
              <a:solidFill>
                <a:srgbClr val="605551"/>
              </a:solidFill>
              <a:effectLst>
                <a:outerShdw blurRad="38100" dist="38100" dir="2700000" algn="tl">
                  <a:srgbClr val="000000">
                    <a:alpha val="43137"/>
                  </a:srgbClr>
                </a:outerShdw>
              </a:effectLst>
            </a:endParaRPr>
          </a:p>
        </p:txBody>
      </p:sp>
      <p:sp>
        <p:nvSpPr>
          <p:cNvPr id="36" name="AutoShape 8"/>
          <p:cNvSpPr>
            <a:spLocks noChangeArrowheads="1"/>
          </p:cNvSpPr>
          <p:nvPr/>
        </p:nvSpPr>
        <p:spPr bwMode="auto">
          <a:xfrm>
            <a:off x="-130876" y="819150"/>
            <a:ext cx="9144000" cy="715089"/>
          </a:xfrm>
          <a:prstGeom prst="roundRect">
            <a:avLst>
              <a:gd name="adj" fmla="val 16667"/>
            </a:avLst>
          </a:prstGeom>
          <a:noFill/>
          <a:ln w="9525">
            <a:noFill/>
            <a:round/>
            <a:headEnd/>
            <a:tailEnd/>
          </a:ln>
          <a:effectLst/>
        </p:spPr>
        <p:txBody>
          <a:bodyPr>
            <a:spAutoFit/>
          </a:bodyPr>
          <a:lstStyle/>
          <a:p>
            <a:pPr algn="ctr"/>
            <a:r>
              <a:rPr lang="et-EE" dirty="0">
                <a:solidFill>
                  <a:srgbClr val="605551"/>
                </a:solidFill>
              </a:rPr>
              <a:t>Tajub ennast </a:t>
            </a:r>
          </a:p>
          <a:p>
            <a:pPr algn="ctr"/>
            <a:r>
              <a:rPr lang="et-EE" dirty="0">
                <a:solidFill>
                  <a:srgbClr val="605551"/>
                </a:solidFill>
                <a:effectLst>
                  <a:outerShdw blurRad="38100" dist="38100" dir="2700000" algn="tl">
                    <a:srgbClr val="000000">
                      <a:alpha val="43137"/>
                    </a:srgbClr>
                  </a:outerShdw>
                </a:effectLst>
              </a:rPr>
              <a:t>keskkonnast tugevamana</a:t>
            </a:r>
            <a:r>
              <a:rPr lang="en-US" dirty="0">
                <a:solidFill>
                  <a:srgbClr val="605551"/>
                </a:solidFill>
                <a:effectLst>
                  <a:outerShdw blurRad="38100" dist="38100" dir="2700000" algn="tl">
                    <a:srgbClr val="000000">
                      <a:alpha val="43137"/>
                    </a:srgbClr>
                  </a:outerShdw>
                </a:effectLst>
                <a:latin typeface="Gill Sans MT" pitchFamily="34" charset="0"/>
              </a:rPr>
              <a:t> </a:t>
            </a:r>
          </a:p>
        </p:txBody>
      </p:sp>
      <p:sp>
        <p:nvSpPr>
          <p:cNvPr id="37" name="Rectangle 6"/>
          <p:cNvSpPr>
            <a:spLocks noChangeArrowheads="1"/>
          </p:cNvSpPr>
          <p:nvPr/>
        </p:nvSpPr>
        <p:spPr bwMode="auto">
          <a:xfrm>
            <a:off x="-166577" y="2466072"/>
            <a:ext cx="3563938" cy="646331"/>
          </a:xfrm>
          <a:prstGeom prst="rect">
            <a:avLst/>
          </a:prstGeom>
          <a:noFill/>
          <a:ln w="9525">
            <a:noFill/>
            <a:miter lim="800000"/>
            <a:headEnd/>
            <a:tailEnd/>
          </a:ln>
          <a:effectLst/>
        </p:spPr>
        <p:txBody>
          <a:bodyPr>
            <a:spAutoFit/>
          </a:bodyPr>
          <a:lstStyle/>
          <a:p>
            <a:pPr algn="ctr">
              <a:defRPr/>
            </a:pPr>
            <a:r>
              <a:rPr lang="et-EE" dirty="0">
                <a:solidFill>
                  <a:srgbClr val="605551"/>
                </a:solidFill>
              </a:rPr>
              <a:t>Tajub                                     </a:t>
            </a:r>
            <a:r>
              <a:rPr lang="et-EE" dirty="0">
                <a:solidFill>
                  <a:srgbClr val="605551"/>
                </a:solidFill>
                <a:effectLst>
                  <a:outerShdw blurRad="38100" dist="38100" dir="2700000" algn="tl">
                    <a:srgbClr val="000000">
                      <a:alpha val="43137"/>
                    </a:srgbClr>
                  </a:outerShdw>
                </a:effectLst>
              </a:rPr>
              <a:t>keskkonda ebasoodsana</a:t>
            </a:r>
            <a:endParaRPr lang="en-US" dirty="0">
              <a:solidFill>
                <a:srgbClr val="605551"/>
              </a:solidFill>
              <a:effectLst>
                <a:outerShdw blurRad="38100" dist="38100" dir="2700000" algn="tl">
                  <a:srgbClr val="000000">
                    <a:alpha val="43137"/>
                  </a:srgbClr>
                </a:outerShdw>
              </a:effectLst>
            </a:endParaRPr>
          </a:p>
        </p:txBody>
      </p:sp>
      <p:sp>
        <p:nvSpPr>
          <p:cNvPr id="38" name="Rectangle 7"/>
          <p:cNvSpPr>
            <a:spLocks noChangeArrowheads="1"/>
          </p:cNvSpPr>
          <p:nvPr/>
        </p:nvSpPr>
        <p:spPr bwMode="auto">
          <a:xfrm>
            <a:off x="5417176" y="2465781"/>
            <a:ext cx="3563937" cy="646331"/>
          </a:xfrm>
          <a:prstGeom prst="rect">
            <a:avLst/>
          </a:prstGeom>
          <a:noFill/>
          <a:ln w="9525">
            <a:noFill/>
            <a:miter lim="800000"/>
            <a:headEnd/>
            <a:tailEnd/>
          </a:ln>
          <a:effectLst/>
        </p:spPr>
        <p:txBody>
          <a:bodyPr>
            <a:spAutoFit/>
          </a:bodyPr>
          <a:lstStyle/>
          <a:p>
            <a:pPr algn="ctr"/>
            <a:r>
              <a:rPr lang="et-EE" dirty="0">
                <a:solidFill>
                  <a:srgbClr val="605551"/>
                </a:solidFill>
              </a:rPr>
              <a:t>Tajub                                            </a:t>
            </a:r>
            <a:r>
              <a:rPr lang="et-EE" dirty="0">
                <a:solidFill>
                  <a:srgbClr val="605551"/>
                </a:solidFill>
                <a:effectLst>
                  <a:outerShdw blurRad="38100" dist="38100" dir="2700000" algn="tl">
                    <a:srgbClr val="000000">
                      <a:alpha val="43137"/>
                    </a:srgbClr>
                  </a:outerShdw>
                </a:effectLst>
              </a:rPr>
              <a:t>keskkonda soodsana</a:t>
            </a:r>
            <a:endParaRPr lang="en-US" dirty="0">
              <a:solidFill>
                <a:srgbClr val="605551"/>
              </a:solidFill>
              <a:effectLst>
                <a:outerShdw blurRad="38100" dist="38100" dir="2700000" algn="tl">
                  <a:srgbClr val="000000">
                    <a:alpha val="43137"/>
                  </a:srgbClr>
                </a:outerShdw>
              </a:effectLst>
            </a:endParaRPr>
          </a:p>
        </p:txBody>
      </p:sp>
      <p:sp>
        <p:nvSpPr>
          <p:cNvPr id="16" name="Title 3">
            <a:extLst>
              <a:ext uri="{FF2B5EF4-FFF2-40B4-BE49-F238E27FC236}">
                <a16:creationId xmlns:a16="http://schemas.microsoft.com/office/drawing/2014/main" id="{3853D135-583E-DB4D-AA33-209112264BC5}"/>
              </a:ext>
            </a:extLst>
          </p:cNvPr>
          <p:cNvSpPr txBox="1">
            <a:spLocks/>
          </p:cNvSpPr>
          <p:nvPr/>
        </p:nvSpPr>
        <p:spPr>
          <a:xfrm>
            <a:off x="533400" y="442363"/>
            <a:ext cx="3962399" cy="112573"/>
          </a:xfrm>
          <a:prstGeom prst="rect">
            <a:avLst/>
          </a:prstGeom>
        </p:spPr>
        <p:txBody>
          <a:bodyPr vert="horz" lIns="91440" tIns="45720" rIns="91440" bIns="45720" rtlCol="0" anchor="ctr" anchorCtr="0">
            <a:noAutofit/>
          </a:bodyPr>
          <a:lstStyle>
            <a:lvl1pPr algn="l" defTabSz="457189" rtl="0" eaLnBrk="1" latinLnBrk="0" hangingPunct="1">
              <a:lnSpc>
                <a:spcPts val="3495"/>
              </a:lnSpc>
              <a:spcBef>
                <a:spcPct val="0"/>
              </a:spcBef>
              <a:buNone/>
              <a:defRPr sz="4050" b="1" i="0" kern="1200" spc="-38" baseline="0">
                <a:solidFill>
                  <a:srgbClr val="0A93D3"/>
                </a:solidFill>
                <a:latin typeface="+mj-lt"/>
                <a:ea typeface="Muli" charset="0"/>
                <a:cs typeface="Muli" charset="0"/>
              </a:defRPr>
            </a:lvl1pPr>
          </a:lstStyle>
          <a:p>
            <a:r>
              <a:rPr lang="en-US" sz="3600" b="0" dirty="0" err="1"/>
              <a:t>DiSC</a:t>
            </a:r>
            <a:r>
              <a:rPr lang="en-US" sz="3600" b="0" dirty="0"/>
              <a:t>®</a:t>
            </a:r>
            <a:r>
              <a:rPr lang="et-EE" sz="3600" b="0" dirty="0"/>
              <a:t> mudel</a:t>
            </a:r>
            <a:endParaRPr lang="da-DK" sz="3600" b="0" dirty="0"/>
          </a:p>
        </p:txBody>
      </p:sp>
    </p:spTree>
    <p:extLst>
      <p:ext uri="{BB962C8B-B14F-4D97-AF65-F5344CB8AC3E}">
        <p14:creationId xmlns:p14="http://schemas.microsoft.com/office/powerpoint/2010/main" val="349261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dissolv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dissolve">
                                      <p:cBhvr>
                                        <p:cTn id="15" dur="500"/>
                                        <p:tgtEl>
                                          <p:spTgt spid="3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dissolve">
                                      <p:cBhvr>
                                        <p:cTn id="1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utoUpdateAnimBg="0"/>
      <p:bldP spid="36" grpId="0" autoUpdateAnimBg="0"/>
      <p:bldP spid="37" grpId="0" autoUpdateAnimBg="0"/>
      <p:bldP spid="38" grpId="0" autoUpdateAnimBg="0"/>
    </p:bldLst>
  </p:timing>
</p:sld>
</file>

<file path=ppt/theme/theme1.xml><?xml version="1.0" encoding="utf-8"?>
<a:theme xmlns:a="http://schemas.openxmlformats.org/drawingml/2006/main" name="Everything DiSC® Master">
  <a:themeElements>
    <a:clrScheme name="Everything DiSC® 1">
      <a:dk1>
        <a:srgbClr val="252525"/>
      </a:dk1>
      <a:lt1>
        <a:srgbClr val="FFFFFF"/>
      </a:lt1>
      <a:dk2>
        <a:srgbClr val="187EC5"/>
      </a:dk2>
      <a:lt2>
        <a:srgbClr val="BFD8DF"/>
      </a:lt2>
      <a:accent1>
        <a:srgbClr val="FACD26"/>
      </a:accent1>
      <a:accent2>
        <a:srgbClr val="E0ECEE"/>
      </a:accent2>
      <a:accent3>
        <a:srgbClr val="7FA5B4"/>
      </a:accent3>
      <a:accent4>
        <a:srgbClr val="162743"/>
      </a:accent4>
      <a:accent5>
        <a:srgbClr val="4ABD82"/>
      </a:accent5>
      <a:accent6>
        <a:srgbClr val="F47575"/>
      </a:accent6>
      <a:hlink>
        <a:srgbClr val="14A5EC"/>
      </a:hlink>
      <a:folHlink>
        <a:srgbClr val="156CA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A535AB403389343872787ADA61C1F6F" ma:contentTypeVersion="11" ma:contentTypeDescription="Loo uus dokument" ma:contentTypeScope="" ma:versionID="adc53839029deb0e5afad77417acc4ad">
  <xsd:schema xmlns:xsd="http://www.w3.org/2001/XMLSchema" xmlns:xs="http://www.w3.org/2001/XMLSchema" xmlns:p="http://schemas.microsoft.com/office/2006/metadata/properties" xmlns:ns2="d88b1d2a-bf39-40ff-8a5e-eb38c37af629" xmlns:ns3="823dd1b2-8f12-4f19-ae28-f6582bef03e0" targetNamespace="http://schemas.microsoft.com/office/2006/metadata/properties" ma:root="true" ma:fieldsID="cd9e32587f92b47a4466617564f4ce42" ns2:_="" ns3:_="">
    <xsd:import namespace="d88b1d2a-bf39-40ff-8a5e-eb38c37af629"/>
    <xsd:import namespace="823dd1b2-8f12-4f19-ae28-f6582bef03e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8b1d2a-bf39-40ff-8a5e-eb38c37af6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23dd1b2-8f12-4f19-ae28-f6582bef03e0" elementFormDefault="qualified">
    <xsd:import namespace="http://schemas.microsoft.com/office/2006/documentManagement/types"/>
    <xsd:import namespace="http://schemas.microsoft.com/office/infopath/2007/PartnerControls"/>
    <xsd:element name="SharedWithUsers" ma:index="17" nillable="true" ma:displayName="Ühiskasutuse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Ühiskasutusse andmise üksikasjad"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utüüp"/>
        <xsd:element ref="dc:title" minOccurs="0" maxOccurs="1" ma:index="4" ma:displayName="Pealkiri"/>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591C761-EAB1-4E83-8873-524C3DD812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8b1d2a-bf39-40ff-8a5e-eb38c37af629"/>
    <ds:schemaRef ds:uri="823dd1b2-8f12-4f19-ae28-f6582bef03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1367CFD-A1B3-4005-B602-BF265B002401}">
  <ds:schemaRefs>
    <ds:schemaRef ds:uri="http://schemas.microsoft.com/sharepoint/v3/contenttype/forms"/>
  </ds:schemaRefs>
</ds:datastoreItem>
</file>

<file path=customXml/itemProps3.xml><?xml version="1.0" encoding="utf-8"?>
<ds:datastoreItem xmlns:ds="http://schemas.openxmlformats.org/officeDocument/2006/customXml" ds:itemID="{E9C2A0C0-2A82-4B25-B93F-3106375527CB}">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2ebfd355-8fe5-44e8-bd48-830371e8c5a7"/>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36105</TotalTime>
  <Words>4067</Words>
  <Application>Microsoft Office PowerPoint</Application>
  <PresentationFormat>Ekraaniseanss (16:9)</PresentationFormat>
  <Paragraphs>798</Paragraphs>
  <Slides>51</Slides>
  <Notes>45</Notes>
  <HiddenSlides>0</HiddenSlides>
  <MMClips>0</MMClips>
  <ScaleCrop>false</ScaleCrop>
  <HeadingPairs>
    <vt:vector size="6" baseType="variant">
      <vt:variant>
        <vt:lpstr>Kasutatud fondid</vt:lpstr>
      </vt:variant>
      <vt:variant>
        <vt:i4>11</vt:i4>
      </vt:variant>
      <vt:variant>
        <vt:lpstr>Kujundus</vt:lpstr>
      </vt:variant>
      <vt:variant>
        <vt:i4>1</vt:i4>
      </vt:variant>
      <vt:variant>
        <vt:lpstr>Slaidipealkirjad</vt:lpstr>
      </vt:variant>
      <vt:variant>
        <vt:i4>51</vt:i4>
      </vt:variant>
    </vt:vector>
  </HeadingPairs>
  <TitlesOfParts>
    <vt:vector size="63" baseType="lpstr">
      <vt:lpstr>Arial</vt:lpstr>
      <vt:lpstr>Calibri</vt:lpstr>
      <vt:lpstr>Courier New</vt:lpstr>
      <vt:lpstr>Futura Std Book</vt:lpstr>
      <vt:lpstr>Gill Sans MT</vt:lpstr>
      <vt:lpstr>Lato</vt:lpstr>
      <vt:lpstr>Muli</vt:lpstr>
      <vt:lpstr>Muli Light</vt:lpstr>
      <vt:lpstr>Tahoma</vt:lpstr>
      <vt:lpstr>Wingdings</vt:lpstr>
      <vt:lpstr>Wingdings 2</vt:lpstr>
      <vt:lpstr>Everything DiSC® Master</vt:lpstr>
      <vt:lpstr>PowerPointi esitlus</vt:lpstr>
      <vt:lpstr>PowerPointi esitlus</vt:lpstr>
      <vt:lpstr>Koolituse eesmärk</vt:lpstr>
      <vt:lpstr>Miks kasutada DiSCi®?</vt:lpstr>
      <vt:lpstr>PowerPointi esitlus</vt:lpstr>
      <vt:lpstr>Praktiline harjutus: „Kuidas Sa ennast näed?“</vt:lpstr>
      <vt:lpstr>Praktiline harjutus: „Kuidas Sa ennast näed?“</vt:lpstr>
      <vt:lpstr>Praktiline harjutus: „Kuidas Sa ennast näed?“</vt:lpstr>
      <vt:lpstr>PowerPointi esitlus</vt:lpstr>
      <vt:lpstr>PowerPointi esitlus</vt:lpstr>
      <vt:lpstr>DiSC® mudel</vt:lpstr>
      <vt:lpstr>DiSC® mudel – tugevused ja liialdused</vt:lpstr>
      <vt:lpstr>DiSC® mudel</vt:lpstr>
      <vt:lpstr>DiSC® profiilid</vt:lpstr>
      <vt:lpstr>PowerPointi esitlus</vt:lpstr>
      <vt:lpstr>PowerPointi esitlus</vt:lpstr>
      <vt:lpstr>PowerPointi esitlus</vt:lpstr>
      <vt:lpstr>PowerPointi esitlus</vt:lpstr>
      <vt:lpstr>Süsteemi klassikaline rakendusväärtus</vt:lpstr>
      <vt:lpstr>DiSCi rakendamise teisi näiteid</vt:lpstr>
      <vt:lpstr>DiSCi põhiprintsiibid </vt:lpstr>
      <vt:lpstr>Tulemuslik käitumine</vt:lpstr>
      <vt:lpstr>Sinu DiSC®-stiil</vt:lpstr>
      <vt:lpstr>Sinu DiSC®-stiil</vt:lpstr>
      <vt:lpstr>PowerPointi esitlus</vt:lpstr>
      <vt:lpstr>Sinu DiSC®-stiili prioriteedid</vt:lpstr>
      <vt:lpstr>Sinu prioriteedid</vt:lpstr>
      <vt:lpstr>Sinu motivatsiooni- ja stressiallikad</vt:lpstr>
      <vt:lpstr>Mõista oma reaktsiooni teistele DiSC®-stiilidele</vt:lpstr>
      <vt:lpstr>Tõhusam koostöö teiste DiSC®-stiilidega</vt:lpstr>
      <vt:lpstr>Harjutus: näidisprofiil 1</vt:lpstr>
      <vt:lpstr>Harjutus: näidisprofiil 2</vt:lpstr>
      <vt:lpstr>Harjutus: näidisprofiil 3</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Tänan osalemast!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IPB Partners</dc:creator>
  <cp:lastModifiedBy>Allan Kaljakin</cp:lastModifiedBy>
  <cp:revision>702</cp:revision>
  <cp:lastPrinted>2018-02-09T08:35:48Z</cp:lastPrinted>
  <dcterms:created xsi:type="dcterms:W3CDTF">2013-01-29T13:34:19Z</dcterms:created>
  <dcterms:modified xsi:type="dcterms:W3CDTF">2021-03-30T16:26:45Z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0x010100EA535AB403389343872787ADA61C1F6F</vt:lpwstr>
  </property>
  <property fmtid="{D5CDD505-2E9C-101B-9397-08002B2CF9AE}" pid="3" name="Order">
    <vt:r8>1576400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ies>
</file>