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8"/>
  </p:notesMasterIdLst>
  <p:handoutMasterIdLst>
    <p:handoutMasterId r:id="rId39"/>
  </p:handoutMasterIdLst>
  <p:sldIdLst>
    <p:sldId id="256" r:id="rId5"/>
    <p:sldId id="282" r:id="rId6"/>
    <p:sldId id="269" r:id="rId7"/>
    <p:sldId id="284" r:id="rId8"/>
    <p:sldId id="285" r:id="rId9"/>
    <p:sldId id="287" r:id="rId10"/>
    <p:sldId id="281" r:id="rId11"/>
    <p:sldId id="277" r:id="rId12"/>
    <p:sldId id="286" r:id="rId13"/>
    <p:sldId id="278" r:id="rId14"/>
    <p:sldId id="293" r:id="rId15"/>
    <p:sldId id="280" r:id="rId16"/>
    <p:sldId id="303" r:id="rId17"/>
    <p:sldId id="306" r:id="rId18"/>
    <p:sldId id="296" r:id="rId19"/>
    <p:sldId id="295" r:id="rId20"/>
    <p:sldId id="308" r:id="rId21"/>
    <p:sldId id="297" r:id="rId22"/>
    <p:sldId id="288" r:id="rId23"/>
    <p:sldId id="298" r:id="rId24"/>
    <p:sldId id="301" r:id="rId25"/>
    <p:sldId id="302" r:id="rId26"/>
    <p:sldId id="305" r:id="rId27"/>
    <p:sldId id="292" r:id="rId28"/>
    <p:sldId id="309" r:id="rId29"/>
    <p:sldId id="300" r:id="rId30"/>
    <p:sldId id="304" r:id="rId31"/>
    <p:sldId id="299" r:id="rId32"/>
    <p:sldId id="307" r:id="rId33"/>
    <p:sldId id="290" r:id="rId34"/>
    <p:sldId id="283" r:id="rId35"/>
    <p:sldId id="289" r:id="rId36"/>
    <p:sldId id="291" r:id="rId37"/>
  </p:sldIdLst>
  <p:sldSz cx="12188825" cy="6858000"/>
  <p:notesSz cx="6858000" cy="9144000"/>
  <p:defaultTextStyle>
    <a:defPPr rtl="0"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06" autoAdjust="0"/>
  </p:normalViewPr>
  <p:slideViewPr>
    <p:cSldViewPr showGuides="1">
      <p:cViewPr varScale="1">
        <p:scale>
          <a:sx n="69" d="100"/>
          <a:sy n="69" d="100"/>
        </p:scale>
        <p:origin x="564" y="4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05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t-EE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021C577-D6AE-4A56-93E5-21E1784553FF}" type="datetime1">
              <a:rPr lang="et-EE" smtClean="0"/>
              <a:t>29.03.2021</a:t>
            </a:fld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t-EE" noProof="0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0A2936A-1D18-497E-B86B-44CBA3C1E49C}" type="datetime1">
              <a:rPr lang="et-EE" noProof="0" smtClean="0"/>
              <a:t>29.03.2021</a:t>
            </a:fld>
            <a:endParaRPr lang="et-EE" noProof="0" dirty="0"/>
          </a:p>
        </p:txBody>
      </p:sp>
      <p:sp>
        <p:nvSpPr>
          <p:cNvPr id="4" name="Slaidi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t-EE" noProof="0" dirty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t-EE" noProof="0" dirty="0" smtClean="0"/>
              <a:t>Klõpsake juhtslaidi tekstilaadide redigeerimiseks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t-EE" noProof="0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et-EE" noProof="0" smtClean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1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05389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10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783370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11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02557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12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264586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13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455409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14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197719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15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044620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16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476594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17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843392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18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585640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19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42069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2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846117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20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803001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21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954842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22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586098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23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680409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24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663711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25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018425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26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770242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27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723698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28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7744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29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50914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3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5359322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30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515908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31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7289526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32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362618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33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66846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4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20867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5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19000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6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61283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7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35479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8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39491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t-EE" smtClean="0"/>
              <a:t>9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03750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 rtlCol="0">
            <a:normAutofit/>
          </a:bodyPr>
          <a:lstStyle>
            <a:lvl1pPr>
              <a:defRPr sz="5400"/>
            </a:lvl1pPr>
          </a:lstStyle>
          <a:p>
            <a:pPr rtl="0"/>
            <a:r>
              <a:rPr lang="et-EE" noProof="0" smtClean="0"/>
              <a:t>Muutke pealkirja laadi</a:t>
            </a:r>
            <a:endParaRPr lang="et-EE" noProof="0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 rtlCol="0"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t-EE" noProof="0" smtClean="0"/>
              <a:t>Klõpsake juhtslaidi alapealkirja laadi redigeerimiseks</a:t>
            </a:r>
            <a:endParaRPr lang="et-EE" noProof="0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D6D392-86EE-400B-B3F6-6FE92CDFD415}" type="datetime1">
              <a:rPr lang="et-EE" noProof="0" smtClean="0"/>
              <a:t>29.03.2021</a:t>
            </a:fld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t-EE" noProof="0" smtClean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6647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ealkiri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noProof="0" smtClean="0"/>
              <a:t>Muutke pealkirja laadi</a:t>
            </a:r>
            <a:endParaRPr lang="et-EE" noProof="0" dirty="0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t-EE" noProof="0" smtClean="0"/>
              <a:t>Redigeeri juhtslaidi tekstilaade</a:t>
            </a:r>
          </a:p>
          <a:p>
            <a:pPr lvl="1" rtl="0"/>
            <a:r>
              <a:rPr lang="et-EE" noProof="0" smtClean="0"/>
              <a:t>Teine tase</a:t>
            </a:r>
          </a:p>
          <a:p>
            <a:pPr lvl="2" rtl="0"/>
            <a:r>
              <a:rPr lang="et-EE" noProof="0" smtClean="0"/>
              <a:t>Kolmas tase</a:t>
            </a:r>
          </a:p>
          <a:p>
            <a:pPr lvl="3" rtl="0"/>
            <a:r>
              <a:rPr lang="et-EE" noProof="0" smtClean="0"/>
              <a:t>Neljas tase</a:t>
            </a:r>
          </a:p>
          <a:p>
            <a:pPr lvl="4" rtl="0"/>
            <a:r>
              <a:rPr lang="et-EE" noProof="0" smtClean="0"/>
              <a:t>Viies tase</a:t>
            </a:r>
            <a:endParaRPr lang="et-EE" noProof="0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B3E89A-C230-4237-B4EA-1DCE06FD7EAD}" type="datetime1">
              <a:rPr lang="et-EE" noProof="0" smtClean="0"/>
              <a:t>29.03.2021</a:t>
            </a:fld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t-EE" noProof="0" smtClean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266809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ne pealkiri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ne pealkiri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 rtlCol="0"/>
          <a:lstStyle/>
          <a:p>
            <a:pPr rtl="0"/>
            <a:r>
              <a:rPr lang="et-EE" noProof="0" smtClean="0"/>
              <a:t>Muutke pealkirja laadi</a:t>
            </a:r>
            <a:endParaRPr lang="et-EE" noProof="0" dirty="0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 rtlCol="0"/>
          <a:lstStyle/>
          <a:p>
            <a:pPr lvl="0" rtl="0"/>
            <a:r>
              <a:rPr lang="et-EE" noProof="0" smtClean="0"/>
              <a:t>Redigeeri juhtslaidi tekstilaade</a:t>
            </a:r>
          </a:p>
          <a:p>
            <a:pPr lvl="1" rtl="0"/>
            <a:r>
              <a:rPr lang="et-EE" noProof="0" smtClean="0"/>
              <a:t>Teine tase</a:t>
            </a:r>
          </a:p>
          <a:p>
            <a:pPr lvl="2" rtl="0"/>
            <a:r>
              <a:rPr lang="et-EE" noProof="0" smtClean="0"/>
              <a:t>Kolmas tase</a:t>
            </a:r>
          </a:p>
          <a:p>
            <a:pPr lvl="3" rtl="0"/>
            <a:r>
              <a:rPr lang="et-EE" noProof="0" smtClean="0"/>
              <a:t>Neljas tase</a:t>
            </a:r>
          </a:p>
          <a:p>
            <a:pPr lvl="4" rtl="0"/>
            <a:r>
              <a:rPr lang="et-EE" noProof="0" smtClean="0"/>
              <a:t>Viies tase</a:t>
            </a:r>
            <a:endParaRPr lang="et-EE" noProof="0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45A125-F798-48F2-88AB-2F42392188B5}" type="datetime1">
              <a:rPr lang="et-EE" noProof="0" smtClean="0"/>
              <a:t>29.03.2021</a:t>
            </a:fld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t-EE" noProof="0" smtClean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18824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noProof="0" smtClean="0"/>
              <a:t>Muutke pealkirja laadi</a:t>
            </a:r>
            <a:endParaRPr lang="et-EE" noProof="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t-EE" noProof="0" smtClean="0"/>
              <a:t>Redigeeri juhtslaidi tekstilaade</a:t>
            </a:r>
          </a:p>
          <a:p>
            <a:pPr lvl="1" rtl="0"/>
            <a:r>
              <a:rPr lang="et-EE" noProof="0" smtClean="0"/>
              <a:t>Teine tase</a:t>
            </a:r>
          </a:p>
          <a:p>
            <a:pPr lvl="2" rtl="0"/>
            <a:r>
              <a:rPr lang="et-EE" noProof="0" smtClean="0"/>
              <a:t>Kolmas tase</a:t>
            </a:r>
          </a:p>
          <a:p>
            <a:pPr lvl="3" rtl="0"/>
            <a:r>
              <a:rPr lang="et-EE" noProof="0" smtClean="0"/>
              <a:t>Neljas tase</a:t>
            </a:r>
          </a:p>
          <a:p>
            <a:pPr lvl="4" rtl="0"/>
            <a:r>
              <a:rPr lang="et-EE" noProof="0" smtClean="0"/>
              <a:t>Viies tase</a:t>
            </a:r>
            <a:endParaRPr lang="et-EE" noProof="0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50E784-D226-4DBB-977B-A186263250F4}" type="datetime1">
              <a:rPr lang="et-EE" noProof="0" smtClean="0"/>
              <a:t>29.03.2021</a:t>
            </a:fld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t-EE" noProof="0" smtClean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242915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rtlCol="0" anchor="b">
            <a:normAutofit/>
          </a:bodyPr>
          <a:lstStyle>
            <a:lvl1pPr algn="l">
              <a:defRPr sz="5400" b="1" cap="none" baseline="0"/>
            </a:lvl1pPr>
          </a:lstStyle>
          <a:p>
            <a:pPr rtl="0"/>
            <a:r>
              <a:rPr lang="et-EE" noProof="0" smtClean="0"/>
              <a:t>Muutke pealkirja laadi</a:t>
            </a:r>
            <a:endParaRPr lang="et-EE" noProof="0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 smtClean="0"/>
              <a:t>Redigeeri juhtslaidi tekstilaade</a:t>
            </a: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91E059-CF53-44B5-9A6D-396BD79F01D3}" type="datetime1">
              <a:rPr lang="et-EE" noProof="0" smtClean="0"/>
              <a:t>29.03.2021</a:t>
            </a:fld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t-EE" noProof="0" smtClean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370133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üks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noProof="0" smtClean="0"/>
              <a:t>Muutke pealkirja laadi</a:t>
            </a:r>
            <a:endParaRPr lang="et-EE" noProof="0" dirty="0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t-EE" noProof="0" smtClean="0"/>
              <a:t>Redigeeri juhtslaidi tekstilaade</a:t>
            </a:r>
          </a:p>
          <a:p>
            <a:pPr lvl="1" rtl="0"/>
            <a:r>
              <a:rPr lang="et-EE" noProof="0" smtClean="0"/>
              <a:t>Teine tase</a:t>
            </a:r>
          </a:p>
          <a:p>
            <a:pPr lvl="2" rtl="0"/>
            <a:r>
              <a:rPr lang="et-EE" noProof="0" smtClean="0"/>
              <a:t>Kolmas tase</a:t>
            </a:r>
          </a:p>
          <a:p>
            <a:pPr lvl="3" rtl="0"/>
            <a:r>
              <a:rPr lang="et-EE" noProof="0" smtClean="0"/>
              <a:t>Neljas tase</a:t>
            </a:r>
          </a:p>
          <a:p>
            <a:pPr lvl="4" rtl="0"/>
            <a:r>
              <a:rPr lang="et-EE" noProof="0" smtClean="0"/>
              <a:t>Viies tase</a:t>
            </a:r>
            <a:endParaRPr lang="et-EE" noProof="0" dirty="0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t-EE" noProof="0" smtClean="0"/>
              <a:t>Redigeeri juhtslaidi tekstilaade</a:t>
            </a:r>
          </a:p>
          <a:p>
            <a:pPr lvl="1" rtl="0"/>
            <a:r>
              <a:rPr lang="et-EE" noProof="0" smtClean="0"/>
              <a:t>Teine tase</a:t>
            </a:r>
          </a:p>
          <a:p>
            <a:pPr lvl="2" rtl="0"/>
            <a:r>
              <a:rPr lang="et-EE" noProof="0" smtClean="0"/>
              <a:t>Kolmas tase</a:t>
            </a:r>
          </a:p>
          <a:p>
            <a:pPr lvl="3" rtl="0"/>
            <a:r>
              <a:rPr lang="et-EE" noProof="0" smtClean="0"/>
              <a:t>Neljas tase</a:t>
            </a:r>
          </a:p>
          <a:p>
            <a:pPr lvl="4" rtl="0"/>
            <a:r>
              <a:rPr lang="et-EE" noProof="0" smtClean="0"/>
              <a:t>Viies tase</a:t>
            </a:r>
            <a:endParaRPr lang="et-EE" noProof="0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FF8442-2446-4C4B-A301-B4C0F780AC94}" type="datetime1">
              <a:rPr lang="et-EE" noProof="0" smtClean="0"/>
              <a:t>29.03.2021</a:t>
            </a:fld>
            <a:endParaRPr lang="et-EE" noProof="0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t-EE" noProof="0" smtClean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341370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t-EE" noProof="0" smtClean="0"/>
              <a:t>Muutke pealkirja laadi</a:t>
            </a:r>
            <a:endParaRPr lang="et-EE" noProof="0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 smtClean="0"/>
              <a:t>Redigeeri juhtslaidi tekstilaade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t-EE" noProof="0" smtClean="0"/>
              <a:t>Redigeeri juhtslaidi tekstilaade</a:t>
            </a:r>
          </a:p>
          <a:p>
            <a:pPr lvl="1" rtl="0"/>
            <a:r>
              <a:rPr lang="et-EE" noProof="0" smtClean="0"/>
              <a:t>Teine tase</a:t>
            </a:r>
          </a:p>
          <a:p>
            <a:pPr lvl="2" rtl="0"/>
            <a:r>
              <a:rPr lang="et-EE" noProof="0" smtClean="0"/>
              <a:t>Kolmas tase</a:t>
            </a:r>
          </a:p>
          <a:p>
            <a:pPr lvl="3" rtl="0"/>
            <a:r>
              <a:rPr lang="et-EE" noProof="0" smtClean="0"/>
              <a:t>Neljas tase</a:t>
            </a:r>
          </a:p>
          <a:p>
            <a:pPr lvl="4" rtl="0"/>
            <a:r>
              <a:rPr lang="et-EE" noProof="0" smtClean="0"/>
              <a:t>Viies tase</a:t>
            </a:r>
            <a:endParaRPr lang="et-EE" noProof="0" dirty="0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 smtClean="0"/>
              <a:t>Redigeeri juhtslaidi tekstilaade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t-EE" noProof="0" smtClean="0"/>
              <a:t>Redigeeri juhtslaidi tekstilaade</a:t>
            </a:r>
          </a:p>
          <a:p>
            <a:pPr lvl="1" rtl="0"/>
            <a:r>
              <a:rPr lang="et-EE" noProof="0" smtClean="0"/>
              <a:t>Teine tase</a:t>
            </a:r>
          </a:p>
          <a:p>
            <a:pPr lvl="2" rtl="0"/>
            <a:r>
              <a:rPr lang="et-EE" noProof="0" smtClean="0"/>
              <a:t>Kolmas tase</a:t>
            </a:r>
          </a:p>
          <a:p>
            <a:pPr lvl="3" rtl="0"/>
            <a:r>
              <a:rPr lang="et-EE" noProof="0" smtClean="0"/>
              <a:t>Neljas tase</a:t>
            </a:r>
          </a:p>
          <a:p>
            <a:pPr lvl="4" rtl="0"/>
            <a:r>
              <a:rPr lang="et-EE" noProof="0" smtClean="0"/>
              <a:t>Viies tase</a:t>
            </a:r>
            <a:endParaRPr lang="et-EE" noProof="0" dirty="0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838C62-803C-4087-8DB1-3A0EF49DC543}" type="datetime1">
              <a:rPr lang="et-EE" noProof="0" smtClean="0"/>
              <a:t>29.03.2021</a:t>
            </a:fld>
            <a:endParaRPr lang="et-EE" noProof="0" dirty="0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t-EE" noProof="0" smtClean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200078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noProof="0" smtClean="0"/>
              <a:t>Muutke pealkirja laadi</a:t>
            </a:r>
            <a:endParaRPr lang="et-EE" noProof="0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2AADEE-AA44-4629-AE8E-C2DA0142409B}" type="datetime1">
              <a:rPr lang="et-EE" noProof="0" smtClean="0"/>
              <a:t>29.03.2021</a:t>
            </a:fld>
            <a:endParaRPr lang="et-EE" noProof="0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t-EE" noProof="0" smtClean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9071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20295D-5916-4016-9D61-4392739639B2}" type="datetime1">
              <a:rPr lang="et-EE" noProof="0" smtClean="0"/>
              <a:t>29.03.2021</a:t>
            </a:fld>
            <a:endParaRPr lang="et-EE" noProof="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t-EE" noProof="0" smtClean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244153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rtlCol="0" anchor="b">
            <a:normAutofit/>
          </a:bodyPr>
          <a:lstStyle>
            <a:lvl1pPr algn="l">
              <a:defRPr sz="3600" b="1"/>
            </a:lvl1pPr>
          </a:lstStyle>
          <a:p>
            <a:pPr rtl="0"/>
            <a:r>
              <a:rPr lang="et-EE" noProof="0" smtClean="0"/>
              <a:t>Muutke pealkirja laadi</a:t>
            </a:r>
            <a:endParaRPr lang="et-EE" noProof="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t-EE" noProof="0" smtClean="0"/>
              <a:t>Redigeeri juhtslaidi tekstilaade</a:t>
            </a:r>
          </a:p>
          <a:p>
            <a:pPr lvl="1" rtl="0"/>
            <a:r>
              <a:rPr lang="et-EE" noProof="0" smtClean="0"/>
              <a:t>Teine tase</a:t>
            </a:r>
          </a:p>
          <a:p>
            <a:pPr lvl="2" rtl="0"/>
            <a:r>
              <a:rPr lang="et-EE" noProof="0" smtClean="0"/>
              <a:t>Kolmas tase</a:t>
            </a:r>
          </a:p>
          <a:p>
            <a:pPr lvl="3" rtl="0"/>
            <a:r>
              <a:rPr lang="et-EE" noProof="0" smtClean="0"/>
              <a:t>Neljas tase</a:t>
            </a:r>
          </a:p>
          <a:p>
            <a:pPr lvl="4" rtl="0"/>
            <a:r>
              <a:rPr lang="et-EE" noProof="0" smtClean="0"/>
              <a:t>Viies tase</a:t>
            </a:r>
            <a:endParaRPr lang="et-EE" noProof="0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 smtClean="0"/>
              <a:t>Redigeeri juhtslaidi tekstilaade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2B7377-6983-4B2B-998C-6F6F649458FF}" type="datetime1">
              <a:rPr lang="et-EE" noProof="0" smtClean="0"/>
              <a:t>29.03.2021</a:t>
            </a:fld>
            <a:endParaRPr lang="et-EE" noProof="0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t-EE" noProof="0" smtClean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210171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ealdisega pi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rtlCol="0" anchor="b">
            <a:noAutofit/>
          </a:bodyPr>
          <a:lstStyle>
            <a:lvl1pPr algn="l">
              <a:defRPr sz="3600" b="1"/>
            </a:lvl1pPr>
          </a:lstStyle>
          <a:p>
            <a:pPr rtl="0"/>
            <a:r>
              <a:rPr lang="et-EE" noProof="0" smtClean="0"/>
              <a:t>Muutke pealkirja laadi</a:t>
            </a:r>
            <a:endParaRPr lang="et-EE" noProof="0" dirty="0"/>
          </a:p>
        </p:txBody>
      </p:sp>
      <p:sp>
        <p:nvSpPr>
          <p:cNvPr id="3" name="Pildi kohatäide 2" descr="Tühi kohatäide pildi lisamiseks. Klõpsake kohatäidet ja valige pilt, mille soovite lisada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t-EE" noProof="0" smtClean="0"/>
              <a:t>Pildi lisamiseks klõpsake ikooni</a:t>
            </a:r>
            <a:endParaRPr lang="et-EE" noProof="0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 smtClean="0"/>
              <a:t>Redigeeri juhtslaidi tekstilaade</a:t>
            </a:r>
          </a:p>
        </p:txBody>
      </p:sp>
    </p:spTree>
    <p:extLst>
      <p:ext uri="{BB962C8B-B14F-4D97-AF65-F5344CB8AC3E}">
        <p14:creationId xmlns:p14="http://schemas.microsoft.com/office/powerpoint/2010/main" val="141960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t-EE" noProof="0" dirty="0" smtClean="0"/>
              <a:t>Klõpsake juhtslaidi pealkirjalaadi redigeerimiseks</a:t>
            </a:r>
            <a:endParaRPr lang="et-EE" noProof="0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t-EE" noProof="0" dirty="0" smtClean="0"/>
              <a:t>Klõpsake juhtslaidi tekstilaadide redigeerimiseks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B761899B-3991-49D9-93B8-75C76F27831F}" type="datetime1">
              <a:rPr lang="et-EE" noProof="0" smtClean="0"/>
              <a:t>29.03.2021</a:t>
            </a:fld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AAEAE4A8-A6E5-453E-B946-FB774B73F48C}" type="slidenum">
              <a:rPr lang="et-EE" noProof="0" smtClean="0"/>
              <a:pPr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159705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flinga.fi/s/FUADWW4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Allan.Kaljakin@gmail.com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92046" y="1958891"/>
            <a:ext cx="9073008" cy="2514601"/>
          </a:xfrm>
        </p:spPr>
        <p:txBody>
          <a:bodyPr rtlCol="0">
            <a:noAutofit/>
          </a:bodyPr>
          <a:lstStyle/>
          <a:p>
            <a:pPr rtl="0"/>
            <a:r>
              <a:rPr lang="et-EE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ootlight MT Light" panose="0204060206030A020304" pitchFamily="18" charset="0"/>
                <a:ea typeface="+mn-ea"/>
                <a:cs typeface="+mn-cs"/>
              </a:rPr>
              <a:t/>
            </a:r>
            <a:br>
              <a:rPr lang="et-EE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ootlight MT Light" panose="0204060206030A020304" pitchFamily="18" charset="0"/>
                <a:ea typeface="+mn-ea"/>
                <a:cs typeface="+mn-cs"/>
              </a:rPr>
            </a:br>
            <a:r>
              <a:rPr lang="et-EE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Footlight MT Light" panose="0204060206030A020304" pitchFamily="18" charset="0"/>
                <a:ea typeface="+mn-ea"/>
                <a:cs typeface="+mn-cs"/>
              </a:rPr>
              <a:t/>
            </a:r>
            <a:br>
              <a:rPr lang="et-EE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Footlight MT Light" panose="0204060206030A020304" pitchFamily="18" charset="0"/>
                <a:ea typeface="+mn-ea"/>
                <a:cs typeface="+mn-cs"/>
              </a:rPr>
            </a:br>
            <a:r>
              <a:rPr lang="et-EE" sz="44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ootlight MT Light" panose="0204060206030A020304" pitchFamily="18" charset="0"/>
                <a:ea typeface="+mn-ea"/>
                <a:cs typeface="+mn-cs"/>
              </a:rPr>
              <a:t>Coaching</a:t>
            </a:r>
            <a:r>
              <a:rPr lang="et-EE" sz="44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ootlight MT Light" panose="0204060206030A020304" pitchFamily="18" charset="0"/>
                <a:ea typeface="+mn-ea"/>
                <a:cs typeface="+mn-cs"/>
              </a:rPr>
              <a:t> </a:t>
            </a:r>
            <a:r>
              <a:rPr lang="et-EE" sz="4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ootlight MT Light" panose="0204060206030A020304" pitchFamily="18" charset="0"/>
                <a:ea typeface="+mn-ea"/>
                <a:cs typeface="+mn-cs"/>
              </a:rPr>
              <a:t>praktikas</a:t>
            </a:r>
            <a:r>
              <a:rPr lang="et-EE" sz="44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ootlight MT Light" panose="0204060206030A020304" pitchFamily="18" charset="0"/>
                <a:ea typeface="+mn-ea"/>
                <a:cs typeface="+mn-cs"/>
              </a:rPr>
              <a:t>:</a:t>
            </a:r>
            <a:r>
              <a:rPr lang="et-EE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Footlight MT Light" panose="0204060206030A020304" pitchFamily="18" charset="0"/>
                <a:ea typeface="+mn-ea"/>
                <a:cs typeface="+mn-cs"/>
              </a:rPr>
              <a:t/>
            </a:r>
            <a:br>
              <a:rPr lang="et-EE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Footlight MT Light" panose="0204060206030A020304" pitchFamily="18" charset="0"/>
                <a:ea typeface="+mn-ea"/>
                <a:cs typeface="+mn-cs"/>
              </a:rPr>
            </a:br>
            <a:r>
              <a:rPr lang="et-EE" sz="7200" dirty="0" smtClean="0">
                <a:latin typeface="Footlight MT Light" panose="0204060206030A020304" pitchFamily="18" charset="0"/>
              </a:rPr>
              <a:t>Kuidas meeskonda tegevuslike meetoditega kaasata ja arendada </a:t>
            </a:r>
            <a:r>
              <a:rPr lang="et-EE" sz="7200" dirty="0" err="1" smtClean="0">
                <a:latin typeface="Footlight MT Light" panose="0204060206030A020304" pitchFamily="18" charset="0"/>
              </a:rPr>
              <a:t>kaugtöö</a:t>
            </a:r>
            <a:r>
              <a:rPr lang="et-EE" sz="7200" dirty="0" smtClean="0">
                <a:latin typeface="Footlight MT Light" panose="0204060206030A020304" pitchFamily="18" charset="0"/>
              </a:rPr>
              <a:t> kontekstis?</a:t>
            </a:r>
            <a:endParaRPr lang="et-EE" sz="7200" dirty="0">
              <a:latin typeface="Footlight MT Light" panose="0204060206030A020304" pitchFamily="18" charset="0"/>
            </a:endParaRP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692046" y="4509120"/>
            <a:ext cx="9002766" cy="864096"/>
          </a:xfrm>
        </p:spPr>
        <p:txBody>
          <a:bodyPr rtlCol="0">
            <a:noAutofit/>
          </a:bodyPr>
          <a:lstStyle/>
          <a:p>
            <a:pPr rtl="0"/>
            <a:r>
              <a:rPr lang="et-EE" sz="4400" b="1" dirty="0" smtClean="0">
                <a:latin typeface="Footlight MT Light" panose="0204060206030A020304" pitchFamily="18" charset="0"/>
              </a:rPr>
              <a:t>Allan Kaljakin </a:t>
            </a:r>
          </a:p>
          <a:p>
            <a:pPr rtl="0"/>
            <a:r>
              <a:rPr lang="et-EE" sz="3800" dirty="0">
                <a:latin typeface="Footlight MT Light" panose="0204060206030A020304" pitchFamily="18" charset="0"/>
              </a:rPr>
              <a:t>Praktik </a:t>
            </a:r>
            <a:r>
              <a:rPr lang="et-EE" sz="3800" dirty="0" err="1">
                <a:latin typeface="Footlight MT Light" panose="0204060206030A020304" pitchFamily="18" charset="0"/>
              </a:rPr>
              <a:t>coachi</a:t>
            </a:r>
            <a:r>
              <a:rPr lang="et-EE" sz="3800" dirty="0">
                <a:latin typeface="Footlight MT Light" panose="0204060206030A020304" pitchFamily="18" charset="0"/>
              </a:rPr>
              <a:t> ja superviisori väljaõppes</a:t>
            </a:r>
          </a:p>
        </p:txBody>
      </p:sp>
    </p:spTree>
    <p:extLst>
      <p:ext uri="{BB962C8B-B14F-4D97-AF65-F5344CB8AC3E}">
        <p14:creationId xmlns:p14="http://schemas.microsoft.com/office/powerpoint/2010/main" val="149325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/>
          <p:cNvSpPr>
            <a:spLocks noGrp="1"/>
          </p:cNvSpPr>
          <p:nvPr>
            <p:ph type="title"/>
          </p:nvPr>
        </p:nvSpPr>
        <p:spPr>
          <a:xfrm>
            <a:off x="693812" y="404664"/>
            <a:ext cx="10945216" cy="1066800"/>
          </a:xfrm>
        </p:spPr>
        <p:txBody>
          <a:bodyPr rtlCol="0">
            <a:noAutofit/>
          </a:bodyPr>
          <a:lstStyle/>
          <a:p>
            <a:r>
              <a:rPr lang="et-EE" sz="5400" dirty="0">
                <a:latin typeface="Footlight MT Light" panose="0204060206030A020304" pitchFamily="18" charset="0"/>
              </a:rPr>
              <a:t>Soojendus (</a:t>
            </a:r>
            <a:r>
              <a:rPr lang="et-EE" sz="5400" dirty="0" err="1">
                <a:latin typeface="Footlight MT Light" panose="0204060206030A020304" pitchFamily="18" charset="0"/>
              </a:rPr>
              <a:t>warm</a:t>
            </a:r>
            <a:r>
              <a:rPr lang="et-EE" sz="5400" dirty="0">
                <a:latin typeface="Footlight MT Light" panose="0204060206030A020304" pitchFamily="18" charset="0"/>
              </a:rPr>
              <a:t> </a:t>
            </a:r>
            <a:r>
              <a:rPr lang="et-EE" sz="5400" dirty="0" err="1">
                <a:latin typeface="Footlight MT Light" panose="0204060206030A020304" pitchFamily="18" charset="0"/>
              </a:rPr>
              <a:t>up</a:t>
            </a:r>
            <a:r>
              <a:rPr lang="et-EE" sz="5400" dirty="0">
                <a:latin typeface="Footlight MT Light" panose="0204060206030A020304" pitchFamily="18" charset="0"/>
              </a:rPr>
              <a:t>)</a:t>
            </a:r>
            <a:endParaRPr lang="et-EE" sz="5400" dirty="0">
              <a:latin typeface="Footlight MT Light" panose="0204060206030A020304" pitchFamily="18" charset="0"/>
            </a:endParaRPr>
          </a:p>
        </p:txBody>
      </p:sp>
      <p:sp>
        <p:nvSpPr>
          <p:cNvPr id="14" name="Sisu kohatäide 13"/>
          <p:cNvSpPr>
            <a:spLocks noGrp="1"/>
          </p:cNvSpPr>
          <p:nvPr>
            <p:ph idx="1"/>
          </p:nvPr>
        </p:nvSpPr>
        <p:spPr>
          <a:xfrm>
            <a:off x="981844" y="1471464"/>
            <a:ext cx="9289032" cy="4636368"/>
          </a:xfrm>
        </p:spPr>
        <p:txBody>
          <a:bodyPr rtlCol="0"/>
          <a:lstStyle/>
          <a:p>
            <a:pPr rtl="0"/>
            <a:endParaRPr lang="et-EE" dirty="0" smtClean="0"/>
          </a:p>
          <a:p>
            <a:pPr marL="45720" indent="0" rtl="0">
              <a:buNone/>
            </a:pPr>
            <a:r>
              <a:rPr lang="et-EE" sz="4400" dirty="0" smtClean="0">
                <a:latin typeface="Footlight MT Light" panose="0204060206030A020304" pitchFamily="18" charset="0"/>
              </a:rPr>
              <a:t>1. Arutelu väikestes gruppides (</a:t>
            </a:r>
            <a:r>
              <a:rPr lang="et-EE" sz="4400" dirty="0" err="1" smtClean="0">
                <a:latin typeface="Footlight MT Light" panose="0204060206030A020304" pitchFamily="18" charset="0"/>
              </a:rPr>
              <a:t>breakout</a:t>
            </a:r>
            <a:r>
              <a:rPr lang="et-EE" sz="4400" dirty="0" smtClean="0">
                <a:latin typeface="Footlight MT Light" panose="0204060206030A020304" pitchFamily="18" charset="0"/>
              </a:rPr>
              <a:t> ruumides): </a:t>
            </a:r>
          </a:p>
          <a:p>
            <a:pPr rtl="0"/>
            <a:r>
              <a:rPr lang="et-EE" sz="4400" dirty="0" smtClean="0">
                <a:latin typeface="Footlight MT Light" panose="0204060206030A020304" pitchFamily="18" charset="0"/>
              </a:rPr>
              <a:t>„Jaga oma „naabriga</a:t>
            </a:r>
            <a:r>
              <a:rPr lang="et-EE" sz="4400" dirty="0" smtClean="0">
                <a:latin typeface="Footlight MT Light" panose="0204060206030A020304" pitchFamily="18" charset="0"/>
              </a:rPr>
              <a:t>“ </a:t>
            </a:r>
            <a:r>
              <a:rPr lang="et-EE" sz="4400" dirty="0" smtClean="0">
                <a:latin typeface="Footlight MT Light" panose="0204060206030A020304" pitchFamily="18" charset="0"/>
              </a:rPr>
              <a:t>enda </a:t>
            </a:r>
            <a:r>
              <a:rPr lang="et-EE" sz="4400" dirty="0" smtClean="0">
                <a:latin typeface="Footlight MT Light" panose="0204060206030A020304" pitchFamily="18" charset="0"/>
              </a:rPr>
              <a:t>kogemust </a:t>
            </a:r>
            <a:r>
              <a:rPr lang="et-EE" sz="4400" dirty="0" err="1" smtClean="0">
                <a:latin typeface="Footlight MT Light" panose="0204060206030A020304" pitchFamily="18" charset="0"/>
              </a:rPr>
              <a:t>coachingu</a:t>
            </a:r>
            <a:r>
              <a:rPr lang="et-EE" sz="4400" dirty="0" smtClean="0">
                <a:latin typeface="Footlight MT Light" panose="0204060206030A020304" pitchFamily="18" charset="0"/>
              </a:rPr>
              <a:t> olemusest ja rakendusvõimalustest meeskonna kaasamisel ja </a:t>
            </a:r>
            <a:r>
              <a:rPr lang="et-EE" sz="4400" dirty="0" smtClean="0">
                <a:latin typeface="Footlight MT Light" panose="0204060206030A020304" pitchFamily="18" charset="0"/>
              </a:rPr>
              <a:t>arendamisel“ </a:t>
            </a:r>
          </a:p>
          <a:p>
            <a:pPr marL="45720" indent="0" algn="r" rtl="0">
              <a:buNone/>
            </a:pPr>
            <a:endParaRPr lang="et-EE" sz="3200" dirty="0">
              <a:latin typeface="Footlight MT Light" panose="0204060206030A020304" pitchFamily="18" charset="0"/>
            </a:endParaRPr>
          </a:p>
          <a:p>
            <a:pPr marL="45720" indent="0" algn="r" rtl="0">
              <a:buNone/>
            </a:pPr>
            <a:endParaRPr lang="et-EE" sz="3600" dirty="0" smtClean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075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/>
          <p:cNvSpPr>
            <a:spLocks noGrp="1"/>
          </p:cNvSpPr>
          <p:nvPr>
            <p:ph type="title"/>
          </p:nvPr>
        </p:nvSpPr>
        <p:spPr>
          <a:xfrm>
            <a:off x="693812" y="404664"/>
            <a:ext cx="10945216" cy="1066800"/>
          </a:xfrm>
        </p:spPr>
        <p:txBody>
          <a:bodyPr rtlCol="0">
            <a:noAutofit/>
          </a:bodyPr>
          <a:lstStyle/>
          <a:p>
            <a:r>
              <a:rPr lang="et-EE" sz="5400" dirty="0">
                <a:latin typeface="Footlight MT Light" panose="0204060206030A020304" pitchFamily="18" charset="0"/>
              </a:rPr>
              <a:t>Soojendus (</a:t>
            </a:r>
            <a:r>
              <a:rPr lang="et-EE" sz="5400" dirty="0" err="1">
                <a:latin typeface="Footlight MT Light" panose="0204060206030A020304" pitchFamily="18" charset="0"/>
              </a:rPr>
              <a:t>warm</a:t>
            </a:r>
            <a:r>
              <a:rPr lang="et-EE" sz="5400" dirty="0">
                <a:latin typeface="Footlight MT Light" panose="0204060206030A020304" pitchFamily="18" charset="0"/>
              </a:rPr>
              <a:t> </a:t>
            </a:r>
            <a:r>
              <a:rPr lang="et-EE" sz="5400" dirty="0" err="1">
                <a:latin typeface="Footlight MT Light" panose="0204060206030A020304" pitchFamily="18" charset="0"/>
              </a:rPr>
              <a:t>up</a:t>
            </a:r>
            <a:r>
              <a:rPr lang="et-EE" sz="5400" dirty="0">
                <a:latin typeface="Footlight MT Light" panose="0204060206030A020304" pitchFamily="18" charset="0"/>
              </a:rPr>
              <a:t>)</a:t>
            </a:r>
            <a:endParaRPr lang="et-EE" sz="5400" dirty="0">
              <a:latin typeface="Footlight MT Light" panose="0204060206030A020304" pitchFamily="18" charset="0"/>
            </a:endParaRPr>
          </a:p>
        </p:txBody>
      </p:sp>
      <p:sp>
        <p:nvSpPr>
          <p:cNvPr id="14" name="Sisu kohatäide 13"/>
          <p:cNvSpPr>
            <a:spLocks noGrp="1"/>
          </p:cNvSpPr>
          <p:nvPr>
            <p:ph idx="1"/>
          </p:nvPr>
        </p:nvSpPr>
        <p:spPr>
          <a:xfrm>
            <a:off x="981844" y="1471464"/>
            <a:ext cx="9289032" cy="4636368"/>
          </a:xfrm>
        </p:spPr>
        <p:txBody>
          <a:bodyPr rtlCol="0"/>
          <a:lstStyle/>
          <a:p>
            <a:pPr rtl="0"/>
            <a:endParaRPr lang="et-EE" dirty="0" smtClean="0"/>
          </a:p>
          <a:p>
            <a:pPr marL="45720" indent="0">
              <a:buNone/>
            </a:pPr>
            <a:r>
              <a:rPr lang="et-EE" sz="4400" dirty="0" smtClean="0">
                <a:latin typeface="Footlight MT Light" panose="0204060206030A020304" pitchFamily="18" charset="0"/>
              </a:rPr>
              <a:t>2. Arutelu suures ringis: </a:t>
            </a:r>
            <a:endParaRPr lang="et-EE" sz="4400" dirty="0">
              <a:latin typeface="Footlight MT Light" panose="0204060206030A020304" pitchFamily="18" charset="0"/>
            </a:endParaRPr>
          </a:p>
          <a:p>
            <a:r>
              <a:rPr lang="et-EE" sz="4400" dirty="0" smtClean="0">
                <a:latin typeface="Footlight MT Light" panose="0204060206030A020304" pitchFamily="18" charset="0"/>
              </a:rPr>
              <a:t> „Kuidas oli seda teha?“</a:t>
            </a:r>
          </a:p>
          <a:p>
            <a:r>
              <a:rPr lang="et-EE" sz="4400" dirty="0" smtClean="0">
                <a:latin typeface="Footlight MT Light" panose="0204060206030A020304" pitchFamily="18" charset="0"/>
              </a:rPr>
              <a:t> „Mis kas võib teemale häälestamisest olla võrreldes sellega, kui kohe asuda n-ö „ asja kallale“?“</a:t>
            </a:r>
            <a:endParaRPr lang="et-EE" sz="4400" dirty="0" smtClean="0">
              <a:latin typeface="Footlight MT Light" panose="0204060206030A020304" pitchFamily="18" charset="0"/>
            </a:endParaRPr>
          </a:p>
          <a:p>
            <a:pPr marL="45720" indent="0" algn="r" rtl="0">
              <a:buNone/>
            </a:pPr>
            <a:endParaRPr lang="et-EE" sz="3200" dirty="0">
              <a:latin typeface="Footlight MT Light" panose="0204060206030A020304" pitchFamily="18" charset="0"/>
            </a:endParaRPr>
          </a:p>
          <a:p>
            <a:pPr marL="45720" indent="0" algn="r" rtl="0">
              <a:buNone/>
            </a:pPr>
            <a:endParaRPr lang="et-EE" sz="3600" dirty="0" smtClean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95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/>
          <p:cNvSpPr>
            <a:spLocks noGrp="1"/>
          </p:cNvSpPr>
          <p:nvPr>
            <p:ph type="title"/>
          </p:nvPr>
        </p:nvSpPr>
        <p:spPr>
          <a:xfrm>
            <a:off x="693812" y="404664"/>
            <a:ext cx="10945216" cy="1066800"/>
          </a:xfrm>
        </p:spPr>
        <p:txBody>
          <a:bodyPr rtlCol="0">
            <a:noAutofit/>
          </a:bodyPr>
          <a:lstStyle/>
          <a:p>
            <a:pPr rtl="0"/>
            <a:r>
              <a:rPr lang="et-EE" sz="5400" dirty="0" smtClean="0">
                <a:latin typeface="Footlight MT Light" panose="0204060206030A020304" pitchFamily="18" charset="0"/>
              </a:rPr>
              <a:t>Skaalaküsimuse rakendamisest</a:t>
            </a:r>
            <a:endParaRPr lang="et-EE" sz="5400" dirty="0">
              <a:latin typeface="Footlight MT Light" panose="0204060206030A020304" pitchFamily="18" charset="0"/>
            </a:endParaRPr>
          </a:p>
        </p:txBody>
      </p:sp>
      <p:sp>
        <p:nvSpPr>
          <p:cNvPr id="14" name="Sisu kohatäide 13"/>
          <p:cNvSpPr>
            <a:spLocks noGrp="1"/>
          </p:cNvSpPr>
          <p:nvPr>
            <p:ph idx="1"/>
          </p:nvPr>
        </p:nvSpPr>
        <p:spPr>
          <a:xfrm>
            <a:off x="981844" y="1412776"/>
            <a:ext cx="9865096" cy="4695056"/>
          </a:xfrm>
        </p:spPr>
        <p:txBody>
          <a:bodyPr rtlCol="0">
            <a:normAutofit lnSpcReduction="10000"/>
          </a:bodyPr>
          <a:lstStyle/>
          <a:p>
            <a:pPr rtl="0"/>
            <a:endParaRPr lang="et-EE" dirty="0" smtClean="0"/>
          </a:p>
          <a:p>
            <a:pPr marL="45720" indent="0" rtl="0">
              <a:buNone/>
            </a:pPr>
            <a:r>
              <a:rPr lang="et-EE" sz="4400" b="1" dirty="0" err="1" smtClean="0">
                <a:latin typeface="Footlight MT Light" panose="0204060206030A020304" pitchFamily="18" charset="0"/>
              </a:rPr>
              <a:t>Sotsiomeetriline</a:t>
            </a:r>
            <a:r>
              <a:rPr lang="et-EE" sz="4400" b="1" dirty="0" smtClean="0">
                <a:latin typeface="Footlight MT Light" panose="0204060206030A020304" pitchFamily="18" charset="0"/>
              </a:rPr>
              <a:t> rivi </a:t>
            </a:r>
            <a:r>
              <a:rPr lang="et-EE" sz="4400" dirty="0" smtClean="0">
                <a:latin typeface="Footlight MT Light" panose="0204060206030A020304" pitchFamily="18" charset="0"/>
              </a:rPr>
              <a:t>või</a:t>
            </a:r>
            <a:r>
              <a:rPr lang="et-EE" sz="4400" b="1" dirty="0" smtClean="0">
                <a:latin typeface="Footlight MT Light" panose="0204060206030A020304" pitchFamily="18" charset="0"/>
              </a:rPr>
              <a:t> ring</a:t>
            </a:r>
          </a:p>
          <a:p>
            <a:r>
              <a:rPr lang="et-EE" sz="4400" dirty="0" smtClean="0">
                <a:latin typeface="Footlight MT Light" panose="0204060206030A020304" pitchFamily="18" charset="0"/>
              </a:rPr>
              <a:t>Kirjuta </a:t>
            </a:r>
            <a:r>
              <a:rPr lang="et-EE" sz="4400" dirty="0" smtClean="0">
                <a:latin typeface="Footlight MT Light" panose="0204060206030A020304" pitchFamily="18" charset="0"/>
              </a:rPr>
              <a:t>Chati küsimus, mille Sa esitaksid oma meeskonnale lähtuvalt järgmise koosoleku, koolituse, arenguseminari </a:t>
            </a:r>
            <a:r>
              <a:rPr lang="et-EE" sz="4400" dirty="0" smtClean="0">
                <a:latin typeface="Footlight MT Light" panose="0204060206030A020304" pitchFamily="18" charset="0"/>
              </a:rPr>
              <a:t>vms. </a:t>
            </a:r>
            <a:r>
              <a:rPr lang="et-EE" sz="4400" dirty="0" smtClean="0">
                <a:latin typeface="Footlight MT Light" panose="0204060206030A020304" pitchFamily="18" charset="0"/>
              </a:rPr>
              <a:t>teemale </a:t>
            </a:r>
            <a:r>
              <a:rPr lang="et-EE" sz="4400" b="1" dirty="0" smtClean="0">
                <a:latin typeface="Footlight MT Light" panose="0204060206030A020304" pitchFamily="18" charset="0"/>
              </a:rPr>
              <a:t>häälestumiseks</a:t>
            </a:r>
            <a:r>
              <a:rPr lang="et-EE" sz="4400" dirty="0" smtClean="0">
                <a:latin typeface="Footlight MT Light" panose="0204060206030A020304" pitchFamily="18" charset="0"/>
              </a:rPr>
              <a:t>, mille osas Sa soovid, et meeskonnaliikmed end positsioneeriksid.</a:t>
            </a:r>
            <a:endParaRPr lang="et-EE" sz="4400" dirty="0">
              <a:latin typeface="Footlight MT Light" panose="0204060206030A020304" pitchFamily="18" charset="0"/>
            </a:endParaRPr>
          </a:p>
          <a:p>
            <a:pPr marL="45720" indent="0" algn="r" rtl="0">
              <a:buNone/>
            </a:pPr>
            <a:endParaRPr lang="et-EE" sz="3600" dirty="0" smtClean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96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/>
          <p:cNvSpPr>
            <a:spLocks noGrp="1"/>
          </p:cNvSpPr>
          <p:nvPr>
            <p:ph type="title"/>
          </p:nvPr>
        </p:nvSpPr>
        <p:spPr>
          <a:xfrm>
            <a:off x="693812" y="404664"/>
            <a:ext cx="10945216" cy="1066800"/>
          </a:xfrm>
        </p:spPr>
        <p:txBody>
          <a:bodyPr rtlCol="0">
            <a:noAutofit/>
          </a:bodyPr>
          <a:lstStyle/>
          <a:p>
            <a:pPr rtl="0"/>
            <a:r>
              <a:rPr lang="et-EE" sz="5400" dirty="0" smtClean="0">
                <a:latin typeface="Footlight MT Light" panose="0204060206030A020304" pitchFamily="18" charset="0"/>
              </a:rPr>
              <a:t>Skaalaküsimuse rakendamisest</a:t>
            </a:r>
            <a:endParaRPr lang="et-EE" sz="5400" dirty="0">
              <a:latin typeface="Footlight MT Light" panose="0204060206030A020304" pitchFamily="18" charset="0"/>
            </a:endParaRPr>
          </a:p>
        </p:txBody>
      </p:sp>
      <p:sp>
        <p:nvSpPr>
          <p:cNvPr id="14" name="Sisu kohatäide 13"/>
          <p:cNvSpPr>
            <a:spLocks noGrp="1"/>
          </p:cNvSpPr>
          <p:nvPr>
            <p:ph idx="1"/>
          </p:nvPr>
        </p:nvSpPr>
        <p:spPr>
          <a:xfrm>
            <a:off x="981844" y="1412776"/>
            <a:ext cx="9865096" cy="4695056"/>
          </a:xfrm>
        </p:spPr>
        <p:txBody>
          <a:bodyPr rtlCol="0">
            <a:normAutofit lnSpcReduction="10000"/>
          </a:bodyPr>
          <a:lstStyle/>
          <a:p>
            <a:pPr rtl="0"/>
            <a:endParaRPr lang="et-EE" dirty="0" smtClean="0"/>
          </a:p>
          <a:p>
            <a:pPr marL="45720" indent="0" rtl="0">
              <a:buNone/>
            </a:pPr>
            <a:r>
              <a:rPr lang="et-EE" sz="4400" b="1" dirty="0" err="1" smtClean="0">
                <a:latin typeface="Footlight MT Light" panose="0204060206030A020304" pitchFamily="18" charset="0"/>
              </a:rPr>
              <a:t>Sotsiomeetriline</a:t>
            </a:r>
            <a:r>
              <a:rPr lang="et-EE" sz="4400" b="1" dirty="0" smtClean="0">
                <a:latin typeface="Footlight MT Light" panose="0204060206030A020304" pitchFamily="18" charset="0"/>
              </a:rPr>
              <a:t> rivi </a:t>
            </a:r>
          </a:p>
          <a:p>
            <a:r>
              <a:rPr lang="et-EE" sz="4400" dirty="0" smtClean="0">
                <a:latin typeface="Footlight MT Light" panose="0204060206030A020304" pitchFamily="18" charset="0"/>
              </a:rPr>
              <a:t>Meeskonna soojendamisel võib kasutada ka otseselt käsitletava teemaga mitte seotud küsimusi, näiteks: „Kui võrdled oma praegust tööintensiivsust autospidomeetriga, kui palju see </a:t>
            </a:r>
            <a:r>
              <a:rPr lang="et-EE" sz="4400" dirty="0">
                <a:latin typeface="Footlight MT Light" panose="0204060206030A020304" pitchFamily="18" charset="0"/>
              </a:rPr>
              <a:t>näitaks</a:t>
            </a:r>
            <a:r>
              <a:rPr lang="et-EE" sz="4400" dirty="0" smtClean="0">
                <a:latin typeface="Footlight MT Light" panose="0204060206030A020304" pitchFamily="18" charset="0"/>
              </a:rPr>
              <a:t>?“ </a:t>
            </a:r>
            <a:r>
              <a:rPr lang="et-EE" sz="3600" u="sng" dirty="0" smtClean="0">
                <a:solidFill>
                  <a:srgbClr val="00B0F0"/>
                </a:solidFill>
                <a:latin typeface="Footlight MT Light" panose="0204060206030A020304" pitchFamily="18" charset="0"/>
              </a:rPr>
              <a:t>https</a:t>
            </a:r>
            <a:r>
              <a:rPr lang="et-EE" sz="3600" u="sng" dirty="0">
                <a:solidFill>
                  <a:srgbClr val="00B0F0"/>
                </a:solidFill>
                <a:latin typeface="Footlight MT Light" panose="0204060206030A020304" pitchFamily="18" charset="0"/>
              </a:rPr>
              <a:t>://flinga.fi/s/FAJHZLN</a:t>
            </a:r>
            <a:endParaRPr lang="et-EE" sz="3600" u="sng" dirty="0">
              <a:solidFill>
                <a:srgbClr val="00B0F0"/>
              </a:solidFill>
              <a:latin typeface="Footlight MT Light" panose="0204060206030A020304" pitchFamily="18" charset="0"/>
            </a:endParaRPr>
          </a:p>
          <a:p>
            <a:pPr marL="45720" indent="0" algn="r" rtl="0">
              <a:buNone/>
            </a:pPr>
            <a:endParaRPr lang="et-EE" sz="3600" dirty="0" smtClean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48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/>
          <p:cNvSpPr>
            <a:spLocks noGrp="1"/>
          </p:cNvSpPr>
          <p:nvPr>
            <p:ph type="title"/>
          </p:nvPr>
        </p:nvSpPr>
        <p:spPr>
          <a:xfrm>
            <a:off x="693812" y="404664"/>
            <a:ext cx="10945216" cy="1066800"/>
          </a:xfrm>
        </p:spPr>
        <p:txBody>
          <a:bodyPr rtlCol="0">
            <a:noAutofit/>
          </a:bodyPr>
          <a:lstStyle/>
          <a:p>
            <a:pPr rtl="0"/>
            <a:r>
              <a:rPr lang="et-EE" sz="5400" dirty="0" smtClean="0">
                <a:latin typeface="Footlight MT Light" panose="0204060206030A020304" pitchFamily="18" charset="0"/>
              </a:rPr>
              <a:t>Skaalaküsimuse rakendamisest</a:t>
            </a:r>
            <a:endParaRPr lang="et-EE" sz="5400" dirty="0">
              <a:latin typeface="Footlight MT Light" panose="0204060206030A020304" pitchFamily="18" charset="0"/>
            </a:endParaRPr>
          </a:p>
        </p:txBody>
      </p:sp>
      <p:sp>
        <p:nvSpPr>
          <p:cNvPr id="14" name="Sisu kohatäide 13"/>
          <p:cNvSpPr>
            <a:spLocks noGrp="1"/>
          </p:cNvSpPr>
          <p:nvPr>
            <p:ph idx="1"/>
          </p:nvPr>
        </p:nvSpPr>
        <p:spPr>
          <a:xfrm>
            <a:off x="909836" y="836712"/>
            <a:ext cx="9865096" cy="5688632"/>
          </a:xfrm>
        </p:spPr>
        <p:txBody>
          <a:bodyPr rtlCol="0">
            <a:normAutofit/>
          </a:bodyPr>
          <a:lstStyle/>
          <a:p>
            <a:pPr rtl="0"/>
            <a:endParaRPr lang="et-EE" dirty="0" smtClean="0"/>
          </a:p>
          <a:p>
            <a:pPr marL="45720" indent="0" rtl="0">
              <a:buNone/>
            </a:pPr>
            <a:r>
              <a:rPr lang="et-EE" sz="4400" b="1" dirty="0" err="1" smtClean="0">
                <a:latin typeface="Footlight MT Light" panose="0204060206030A020304" pitchFamily="18" charset="0"/>
              </a:rPr>
              <a:t>Sotsiomeetriline</a:t>
            </a:r>
            <a:r>
              <a:rPr lang="et-EE" sz="4400" b="1" dirty="0" smtClean="0">
                <a:latin typeface="Footlight MT Light" panose="0204060206030A020304" pitchFamily="18" charset="0"/>
              </a:rPr>
              <a:t> ring</a:t>
            </a:r>
          </a:p>
          <a:p>
            <a:r>
              <a:rPr lang="et-EE" sz="4400" dirty="0" smtClean="0">
                <a:latin typeface="Footlight MT Light" panose="0204060206030A020304" pitchFamily="18" charset="0"/>
              </a:rPr>
              <a:t>V</a:t>
            </a:r>
            <a:r>
              <a:rPr lang="et-EE" sz="4400" dirty="0" smtClean="0">
                <a:latin typeface="Footlight MT Light" panose="0204060206030A020304" pitchFamily="18" charset="0"/>
              </a:rPr>
              <a:t>õib kasutada ka kohalolu küsimust</a:t>
            </a:r>
            <a:r>
              <a:rPr lang="et-EE" sz="4400" dirty="0">
                <a:latin typeface="Footlight MT Light" panose="0204060206030A020304" pitchFamily="18" charset="0"/>
              </a:rPr>
              <a:t>: „Hinda </a:t>
            </a:r>
            <a:r>
              <a:rPr lang="et-EE" sz="4400" dirty="0" smtClean="0">
                <a:latin typeface="Footlight MT Light" panose="0204060206030A020304" pitchFamily="18" charset="0"/>
              </a:rPr>
              <a:t>oma kohalolu, </a:t>
            </a:r>
            <a:r>
              <a:rPr lang="et-EE" sz="4400" dirty="0">
                <a:latin typeface="Footlight MT Light" panose="0204060206030A020304" pitchFamily="18" charset="0"/>
              </a:rPr>
              <a:t>kusjuures </a:t>
            </a:r>
            <a:r>
              <a:rPr lang="et-EE" sz="4400" dirty="0" smtClean="0">
                <a:latin typeface="Footlight MT Light" panose="0204060206030A020304" pitchFamily="18" charset="0"/>
              </a:rPr>
              <a:t>keskpunkt tähistab 100% kohalolu: </a:t>
            </a:r>
            <a:r>
              <a:rPr lang="et-EE" sz="3600" u="sng" dirty="0">
                <a:solidFill>
                  <a:srgbClr val="00B0F0"/>
                </a:solidFill>
                <a:latin typeface="Footlight MT Light" panose="0204060206030A020304" pitchFamily="18" charset="0"/>
                <a:hlinkClick r:id="rId3"/>
              </a:rPr>
              <a:t>https://</a:t>
            </a:r>
            <a:r>
              <a:rPr lang="et-EE" sz="3600" u="sng" dirty="0" smtClean="0">
                <a:solidFill>
                  <a:srgbClr val="00B0F0"/>
                </a:solidFill>
                <a:latin typeface="Footlight MT Light" panose="0204060206030A020304" pitchFamily="18" charset="0"/>
                <a:hlinkClick r:id="rId3"/>
              </a:rPr>
              <a:t>flinga.fi/s/FUADWW4</a:t>
            </a:r>
            <a:endParaRPr lang="et-EE" sz="3600" u="sng" dirty="0" smtClean="0">
              <a:solidFill>
                <a:srgbClr val="00B0F0"/>
              </a:solidFill>
              <a:latin typeface="Footlight MT Light" panose="0204060206030A020304" pitchFamily="18" charset="0"/>
            </a:endParaRPr>
          </a:p>
          <a:p>
            <a:pPr marL="45720" indent="0">
              <a:buNone/>
            </a:pPr>
            <a:r>
              <a:rPr lang="et-EE" sz="3600" dirty="0" smtClean="0">
                <a:latin typeface="Footlight MT Light" panose="0204060206030A020304" pitchFamily="18" charset="0"/>
              </a:rPr>
              <a:t>+ „Probleemide või murde ootele paneku harjutus“</a:t>
            </a:r>
            <a:endParaRPr lang="et-EE" sz="3600" dirty="0" smtClean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55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/>
          <p:cNvSpPr>
            <a:spLocks noGrp="1"/>
          </p:cNvSpPr>
          <p:nvPr>
            <p:ph type="title"/>
          </p:nvPr>
        </p:nvSpPr>
        <p:spPr>
          <a:xfrm>
            <a:off x="693812" y="404664"/>
            <a:ext cx="10945216" cy="1066800"/>
          </a:xfrm>
        </p:spPr>
        <p:txBody>
          <a:bodyPr rtlCol="0">
            <a:noAutofit/>
          </a:bodyPr>
          <a:lstStyle/>
          <a:p>
            <a:r>
              <a:rPr lang="et-EE" sz="5400" dirty="0">
                <a:latin typeface="Footlight MT Light" panose="0204060206030A020304" pitchFamily="18" charset="0"/>
              </a:rPr>
              <a:t>Soojendus (</a:t>
            </a:r>
            <a:r>
              <a:rPr lang="et-EE" sz="5400" dirty="0" err="1">
                <a:latin typeface="Footlight MT Light" panose="0204060206030A020304" pitchFamily="18" charset="0"/>
              </a:rPr>
              <a:t>warm</a:t>
            </a:r>
            <a:r>
              <a:rPr lang="et-EE" sz="5400" dirty="0">
                <a:latin typeface="Footlight MT Light" panose="0204060206030A020304" pitchFamily="18" charset="0"/>
              </a:rPr>
              <a:t> </a:t>
            </a:r>
            <a:r>
              <a:rPr lang="et-EE" sz="5400" dirty="0" err="1">
                <a:latin typeface="Footlight MT Light" panose="0204060206030A020304" pitchFamily="18" charset="0"/>
              </a:rPr>
              <a:t>up</a:t>
            </a:r>
            <a:r>
              <a:rPr lang="et-EE" sz="5400" dirty="0">
                <a:latin typeface="Footlight MT Light" panose="0204060206030A020304" pitchFamily="18" charset="0"/>
              </a:rPr>
              <a:t>)</a:t>
            </a:r>
            <a:endParaRPr lang="et-EE" sz="5400" dirty="0">
              <a:latin typeface="Footlight MT Light" panose="0204060206030A020304" pitchFamily="18" charset="0"/>
            </a:endParaRPr>
          </a:p>
        </p:txBody>
      </p:sp>
      <p:sp>
        <p:nvSpPr>
          <p:cNvPr id="14" name="Sisu kohatäide 13"/>
          <p:cNvSpPr>
            <a:spLocks noGrp="1"/>
          </p:cNvSpPr>
          <p:nvPr>
            <p:ph idx="1"/>
          </p:nvPr>
        </p:nvSpPr>
        <p:spPr>
          <a:xfrm>
            <a:off x="981844" y="1471464"/>
            <a:ext cx="9289032" cy="5341912"/>
          </a:xfrm>
        </p:spPr>
        <p:txBody>
          <a:bodyPr rtlCol="0">
            <a:normAutofit fontScale="92500" lnSpcReduction="20000"/>
          </a:bodyPr>
          <a:lstStyle/>
          <a:p>
            <a:pPr marL="45720" indent="0">
              <a:buNone/>
            </a:pPr>
            <a:r>
              <a:rPr lang="et-EE" sz="4800" dirty="0" smtClean="0">
                <a:latin typeface="Footlight MT Light" panose="0204060206030A020304" pitchFamily="18" charset="0"/>
              </a:rPr>
              <a:t>Veel soojendusharjutusi:</a:t>
            </a:r>
          </a:p>
          <a:p>
            <a:r>
              <a:rPr lang="et-EE" sz="4800" b="1" dirty="0" smtClean="0">
                <a:latin typeface="Footlight MT Light" panose="0204060206030A020304" pitchFamily="18" charset="0"/>
              </a:rPr>
              <a:t>Kokkulepete sõlmimine </a:t>
            </a:r>
            <a:r>
              <a:rPr lang="et-EE" sz="4800" dirty="0" smtClean="0">
                <a:latin typeface="Footlight MT Light" panose="0204060206030A020304" pitchFamily="18" charset="0"/>
              </a:rPr>
              <a:t>koosoleku vm kohtumise alguses (kõigi arvamusi ära kuulates)</a:t>
            </a:r>
          </a:p>
          <a:p>
            <a:r>
              <a:rPr lang="et-EE" sz="4800" dirty="0" smtClean="0">
                <a:latin typeface="Footlight MT Light" panose="0204060206030A020304" pitchFamily="18" charset="0"/>
              </a:rPr>
              <a:t>Kohvitassi loo rääkimine</a:t>
            </a:r>
          </a:p>
          <a:p>
            <a:r>
              <a:rPr lang="et-EE" sz="4800" dirty="0" smtClean="0">
                <a:latin typeface="Footlight MT Light" panose="0204060206030A020304" pitchFamily="18" charset="0"/>
              </a:rPr>
              <a:t>„Kohtumised“ väikestes gruppides: „Üks ütleb ühe negatiivse tööalaseprobleemi, teine 3 asja, mis tal on hästi!“</a:t>
            </a:r>
            <a:endParaRPr lang="et-EE" sz="4800" dirty="0" smtClean="0">
              <a:latin typeface="Footlight MT Light" panose="0204060206030A020304" pitchFamily="18" charset="0"/>
            </a:endParaRPr>
          </a:p>
          <a:p>
            <a:pPr marL="45720" indent="0" algn="r" rtl="0">
              <a:buNone/>
            </a:pPr>
            <a:endParaRPr lang="et-EE" sz="3200" dirty="0">
              <a:latin typeface="Footlight MT Light" panose="0204060206030A020304" pitchFamily="18" charset="0"/>
            </a:endParaRPr>
          </a:p>
          <a:p>
            <a:pPr marL="45720" indent="0" algn="r" rtl="0">
              <a:buNone/>
            </a:pPr>
            <a:endParaRPr lang="et-EE" sz="3600" dirty="0" smtClean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64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/>
          <p:cNvSpPr>
            <a:spLocks noGrp="1"/>
          </p:cNvSpPr>
          <p:nvPr>
            <p:ph type="title"/>
          </p:nvPr>
        </p:nvSpPr>
        <p:spPr>
          <a:xfrm>
            <a:off x="693812" y="404664"/>
            <a:ext cx="10945216" cy="1066800"/>
          </a:xfrm>
        </p:spPr>
        <p:txBody>
          <a:bodyPr rtlCol="0">
            <a:noAutofit/>
          </a:bodyPr>
          <a:lstStyle/>
          <a:p>
            <a:pPr rtl="0"/>
            <a:r>
              <a:rPr lang="et-EE" sz="5400" dirty="0" smtClean="0">
                <a:latin typeface="Footlight MT Light" panose="0204060206030A020304" pitchFamily="18" charset="0"/>
              </a:rPr>
              <a:t>Tegevus (</a:t>
            </a:r>
            <a:r>
              <a:rPr lang="et-EE" sz="5400" dirty="0" err="1" smtClean="0">
                <a:latin typeface="Footlight MT Light" panose="0204060206030A020304" pitchFamily="18" charset="0"/>
              </a:rPr>
              <a:t>action</a:t>
            </a:r>
            <a:r>
              <a:rPr lang="et-EE" sz="5400" dirty="0" smtClean="0">
                <a:latin typeface="Footlight MT Light" panose="0204060206030A020304" pitchFamily="18" charset="0"/>
              </a:rPr>
              <a:t>)</a:t>
            </a:r>
            <a:endParaRPr lang="et-EE" sz="5400" dirty="0">
              <a:latin typeface="Footlight MT Light" panose="0204060206030A020304" pitchFamily="18" charset="0"/>
            </a:endParaRPr>
          </a:p>
        </p:txBody>
      </p:sp>
      <p:sp>
        <p:nvSpPr>
          <p:cNvPr id="14" name="Sisu kohatäide 13"/>
          <p:cNvSpPr>
            <a:spLocks noGrp="1"/>
          </p:cNvSpPr>
          <p:nvPr>
            <p:ph idx="1"/>
          </p:nvPr>
        </p:nvSpPr>
        <p:spPr>
          <a:xfrm>
            <a:off x="405780" y="1340768"/>
            <a:ext cx="11665296" cy="5400600"/>
          </a:xfrm>
        </p:spPr>
        <p:txBody>
          <a:bodyPr rtlCol="0">
            <a:normAutofit/>
          </a:bodyPr>
          <a:lstStyle/>
          <a:p>
            <a:pPr marL="45720" indent="0" algn="ctr">
              <a:buNone/>
            </a:pPr>
            <a:endParaRPr lang="et-EE" dirty="0"/>
          </a:p>
          <a:p>
            <a:pPr marL="45720" indent="0">
              <a:buNone/>
            </a:pPr>
            <a:r>
              <a:rPr lang="et-EE" sz="5400" dirty="0" smtClean="0">
                <a:latin typeface="Footlight MT Light" panose="0204060206030A020304" pitchFamily="18" charset="0"/>
              </a:rPr>
              <a:t> GROW mudelil baseeruv koosolek:</a:t>
            </a:r>
          </a:p>
          <a:p>
            <a:pPr lvl="1"/>
            <a:r>
              <a:rPr lang="et-EE" sz="4400" dirty="0" err="1" smtClean="0">
                <a:latin typeface="Footlight MT Light" panose="0204060206030A020304" pitchFamily="18" charset="0"/>
              </a:rPr>
              <a:t>Goal</a:t>
            </a:r>
            <a:r>
              <a:rPr lang="et-EE" sz="4400" dirty="0" smtClean="0">
                <a:latin typeface="Footlight MT Light" panose="0204060206030A020304" pitchFamily="18" charset="0"/>
              </a:rPr>
              <a:t> – eesmärk, mida soovitakse saavutada</a:t>
            </a:r>
          </a:p>
          <a:p>
            <a:pPr lvl="1"/>
            <a:r>
              <a:rPr lang="et-EE" sz="4400" dirty="0" err="1" smtClean="0">
                <a:latin typeface="Footlight MT Light" panose="0204060206030A020304" pitchFamily="18" charset="0"/>
              </a:rPr>
              <a:t>Reality</a:t>
            </a:r>
            <a:r>
              <a:rPr lang="et-EE" sz="4400" dirty="0" smtClean="0">
                <a:latin typeface="Footlight MT Light" panose="0204060206030A020304" pitchFamily="18" charset="0"/>
              </a:rPr>
              <a:t> – lahendamist vajav olukord, probleem</a:t>
            </a:r>
          </a:p>
          <a:p>
            <a:pPr lvl="1"/>
            <a:r>
              <a:rPr lang="et-EE" sz="4400" b="1" dirty="0" err="1" smtClean="0">
                <a:latin typeface="Footlight MT Light" panose="0204060206030A020304" pitchFamily="18" charset="0"/>
              </a:rPr>
              <a:t>Options</a:t>
            </a:r>
            <a:r>
              <a:rPr lang="et-EE" sz="4400" b="1" dirty="0" smtClean="0">
                <a:latin typeface="Footlight MT Light" panose="0204060206030A020304" pitchFamily="18" charset="0"/>
              </a:rPr>
              <a:t> – ajurünnak võimaluste leidmiseks</a:t>
            </a:r>
          </a:p>
          <a:p>
            <a:pPr lvl="1"/>
            <a:r>
              <a:rPr lang="et-EE" sz="4400" dirty="0" err="1" smtClean="0">
                <a:latin typeface="Footlight MT Light" panose="0204060206030A020304" pitchFamily="18" charset="0"/>
              </a:rPr>
              <a:t>Will</a:t>
            </a:r>
            <a:r>
              <a:rPr lang="et-EE" sz="4400" dirty="0" smtClean="0">
                <a:latin typeface="Footlight MT Light" panose="0204060206030A020304" pitchFamily="18" charset="0"/>
              </a:rPr>
              <a:t> – esmased sammud</a:t>
            </a:r>
            <a:r>
              <a:rPr lang="et-EE" sz="4400" dirty="0">
                <a:latin typeface="Footlight MT Light" panose="0204060206030A020304" pitchFamily="18" charset="0"/>
              </a:rPr>
              <a:t> </a:t>
            </a:r>
            <a:r>
              <a:rPr lang="et-EE" sz="4400" dirty="0" smtClean="0">
                <a:latin typeface="Footlight MT Light" panose="0204060206030A020304" pitchFamily="18" charset="0"/>
              </a:rPr>
              <a:t>(tegevuskava),           sh motiveerituse „kraadimine“ skaalal 1 – 10 </a:t>
            </a:r>
          </a:p>
        </p:txBody>
      </p:sp>
    </p:spTree>
    <p:extLst>
      <p:ext uri="{BB962C8B-B14F-4D97-AF65-F5344CB8AC3E}">
        <p14:creationId xmlns:p14="http://schemas.microsoft.com/office/powerpoint/2010/main" val="421283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/>
          <p:cNvSpPr>
            <a:spLocks noGrp="1"/>
          </p:cNvSpPr>
          <p:nvPr>
            <p:ph type="title"/>
          </p:nvPr>
        </p:nvSpPr>
        <p:spPr>
          <a:xfrm>
            <a:off x="693812" y="404664"/>
            <a:ext cx="10945216" cy="1066800"/>
          </a:xfrm>
        </p:spPr>
        <p:txBody>
          <a:bodyPr rtlCol="0">
            <a:noAutofit/>
          </a:bodyPr>
          <a:lstStyle/>
          <a:p>
            <a:pPr rtl="0"/>
            <a:r>
              <a:rPr lang="et-EE" sz="5400" dirty="0" smtClean="0">
                <a:latin typeface="Footlight MT Light" panose="0204060206030A020304" pitchFamily="18" charset="0"/>
              </a:rPr>
              <a:t>Tegevus (</a:t>
            </a:r>
            <a:r>
              <a:rPr lang="et-EE" sz="5400" dirty="0" err="1" smtClean="0">
                <a:latin typeface="Footlight MT Light" panose="0204060206030A020304" pitchFamily="18" charset="0"/>
              </a:rPr>
              <a:t>action</a:t>
            </a:r>
            <a:r>
              <a:rPr lang="et-EE" sz="5400" dirty="0" smtClean="0">
                <a:latin typeface="Footlight MT Light" panose="0204060206030A020304" pitchFamily="18" charset="0"/>
              </a:rPr>
              <a:t>)</a:t>
            </a:r>
            <a:endParaRPr lang="et-EE" sz="5400" dirty="0">
              <a:latin typeface="Footlight MT Light" panose="0204060206030A020304" pitchFamily="18" charset="0"/>
            </a:endParaRPr>
          </a:p>
        </p:txBody>
      </p:sp>
      <p:sp>
        <p:nvSpPr>
          <p:cNvPr id="14" name="Sisu kohatäide 13"/>
          <p:cNvSpPr>
            <a:spLocks noGrp="1"/>
          </p:cNvSpPr>
          <p:nvPr>
            <p:ph idx="1"/>
          </p:nvPr>
        </p:nvSpPr>
        <p:spPr>
          <a:xfrm>
            <a:off x="405780" y="1340768"/>
            <a:ext cx="11665296" cy="5400600"/>
          </a:xfrm>
        </p:spPr>
        <p:txBody>
          <a:bodyPr rtlCol="0">
            <a:normAutofit/>
          </a:bodyPr>
          <a:lstStyle/>
          <a:p>
            <a:pPr marL="45720" indent="0" algn="ctr">
              <a:buNone/>
            </a:pPr>
            <a:endParaRPr lang="et-EE" dirty="0"/>
          </a:p>
          <a:p>
            <a:pPr marL="45720" indent="0">
              <a:buNone/>
            </a:pPr>
            <a:r>
              <a:rPr lang="et-EE" sz="5400" b="1" dirty="0" smtClean="0">
                <a:latin typeface="Footlight MT Light" panose="0204060206030A020304" pitchFamily="18" charset="0"/>
              </a:rPr>
              <a:t>Lahenduskesksel </a:t>
            </a:r>
            <a:r>
              <a:rPr lang="et-EE" sz="5400" b="1" dirty="0" err="1" smtClean="0">
                <a:latin typeface="Footlight MT Light" panose="0204060206030A020304" pitchFamily="18" charset="0"/>
              </a:rPr>
              <a:t>coachingul</a:t>
            </a:r>
            <a:r>
              <a:rPr lang="et-EE" sz="5400" b="1" dirty="0" smtClean="0">
                <a:latin typeface="Footlight MT Light" panose="0204060206030A020304" pitchFamily="18" charset="0"/>
              </a:rPr>
              <a:t> </a:t>
            </a:r>
            <a:r>
              <a:rPr lang="et-EE" sz="5400" dirty="0" smtClean="0">
                <a:latin typeface="Footlight MT Light" panose="0204060206030A020304" pitchFamily="18" charset="0"/>
              </a:rPr>
              <a:t>baseeruv koosolek:</a:t>
            </a:r>
          </a:p>
          <a:p>
            <a:pPr lvl="1"/>
            <a:r>
              <a:rPr lang="et-EE" sz="4400" dirty="0" smtClean="0">
                <a:latin typeface="Footlight MT Light" panose="0204060206030A020304" pitchFamily="18" charset="0"/>
              </a:rPr>
              <a:t>Paluda meeskonnaliikmetel </a:t>
            </a:r>
            <a:r>
              <a:rPr lang="et-EE" sz="4400" b="1" dirty="0" smtClean="0">
                <a:latin typeface="Footlight MT Light" panose="0204060206030A020304" pitchFamily="18" charset="0"/>
              </a:rPr>
              <a:t>visualiseerida</a:t>
            </a:r>
            <a:r>
              <a:rPr lang="et-EE" sz="4400" dirty="0" smtClean="0">
                <a:latin typeface="Footlight MT Light" panose="0204060206030A020304" pitchFamily="18" charset="0"/>
              </a:rPr>
              <a:t> ideaalpilt, mida soovitakse (tööalaselt) saavutada</a:t>
            </a:r>
          </a:p>
          <a:p>
            <a:pPr lvl="1"/>
            <a:r>
              <a:rPr lang="et-EE" sz="4400" dirty="0" smtClean="0">
                <a:latin typeface="Footlight MT Light" panose="0204060206030A020304" pitchFamily="18" charset="0"/>
              </a:rPr>
              <a:t>Seejärel paluda </a:t>
            </a:r>
            <a:r>
              <a:rPr lang="et-EE" sz="4400" dirty="0" err="1" smtClean="0">
                <a:latin typeface="Footlight MT Light" panose="0204060206030A020304" pitchFamily="18" charset="0"/>
              </a:rPr>
              <a:t>määrataleda</a:t>
            </a:r>
            <a:r>
              <a:rPr lang="et-EE" sz="4400" dirty="0" smtClean="0">
                <a:latin typeface="Footlight MT Light" panose="0204060206030A020304" pitchFamily="18" charset="0"/>
              </a:rPr>
              <a:t> tegevused, mis aitavad seda saavutada</a:t>
            </a:r>
          </a:p>
        </p:txBody>
      </p:sp>
    </p:spTree>
    <p:extLst>
      <p:ext uri="{BB962C8B-B14F-4D97-AF65-F5344CB8AC3E}">
        <p14:creationId xmlns:p14="http://schemas.microsoft.com/office/powerpoint/2010/main" val="233884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/>
          <p:cNvSpPr>
            <a:spLocks noGrp="1"/>
          </p:cNvSpPr>
          <p:nvPr>
            <p:ph type="title"/>
          </p:nvPr>
        </p:nvSpPr>
        <p:spPr>
          <a:xfrm>
            <a:off x="693812" y="404664"/>
            <a:ext cx="10945216" cy="1066800"/>
          </a:xfrm>
        </p:spPr>
        <p:txBody>
          <a:bodyPr rtlCol="0">
            <a:noAutofit/>
          </a:bodyPr>
          <a:lstStyle/>
          <a:p>
            <a:pPr rtl="0"/>
            <a:r>
              <a:rPr lang="et-EE" sz="5400" dirty="0" smtClean="0">
                <a:latin typeface="Footlight MT Light" panose="0204060206030A020304" pitchFamily="18" charset="0"/>
              </a:rPr>
              <a:t>Tegevus (</a:t>
            </a:r>
            <a:r>
              <a:rPr lang="et-EE" sz="5400" dirty="0" err="1" smtClean="0">
                <a:latin typeface="Footlight MT Light" panose="0204060206030A020304" pitchFamily="18" charset="0"/>
              </a:rPr>
              <a:t>action</a:t>
            </a:r>
            <a:r>
              <a:rPr lang="et-EE" sz="5400" dirty="0" smtClean="0">
                <a:latin typeface="Footlight MT Light" panose="0204060206030A020304" pitchFamily="18" charset="0"/>
              </a:rPr>
              <a:t>)</a:t>
            </a:r>
            <a:endParaRPr lang="et-EE" sz="5400" dirty="0">
              <a:latin typeface="Footlight MT Light" panose="0204060206030A020304" pitchFamily="18" charset="0"/>
            </a:endParaRPr>
          </a:p>
        </p:txBody>
      </p:sp>
      <p:sp>
        <p:nvSpPr>
          <p:cNvPr id="14" name="Sisu kohatäide 13"/>
          <p:cNvSpPr>
            <a:spLocks noGrp="1"/>
          </p:cNvSpPr>
          <p:nvPr>
            <p:ph idx="1"/>
          </p:nvPr>
        </p:nvSpPr>
        <p:spPr>
          <a:xfrm>
            <a:off x="621804" y="1340768"/>
            <a:ext cx="10801200" cy="5400600"/>
          </a:xfrm>
        </p:spPr>
        <p:txBody>
          <a:bodyPr rtlCol="0">
            <a:normAutofit/>
          </a:bodyPr>
          <a:lstStyle/>
          <a:p>
            <a:pPr marL="45720" indent="0" algn="ctr">
              <a:buNone/>
            </a:pPr>
            <a:endParaRPr lang="et-EE" dirty="0"/>
          </a:p>
          <a:p>
            <a:r>
              <a:rPr lang="et-EE" sz="5400" dirty="0" smtClean="0">
                <a:latin typeface="Footlight MT Light" panose="0204060206030A020304" pitchFamily="18" charset="0"/>
              </a:rPr>
              <a:t>Koosolekute juhtimise rotatsioon</a:t>
            </a:r>
          </a:p>
          <a:p>
            <a:pPr marL="45720" indent="0">
              <a:buNone/>
            </a:pPr>
            <a:r>
              <a:rPr lang="et-EE" sz="5400" dirty="0" smtClean="0">
                <a:latin typeface="Footlight MT Light" panose="0204060206030A020304" pitchFamily="18" charset="0"/>
              </a:rPr>
              <a:t>[ehk meeskonnaliikme n-ö </a:t>
            </a:r>
            <a:r>
              <a:rPr lang="et-EE" sz="5400" b="1" dirty="0" smtClean="0">
                <a:latin typeface="Footlight MT Light" panose="0204060206030A020304" pitchFamily="18" charset="0"/>
              </a:rPr>
              <a:t>aktiivsesse rolli </a:t>
            </a:r>
            <a:r>
              <a:rPr lang="et-EE" sz="5400" dirty="0" smtClean="0">
                <a:latin typeface="Footlight MT Light" panose="0204060206030A020304" pitchFamily="18" charset="0"/>
              </a:rPr>
              <a:t>asetamine]</a:t>
            </a:r>
          </a:p>
        </p:txBody>
      </p:sp>
    </p:spTree>
    <p:extLst>
      <p:ext uri="{BB962C8B-B14F-4D97-AF65-F5344CB8AC3E}">
        <p14:creationId xmlns:p14="http://schemas.microsoft.com/office/powerpoint/2010/main" val="70217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/>
          <p:cNvSpPr>
            <a:spLocks noGrp="1"/>
          </p:cNvSpPr>
          <p:nvPr>
            <p:ph type="title"/>
          </p:nvPr>
        </p:nvSpPr>
        <p:spPr>
          <a:xfrm>
            <a:off x="693812" y="404664"/>
            <a:ext cx="10945216" cy="1066800"/>
          </a:xfrm>
        </p:spPr>
        <p:txBody>
          <a:bodyPr rtlCol="0">
            <a:noAutofit/>
          </a:bodyPr>
          <a:lstStyle/>
          <a:p>
            <a:pPr rtl="0"/>
            <a:r>
              <a:rPr lang="et-EE" sz="5400" dirty="0" smtClean="0">
                <a:latin typeface="Footlight MT Light" panose="0204060206030A020304" pitchFamily="18" charset="0"/>
              </a:rPr>
              <a:t>Tegevus (</a:t>
            </a:r>
            <a:r>
              <a:rPr lang="et-EE" sz="5400" dirty="0" err="1" smtClean="0">
                <a:latin typeface="Footlight MT Light" panose="0204060206030A020304" pitchFamily="18" charset="0"/>
              </a:rPr>
              <a:t>action</a:t>
            </a:r>
            <a:r>
              <a:rPr lang="et-EE" sz="5400" dirty="0" smtClean="0">
                <a:latin typeface="Footlight MT Light" panose="0204060206030A020304" pitchFamily="18" charset="0"/>
              </a:rPr>
              <a:t>)</a:t>
            </a:r>
            <a:endParaRPr lang="et-EE" sz="5400" dirty="0">
              <a:latin typeface="Footlight MT Light" panose="0204060206030A020304" pitchFamily="18" charset="0"/>
            </a:endParaRPr>
          </a:p>
        </p:txBody>
      </p:sp>
      <p:sp>
        <p:nvSpPr>
          <p:cNvPr id="14" name="Sisu kohatäide 13"/>
          <p:cNvSpPr>
            <a:spLocks noGrp="1"/>
          </p:cNvSpPr>
          <p:nvPr>
            <p:ph idx="1"/>
          </p:nvPr>
        </p:nvSpPr>
        <p:spPr>
          <a:xfrm>
            <a:off x="621804" y="1340768"/>
            <a:ext cx="10801200" cy="5400600"/>
          </a:xfrm>
        </p:spPr>
        <p:txBody>
          <a:bodyPr rtlCol="0">
            <a:normAutofit/>
          </a:bodyPr>
          <a:lstStyle/>
          <a:p>
            <a:pPr marL="45720" indent="0" algn="ctr">
              <a:buNone/>
            </a:pPr>
            <a:endParaRPr lang="et-EE" dirty="0"/>
          </a:p>
          <a:p>
            <a:r>
              <a:rPr lang="et-EE" sz="5400" dirty="0" smtClean="0">
                <a:latin typeface="Footlight MT Light" panose="0204060206030A020304" pitchFamily="18" charset="0"/>
              </a:rPr>
              <a:t>Meeskonnaliikmetelt paluda oma arvamus või ettepanek (mingis küsimuses) esitada üheaegselt   Chati kirjutades</a:t>
            </a:r>
          </a:p>
          <a:p>
            <a:pPr marL="45720" indent="0">
              <a:buNone/>
            </a:pPr>
            <a:endParaRPr lang="et-EE" sz="5400" dirty="0" smtClean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30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735360"/>
          </a:xfrm>
        </p:spPr>
        <p:txBody>
          <a:bodyPr rtlCol="0">
            <a:noAutofit/>
          </a:bodyPr>
          <a:lstStyle/>
          <a:p>
            <a:pPr rtl="0"/>
            <a:r>
              <a:rPr lang="et-EE" dirty="0" smtClean="0">
                <a:latin typeface="Footlight MT Light" panose="0204060206030A020304" pitchFamily="18" charset="0"/>
              </a:rPr>
              <a:t>Töötoa eesmärk:</a:t>
            </a:r>
            <a:endParaRPr lang="et-EE" dirty="0">
              <a:latin typeface="Footlight MT Light" panose="0204060206030A020304" pitchFamily="18" charset="0"/>
            </a:endParaRP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065214" y="1844824"/>
            <a:ext cx="9853734" cy="4608512"/>
          </a:xfrm>
        </p:spPr>
        <p:txBody>
          <a:bodyPr rtlCol="0">
            <a:noAutofit/>
          </a:bodyPr>
          <a:lstStyle/>
          <a:p>
            <a:r>
              <a:rPr lang="et-EE" sz="4400" dirty="0" smtClean="0">
                <a:latin typeface="Footlight MT Light" panose="0204060206030A020304" pitchFamily="18" charset="0"/>
              </a:rPr>
              <a:t>Vastata </a:t>
            </a:r>
            <a:r>
              <a:rPr lang="et-EE" sz="4400" dirty="0" smtClean="0">
                <a:latin typeface="Footlight MT Light" panose="0204060206030A020304" pitchFamily="18" charset="0"/>
              </a:rPr>
              <a:t>küsimusele</a:t>
            </a:r>
            <a:r>
              <a:rPr lang="et-EE" sz="4400" dirty="0" smtClean="0">
                <a:latin typeface="Footlight MT Light" panose="0204060206030A020304" pitchFamily="18" charset="0"/>
              </a:rPr>
              <a:t>: </a:t>
            </a:r>
            <a:endParaRPr lang="et-EE" sz="4400" dirty="0" smtClean="0">
              <a:latin typeface="Footlight MT Light" panose="0204060206030A020304" pitchFamily="18" charset="0"/>
            </a:endParaRPr>
          </a:p>
          <a:p>
            <a:endParaRPr lang="et-EE" sz="1200" dirty="0" smtClean="0">
              <a:latin typeface="Footlight MT Light" panose="0204060206030A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4400" dirty="0" smtClean="0">
                <a:latin typeface="Footlight MT Light" panose="0204060206030A020304" pitchFamily="18" charset="0"/>
              </a:rPr>
              <a:t>„</a:t>
            </a:r>
            <a:r>
              <a:rPr lang="et-EE" sz="4400" dirty="0" smtClean="0">
                <a:latin typeface="Footlight MT Light" panose="0204060206030A020304" pitchFamily="18" charset="0"/>
              </a:rPr>
              <a:t>Kuidas </a:t>
            </a:r>
            <a:r>
              <a:rPr lang="et-EE" sz="4400" dirty="0">
                <a:latin typeface="Footlight MT Light" panose="0204060206030A020304" pitchFamily="18" charset="0"/>
              </a:rPr>
              <a:t>panna meeskonnas omavahel suhtlema ja koostööd tegema ka need, kes seda erinevatel põhjustel ei tee</a:t>
            </a:r>
            <a:r>
              <a:rPr lang="et-EE" sz="4400" dirty="0" smtClean="0">
                <a:latin typeface="Footlight MT Light" panose="0204060206030A020304" pitchFamily="18" charset="0"/>
              </a:rPr>
              <a:t>?“ </a:t>
            </a:r>
            <a:endParaRPr lang="et-EE" sz="4400" dirty="0" smtClean="0">
              <a:latin typeface="Footlight MT Light" panose="0204060206030A020304" pitchFamily="18" charset="0"/>
            </a:endParaRPr>
          </a:p>
          <a:p>
            <a:pPr algn="just"/>
            <a:r>
              <a:rPr lang="et-EE" sz="4400" dirty="0" smtClean="0">
                <a:solidFill>
                  <a:srgbClr val="00B0F0"/>
                </a:solidFill>
                <a:latin typeface="Footlight MT Light" panose="0204060206030A020304" pitchFamily="18" charset="0"/>
              </a:rPr>
              <a:t>[ehk miks on vaja üldse meeskonnas inimesi kaasata?]</a:t>
            </a:r>
            <a:endParaRPr lang="et-EE" sz="4400" dirty="0" smtClean="0">
              <a:solidFill>
                <a:srgbClr val="00B0F0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784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/>
          <p:cNvSpPr>
            <a:spLocks noGrp="1"/>
          </p:cNvSpPr>
          <p:nvPr>
            <p:ph type="title"/>
          </p:nvPr>
        </p:nvSpPr>
        <p:spPr>
          <a:xfrm>
            <a:off x="693812" y="404664"/>
            <a:ext cx="10945216" cy="1066800"/>
          </a:xfrm>
        </p:spPr>
        <p:txBody>
          <a:bodyPr rtlCol="0">
            <a:noAutofit/>
          </a:bodyPr>
          <a:lstStyle/>
          <a:p>
            <a:pPr rtl="0"/>
            <a:r>
              <a:rPr lang="et-EE" sz="5400" dirty="0" smtClean="0">
                <a:latin typeface="Footlight MT Light" panose="0204060206030A020304" pitchFamily="18" charset="0"/>
              </a:rPr>
              <a:t>Tegevus (</a:t>
            </a:r>
            <a:r>
              <a:rPr lang="et-EE" sz="5400" dirty="0" err="1" smtClean="0">
                <a:latin typeface="Footlight MT Light" panose="0204060206030A020304" pitchFamily="18" charset="0"/>
              </a:rPr>
              <a:t>action</a:t>
            </a:r>
            <a:r>
              <a:rPr lang="et-EE" sz="5400" dirty="0" smtClean="0">
                <a:latin typeface="Footlight MT Light" panose="0204060206030A020304" pitchFamily="18" charset="0"/>
              </a:rPr>
              <a:t>)</a:t>
            </a:r>
            <a:endParaRPr lang="et-EE" sz="5400" dirty="0">
              <a:latin typeface="Footlight MT Light" panose="0204060206030A020304" pitchFamily="18" charset="0"/>
            </a:endParaRPr>
          </a:p>
        </p:txBody>
      </p:sp>
      <p:sp>
        <p:nvSpPr>
          <p:cNvPr id="14" name="Sisu kohatäide 13"/>
          <p:cNvSpPr>
            <a:spLocks noGrp="1"/>
          </p:cNvSpPr>
          <p:nvPr>
            <p:ph idx="1"/>
          </p:nvPr>
        </p:nvSpPr>
        <p:spPr>
          <a:xfrm>
            <a:off x="621804" y="1196752"/>
            <a:ext cx="10801200" cy="5400600"/>
          </a:xfrm>
        </p:spPr>
        <p:txBody>
          <a:bodyPr rtlCol="0">
            <a:normAutofit fontScale="85000" lnSpcReduction="10000"/>
          </a:bodyPr>
          <a:lstStyle/>
          <a:p>
            <a:pPr marL="45720" indent="0" algn="ctr">
              <a:buNone/>
            </a:pPr>
            <a:endParaRPr lang="et-EE" dirty="0"/>
          </a:p>
          <a:p>
            <a:pPr marL="45720" indent="0">
              <a:buNone/>
            </a:pPr>
            <a:r>
              <a:rPr lang="et-EE" sz="5400" dirty="0" smtClean="0">
                <a:latin typeface="Footlight MT Light" panose="0204060206030A020304" pitchFamily="18" charset="0"/>
              </a:rPr>
              <a:t>Üksteise </a:t>
            </a:r>
            <a:r>
              <a:rPr lang="et-EE" sz="5400" b="1" dirty="0" smtClean="0">
                <a:latin typeface="Footlight MT Light" panose="0204060206030A020304" pitchFamily="18" charset="0"/>
              </a:rPr>
              <a:t>tööalaste juhtumite analüüs </a:t>
            </a:r>
            <a:r>
              <a:rPr lang="et-EE" sz="5400" dirty="0" err="1" smtClean="0">
                <a:latin typeface="Footlight MT Light" panose="0204060206030A020304" pitchFamily="18" charset="0"/>
              </a:rPr>
              <a:t>kovisiooni</a:t>
            </a:r>
            <a:r>
              <a:rPr lang="et-EE" sz="5400" dirty="0" smtClean="0">
                <a:latin typeface="Footlight MT Light" panose="0204060206030A020304" pitchFamily="18" charset="0"/>
              </a:rPr>
              <a:t> meetodil: </a:t>
            </a:r>
          </a:p>
          <a:p>
            <a:r>
              <a:rPr lang="et-EE" sz="5400" dirty="0" smtClean="0">
                <a:latin typeface="Footlight MT Light" panose="0204060206030A020304" pitchFamily="18" charset="0"/>
              </a:rPr>
              <a:t>Valida sessioonijuht ja juhtumiomanik </a:t>
            </a:r>
            <a:r>
              <a:rPr lang="et-EE" sz="4700" dirty="0" smtClean="0">
                <a:latin typeface="Footlight MT Light" panose="0204060206030A020304" pitchFamily="18" charset="0"/>
              </a:rPr>
              <a:t>(JO)</a:t>
            </a:r>
          </a:p>
          <a:p>
            <a:r>
              <a:rPr lang="et-EE" sz="4200" dirty="0" smtClean="0">
                <a:latin typeface="Footlight MT Light" panose="0204060206030A020304" pitchFamily="18" charset="0"/>
              </a:rPr>
              <a:t>(JO) </a:t>
            </a:r>
            <a:r>
              <a:rPr lang="et-EE" sz="5400" dirty="0" smtClean="0">
                <a:latin typeface="Footlight MT Light" panose="0204060206030A020304" pitchFamily="18" charset="0"/>
              </a:rPr>
              <a:t>tutvustab juhtumit </a:t>
            </a:r>
            <a:r>
              <a:rPr lang="et-EE" sz="4200" dirty="0" smtClean="0">
                <a:latin typeface="Footlight MT Light" panose="0204060206030A020304" pitchFamily="18" charset="0"/>
              </a:rPr>
              <a:t>(7 min) </a:t>
            </a:r>
            <a:r>
              <a:rPr lang="et-EE" sz="5400" dirty="0" smtClean="0">
                <a:latin typeface="Footlight MT Light" panose="0204060206030A020304" pitchFamily="18" charset="0"/>
              </a:rPr>
              <a:t>ja kirjutab küsimuse, millele otsib vastust</a:t>
            </a:r>
          </a:p>
          <a:p>
            <a:r>
              <a:rPr lang="et-EE" sz="5400" dirty="0">
                <a:latin typeface="Footlight MT Light" panose="0204060206030A020304" pitchFamily="18" charset="0"/>
              </a:rPr>
              <a:t> </a:t>
            </a:r>
            <a:r>
              <a:rPr lang="et-EE" sz="5400" dirty="0" smtClean="0">
                <a:latin typeface="Footlight MT Light" panose="0204060206030A020304" pitchFamily="18" charset="0"/>
              </a:rPr>
              <a:t>Grupiliikmed </a:t>
            </a:r>
            <a:r>
              <a:rPr lang="et-EE" sz="4200" dirty="0" smtClean="0">
                <a:latin typeface="Footlight MT Light" panose="0204060206030A020304" pitchFamily="18" charset="0"/>
              </a:rPr>
              <a:t>(GL) </a:t>
            </a:r>
            <a:r>
              <a:rPr lang="et-EE" sz="5400" dirty="0" smtClean="0">
                <a:latin typeface="Footlight MT Light" panose="0204060206030A020304" pitchFamily="18" charset="0"/>
              </a:rPr>
              <a:t>kirjutavad </a:t>
            </a:r>
            <a:r>
              <a:rPr lang="et-EE" sz="5400" dirty="0" err="1" smtClean="0">
                <a:latin typeface="Footlight MT Light" panose="0204060206030A020304" pitchFamily="18" charset="0"/>
              </a:rPr>
              <a:t>post-it</a:t>
            </a:r>
            <a:r>
              <a:rPr lang="fr-FR" sz="5400" dirty="0" smtClean="0">
                <a:latin typeface="Footlight MT Light" panose="0204060206030A020304" pitchFamily="18" charset="0"/>
              </a:rPr>
              <a:t>’</a:t>
            </a:r>
            <a:r>
              <a:rPr lang="et-EE" sz="5400" dirty="0" err="1" smtClean="0">
                <a:latin typeface="Footlight MT Light" panose="0204060206030A020304" pitchFamily="18" charset="0"/>
              </a:rPr>
              <a:t>ile</a:t>
            </a:r>
            <a:r>
              <a:rPr lang="et-EE" sz="5400" dirty="0" smtClean="0">
                <a:latin typeface="Footlight MT Light" panose="0204060206030A020304" pitchFamily="18" charset="0"/>
              </a:rPr>
              <a:t> küsimused olukorra kohta. </a:t>
            </a:r>
          </a:p>
        </p:txBody>
      </p:sp>
    </p:spTree>
    <p:extLst>
      <p:ext uri="{BB962C8B-B14F-4D97-AF65-F5344CB8AC3E}">
        <p14:creationId xmlns:p14="http://schemas.microsoft.com/office/powerpoint/2010/main" val="216313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/>
          <p:cNvSpPr>
            <a:spLocks noGrp="1"/>
          </p:cNvSpPr>
          <p:nvPr>
            <p:ph type="title"/>
          </p:nvPr>
        </p:nvSpPr>
        <p:spPr>
          <a:xfrm>
            <a:off x="693812" y="404664"/>
            <a:ext cx="10945216" cy="1066800"/>
          </a:xfrm>
        </p:spPr>
        <p:txBody>
          <a:bodyPr rtlCol="0">
            <a:noAutofit/>
          </a:bodyPr>
          <a:lstStyle/>
          <a:p>
            <a:pPr rtl="0"/>
            <a:r>
              <a:rPr lang="et-EE" sz="5400" dirty="0" smtClean="0">
                <a:latin typeface="Footlight MT Light" panose="0204060206030A020304" pitchFamily="18" charset="0"/>
              </a:rPr>
              <a:t>Tegevus (</a:t>
            </a:r>
            <a:r>
              <a:rPr lang="et-EE" sz="5400" dirty="0" err="1" smtClean="0">
                <a:latin typeface="Footlight MT Light" panose="0204060206030A020304" pitchFamily="18" charset="0"/>
              </a:rPr>
              <a:t>action</a:t>
            </a:r>
            <a:r>
              <a:rPr lang="et-EE" sz="5400" dirty="0" smtClean="0">
                <a:latin typeface="Footlight MT Light" panose="0204060206030A020304" pitchFamily="18" charset="0"/>
              </a:rPr>
              <a:t>)</a:t>
            </a:r>
            <a:endParaRPr lang="et-EE" sz="5400" dirty="0">
              <a:latin typeface="Footlight MT Light" panose="0204060206030A020304" pitchFamily="18" charset="0"/>
            </a:endParaRPr>
          </a:p>
        </p:txBody>
      </p:sp>
      <p:sp>
        <p:nvSpPr>
          <p:cNvPr id="14" name="Sisu kohatäide 13"/>
          <p:cNvSpPr>
            <a:spLocks noGrp="1"/>
          </p:cNvSpPr>
          <p:nvPr>
            <p:ph idx="1"/>
          </p:nvPr>
        </p:nvSpPr>
        <p:spPr>
          <a:xfrm>
            <a:off x="621804" y="908720"/>
            <a:ext cx="10801200" cy="5832648"/>
          </a:xfrm>
        </p:spPr>
        <p:txBody>
          <a:bodyPr rtlCol="0">
            <a:normAutofit/>
          </a:bodyPr>
          <a:lstStyle/>
          <a:p>
            <a:pPr marL="45720" indent="0" algn="ctr">
              <a:buNone/>
            </a:pPr>
            <a:endParaRPr lang="et-EE" dirty="0"/>
          </a:p>
          <a:p>
            <a:pPr marL="45720" indent="0">
              <a:buNone/>
            </a:pPr>
            <a:r>
              <a:rPr lang="et-EE" sz="4600" dirty="0" smtClean="0">
                <a:latin typeface="Footlight MT Light" panose="0204060206030A020304" pitchFamily="18" charset="0"/>
              </a:rPr>
              <a:t>Üksteise </a:t>
            </a:r>
            <a:r>
              <a:rPr lang="et-EE" sz="4600" b="1" dirty="0" smtClean="0">
                <a:latin typeface="Footlight MT Light" panose="0204060206030A020304" pitchFamily="18" charset="0"/>
              </a:rPr>
              <a:t>tööalaste juhtumite analüüs </a:t>
            </a:r>
            <a:r>
              <a:rPr lang="et-EE" sz="4600" dirty="0" err="1" smtClean="0">
                <a:latin typeface="Footlight MT Light" panose="0204060206030A020304" pitchFamily="18" charset="0"/>
              </a:rPr>
              <a:t>kovisiooni</a:t>
            </a:r>
            <a:r>
              <a:rPr lang="et-EE" sz="4600" dirty="0" smtClean="0">
                <a:latin typeface="Footlight MT Light" panose="0204060206030A020304" pitchFamily="18" charset="0"/>
              </a:rPr>
              <a:t> meetodil: </a:t>
            </a:r>
          </a:p>
          <a:p>
            <a:r>
              <a:rPr lang="et-EE" sz="3600" dirty="0" smtClean="0">
                <a:latin typeface="Footlight MT Light" panose="0204060206030A020304" pitchFamily="18" charset="0"/>
              </a:rPr>
              <a:t>(JO) </a:t>
            </a:r>
            <a:r>
              <a:rPr lang="et-EE" sz="4600" dirty="0" smtClean="0">
                <a:latin typeface="Footlight MT Light" panose="0204060206030A020304" pitchFamily="18" charset="0"/>
              </a:rPr>
              <a:t>loeb küsimused ette ja vastab</a:t>
            </a:r>
          </a:p>
          <a:p>
            <a:r>
              <a:rPr lang="et-EE" sz="3600" dirty="0" smtClean="0">
                <a:latin typeface="Footlight MT Light" panose="0204060206030A020304" pitchFamily="18" charset="0"/>
              </a:rPr>
              <a:t>(GL) </a:t>
            </a:r>
            <a:r>
              <a:rPr lang="et-EE" sz="4600" dirty="0" smtClean="0">
                <a:latin typeface="Footlight MT Light" panose="0204060206030A020304" pitchFamily="18" charset="0"/>
              </a:rPr>
              <a:t>arutavad juhtumite ilma </a:t>
            </a:r>
            <a:r>
              <a:rPr lang="et-EE" sz="3600" dirty="0" smtClean="0">
                <a:latin typeface="Footlight MT Light" panose="0204060206030A020304" pitchFamily="18" charset="0"/>
              </a:rPr>
              <a:t>(JO) </a:t>
            </a:r>
            <a:r>
              <a:rPr lang="et-EE" sz="4600" dirty="0" smtClean="0">
                <a:latin typeface="Footlight MT Light" panose="0204060206030A020304" pitchFamily="18" charset="0"/>
              </a:rPr>
              <a:t>osaluseta</a:t>
            </a:r>
          </a:p>
          <a:p>
            <a:r>
              <a:rPr lang="et-EE" sz="3600" dirty="0" smtClean="0">
                <a:latin typeface="Footlight MT Light" panose="0204060206030A020304" pitchFamily="18" charset="0"/>
              </a:rPr>
              <a:t>(SJ) </a:t>
            </a:r>
            <a:r>
              <a:rPr lang="et-EE" sz="4600" dirty="0" smtClean="0">
                <a:latin typeface="Footlight MT Light" panose="0204060206030A020304" pitchFamily="18" charset="0"/>
              </a:rPr>
              <a:t>näitab </a:t>
            </a:r>
            <a:r>
              <a:rPr lang="et-EE" sz="3600" dirty="0" smtClean="0">
                <a:latin typeface="Footlight MT Light" panose="0204060206030A020304" pitchFamily="18" charset="0"/>
              </a:rPr>
              <a:t>(GL)–</a:t>
            </a:r>
            <a:r>
              <a:rPr lang="et-EE" sz="4600" dirty="0" err="1" smtClean="0">
                <a:latin typeface="Footlight MT Light" panose="0204060206030A020304" pitchFamily="18" charset="0"/>
              </a:rPr>
              <a:t>le</a:t>
            </a:r>
            <a:r>
              <a:rPr lang="et-EE" sz="4600" dirty="0" smtClean="0">
                <a:latin typeface="Footlight MT Light" panose="0204060206030A020304" pitchFamily="18" charset="0"/>
              </a:rPr>
              <a:t> </a:t>
            </a:r>
            <a:r>
              <a:rPr lang="et-EE" sz="3600" dirty="0" smtClean="0">
                <a:latin typeface="Footlight MT Light" panose="0204060206030A020304" pitchFamily="18" charset="0"/>
              </a:rPr>
              <a:t>(JO) </a:t>
            </a:r>
            <a:r>
              <a:rPr lang="et-EE" sz="4600" dirty="0" smtClean="0">
                <a:latin typeface="Footlight MT Light" panose="0204060206030A020304" pitchFamily="18" charset="0"/>
              </a:rPr>
              <a:t>küsimust </a:t>
            </a:r>
          </a:p>
          <a:p>
            <a:r>
              <a:rPr lang="et-EE" sz="3600" dirty="0" smtClean="0">
                <a:latin typeface="Footlight MT Light" panose="0204060206030A020304" pitchFamily="18" charset="0"/>
              </a:rPr>
              <a:t>(GL) </a:t>
            </a:r>
            <a:r>
              <a:rPr lang="et-EE" sz="4600" dirty="0" smtClean="0">
                <a:latin typeface="Footlight MT Light" panose="0204060206030A020304" pitchFamily="18" charset="0"/>
              </a:rPr>
              <a:t>kirjutavad enda lahenduse: „Mina…“</a:t>
            </a:r>
          </a:p>
        </p:txBody>
      </p:sp>
    </p:spTree>
    <p:extLst>
      <p:ext uri="{BB962C8B-B14F-4D97-AF65-F5344CB8AC3E}">
        <p14:creationId xmlns:p14="http://schemas.microsoft.com/office/powerpoint/2010/main" val="233583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/>
          <p:cNvSpPr>
            <a:spLocks noGrp="1"/>
          </p:cNvSpPr>
          <p:nvPr>
            <p:ph type="title"/>
          </p:nvPr>
        </p:nvSpPr>
        <p:spPr>
          <a:xfrm>
            <a:off x="693812" y="404664"/>
            <a:ext cx="10945216" cy="1066800"/>
          </a:xfrm>
        </p:spPr>
        <p:txBody>
          <a:bodyPr rtlCol="0">
            <a:noAutofit/>
          </a:bodyPr>
          <a:lstStyle/>
          <a:p>
            <a:pPr rtl="0"/>
            <a:r>
              <a:rPr lang="et-EE" sz="5400" dirty="0" smtClean="0">
                <a:latin typeface="Footlight MT Light" panose="0204060206030A020304" pitchFamily="18" charset="0"/>
              </a:rPr>
              <a:t>Tegevus (</a:t>
            </a:r>
            <a:r>
              <a:rPr lang="et-EE" sz="5400" dirty="0" err="1" smtClean="0">
                <a:latin typeface="Footlight MT Light" panose="0204060206030A020304" pitchFamily="18" charset="0"/>
              </a:rPr>
              <a:t>action</a:t>
            </a:r>
            <a:r>
              <a:rPr lang="et-EE" sz="5400" dirty="0" smtClean="0">
                <a:latin typeface="Footlight MT Light" panose="0204060206030A020304" pitchFamily="18" charset="0"/>
              </a:rPr>
              <a:t>)</a:t>
            </a:r>
            <a:endParaRPr lang="et-EE" sz="5400" dirty="0">
              <a:latin typeface="Footlight MT Light" panose="0204060206030A020304" pitchFamily="18" charset="0"/>
            </a:endParaRPr>
          </a:p>
        </p:txBody>
      </p:sp>
      <p:sp>
        <p:nvSpPr>
          <p:cNvPr id="14" name="Sisu kohatäide 13"/>
          <p:cNvSpPr>
            <a:spLocks noGrp="1"/>
          </p:cNvSpPr>
          <p:nvPr>
            <p:ph idx="1"/>
          </p:nvPr>
        </p:nvSpPr>
        <p:spPr>
          <a:xfrm>
            <a:off x="621804" y="908720"/>
            <a:ext cx="10801200" cy="5832648"/>
          </a:xfrm>
        </p:spPr>
        <p:txBody>
          <a:bodyPr rtlCol="0">
            <a:normAutofit/>
          </a:bodyPr>
          <a:lstStyle/>
          <a:p>
            <a:pPr marL="45720" indent="0" algn="ctr">
              <a:buNone/>
            </a:pPr>
            <a:endParaRPr lang="et-EE" dirty="0"/>
          </a:p>
          <a:p>
            <a:pPr marL="45720" indent="0">
              <a:buNone/>
            </a:pPr>
            <a:r>
              <a:rPr lang="et-EE" sz="4600" dirty="0" smtClean="0">
                <a:latin typeface="Footlight MT Light" panose="0204060206030A020304" pitchFamily="18" charset="0"/>
              </a:rPr>
              <a:t>Üksteise </a:t>
            </a:r>
            <a:r>
              <a:rPr lang="et-EE" sz="4600" b="1" dirty="0" smtClean="0">
                <a:latin typeface="Footlight MT Light" panose="0204060206030A020304" pitchFamily="18" charset="0"/>
              </a:rPr>
              <a:t>tööalaste juhtumite analüüs </a:t>
            </a:r>
            <a:r>
              <a:rPr lang="et-EE" sz="4600" dirty="0" err="1" smtClean="0">
                <a:latin typeface="Footlight MT Light" panose="0204060206030A020304" pitchFamily="18" charset="0"/>
              </a:rPr>
              <a:t>kovisiooni</a:t>
            </a:r>
            <a:r>
              <a:rPr lang="et-EE" sz="4600" dirty="0" smtClean="0">
                <a:latin typeface="Footlight MT Light" panose="0204060206030A020304" pitchFamily="18" charset="0"/>
              </a:rPr>
              <a:t> meetodil: </a:t>
            </a:r>
          </a:p>
          <a:p>
            <a:r>
              <a:rPr lang="et-EE" sz="3600" dirty="0" smtClean="0">
                <a:latin typeface="Footlight MT Light" panose="0204060206030A020304" pitchFamily="18" charset="0"/>
              </a:rPr>
              <a:t>(JO) </a:t>
            </a:r>
            <a:r>
              <a:rPr lang="et-EE" sz="4600" dirty="0" smtClean="0">
                <a:latin typeface="Footlight MT Light" panose="0204060206030A020304" pitchFamily="18" charset="0"/>
              </a:rPr>
              <a:t>loeb lahendused ette ja tänab</a:t>
            </a:r>
          </a:p>
          <a:p>
            <a:r>
              <a:rPr lang="et-EE" sz="3600" dirty="0" smtClean="0">
                <a:latin typeface="Footlight MT Light" panose="0204060206030A020304" pitchFamily="18" charset="0"/>
              </a:rPr>
              <a:t>(JO) </a:t>
            </a:r>
            <a:r>
              <a:rPr lang="et-EE" sz="4600" dirty="0" smtClean="0">
                <a:latin typeface="Footlight MT Light" panose="0204060206030A020304" pitchFamily="18" charset="0"/>
              </a:rPr>
              <a:t>reflekteerib oma taipamisi ja uusi vaatenurki juhtumile </a:t>
            </a:r>
          </a:p>
          <a:p>
            <a:r>
              <a:rPr lang="et-EE" sz="3600" dirty="0" smtClean="0">
                <a:latin typeface="Footlight MT Light" panose="0204060206030A020304" pitchFamily="18" charset="0"/>
              </a:rPr>
              <a:t>(GL) </a:t>
            </a:r>
            <a:r>
              <a:rPr lang="et-EE" sz="4600" dirty="0" smtClean="0">
                <a:latin typeface="Footlight MT Light" panose="0204060206030A020304" pitchFamily="18" charset="0"/>
              </a:rPr>
              <a:t>ütlevad, mida nemad juhtumist enda jaoks õppisid ja n-ö „kaasa võtavad“</a:t>
            </a:r>
          </a:p>
        </p:txBody>
      </p:sp>
    </p:spTree>
    <p:extLst>
      <p:ext uri="{BB962C8B-B14F-4D97-AF65-F5344CB8AC3E}">
        <p14:creationId xmlns:p14="http://schemas.microsoft.com/office/powerpoint/2010/main" val="324226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/>
          <p:cNvSpPr>
            <a:spLocks noGrp="1"/>
          </p:cNvSpPr>
          <p:nvPr>
            <p:ph type="title"/>
          </p:nvPr>
        </p:nvSpPr>
        <p:spPr>
          <a:xfrm>
            <a:off x="693812" y="404664"/>
            <a:ext cx="10945216" cy="1066800"/>
          </a:xfrm>
        </p:spPr>
        <p:txBody>
          <a:bodyPr rtlCol="0">
            <a:noAutofit/>
          </a:bodyPr>
          <a:lstStyle/>
          <a:p>
            <a:pPr rtl="0"/>
            <a:r>
              <a:rPr lang="et-EE" sz="5400" dirty="0" smtClean="0">
                <a:latin typeface="Footlight MT Light" panose="0204060206030A020304" pitchFamily="18" charset="0"/>
              </a:rPr>
              <a:t>Tegevus (</a:t>
            </a:r>
            <a:r>
              <a:rPr lang="et-EE" sz="5400" dirty="0" err="1" smtClean="0">
                <a:latin typeface="Footlight MT Light" panose="0204060206030A020304" pitchFamily="18" charset="0"/>
              </a:rPr>
              <a:t>action</a:t>
            </a:r>
            <a:r>
              <a:rPr lang="et-EE" sz="5400" dirty="0" smtClean="0">
                <a:latin typeface="Footlight MT Light" panose="0204060206030A020304" pitchFamily="18" charset="0"/>
              </a:rPr>
              <a:t>)</a:t>
            </a:r>
            <a:endParaRPr lang="et-EE" sz="5400" dirty="0">
              <a:latin typeface="Footlight MT Light" panose="0204060206030A020304" pitchFamily="18" charset="0"/>
            </a:endParaRPr>
          </a:p>
        </p:txBody>
      </p:sp>
      <p:sp>
        <p:nvSpPr>
          <p:cNvPr id="14" name="Sisu kohatäide 13"/>
          <p:cNvSpPr>
            <a:spLocks noGrp="1"/>
          </p:cNvSpPr>
          <p:nvPr>
            <p:ph idx="1"/>
          </p:nvPr>
        </p:nvSpPr>
        <p:spPr>
          <a:xfrm>
            <a:off x="621804" y="908720"/>
            <a:ext cx="10801200" cy="5832648"/>
          </a:xfrm>
        </p:spPr>
        <p:txBody>
          <a:bodyPr rtlCol="0">
            <a:normAutofit lnSpcReduction="10000"/>
          </a:bodyPr>
          <a:lstStyle/>
          <a:p>
            <a:pPr marL="45720" indent="0" algn="ctr">
              <a:buNone/>
            </a:pPr>
            <a:endParaRPr lang="et-EE" dirty="0"/>
          </a:p>
          <a:p>
            <a:pPr marL="45720" indent="0">
              <a:buNone/>
            </a:pPr>
            <a:r>
              <a:rPr lang="et-EE" sz="4600" dirty="0" smtClean="0">
                <a:latin typeface="Footlight MT Light" panose="0204060206030A020304" pitchFamily="18" charset="0"/>
              </a:rPr>
              <a:t>Enda </a:t>
            </a:r>
            <a:r>
              <a:rPr lang="et-EE" sz="4600" b="1" dirty="0" smtClean="0">
                <a:latin typeface="Footlight MT Light" panose="0204060206030A020304" pitchFamily="18" charset="0"/>
              </a:rPr>
              <a:t>tööalase juhtumite lahendamine „kiirkohtingute“ </a:t>
            </a:r>
            <a:r>
              <a:rPr lang="et-EE" sz="4600" dirty="0" smtClean="0">
                <a:latin typeface="Footlight MT Light" panose="0204060206030A020304" pitchFamily="18" charset="0"/>
              </a:rPr>
              <a:t>meetodil (Signe </a:t>
            </a:r>
            <a:r>
              <a:rPr lang="et-EE" sz="4600" dirty="0" err="1" smtClean="0">
                <a:latin typeface="Footlight MT Light" panose="0204060206030A020304" pitchFamily="18" charset="0"/>
              </a:rPr>
              <a:t>Vesso</a:t>
            </a:r>
            <a:r>
              <a:rPr lang="et-EE" sz="4600" dirty="0" smtClean="0">
                <a:latin typeface="Footlight MT Light" panose="0204060206030A020304" pitchFamily="18" charset="0"/>
              </a:rPr>
              <a:t>): </a:t>
            </a:r>
          </a:p>
          <a:p>
            <a:r>
              <a:rPr lang="et-EE" sz="3600" dirty="0" smtClean="0">
                <a:latin typeface="Footlight MT Light" panose="0204060206030A020304" pitchFamily="18" charset="0"/>
              </a:rPr>
              <a:t>(JO) </a:t>
            </a:r>
            <a:r>
              <a:rPr lang="et-EE" sz="4600" dirty="0" smtClean="0">
                <a:latin typeface="Footlight MT Light" panose="0204060206030A020304" pitchFamily="18" charset="0"/>
              </a:rPr>
              <a:t>esitab küsimuse kolleegile </a:t>
            </a:r>
            <a:r>
              <a:rPr lang="et-EE" sz="3600" dirty="0" smtClean="0">
                <a:latin typeface="Footlight MT Light" panose="0204060206030A020304" pitchFamily="18" charset="0"/>
              </a:rPr>
              <a:t>(KO)</a:t>
            </a:r>
          </a:p>
          <a:p>
            <a:r>
              <a:rPr lang="et-EE" sz="3600" dirty="0" smtClean="0">
                <a:latin typeface="Footlight MT Light" panose="0204060206030A020304" pitchFamily="18" charset="0"/>
              </a:rPr>
              <a:t>(KO) </a:t>
            </a:r>
            <a:r>
              <a:rPr lang="et-EE" sz="4600" dirty="0" smtClean="0">
                <a:latin typeface="Footlight MT Light" panose="0204060206030A020304" pitchFamily="18" charset="0"/>
              </a:rPr>
              <a:t>pakub omapoolse(d) lahenduse(d) ja </a:t>
            </a:r>
            <a:r>
              <a:rPr lang="et-EE" sz="3600" dirty="0" smtClean="0">
                <a:latin typeface="Footlight MT Light" panose="0204060206030A020304" pitchFamily="18" charset="0"/>
              </a:rPr>
              <a:t> </a:t>
            </a:r>
            <a:r>
              <a:rPr lang="et-EE" sz="4600" dirty="0" smtClean="0">
                <a:latin typeface="Footlight MT Light" panose="0204060206030A020304" pitchFamily="18" charset="0"/>
              </a:rPr>
              <a:t>esitab oma küsimuse </a:t>
            </a:r>
          </a:p>
          <a:p>
            <a:r>
              <a:rPr lang="et-EE" sz="3600" dirty="0" smtClean="0">
                <a:latin typeface="Footlight MT Light" panose="0204060206030A020304" pitchFamily="18" charset="0"/>
              </a:rPr>
              <a:t>(JO) </a:t>
            </a:r>
            <a:r>
              <a:rPr lang="et-EE" sz="4600" dirty="0">
                <a:latin typeface="Footlight MT Light" panose="0204060206030A020304" pitchFamily="18" charset="0"/>
              </a:rPr>
              <a:t>pakub omapoolse(d) lahenduse(d) </a:t>
            </a:r>
            <a:endParaRPr lang="et-EE" sz="4600" dirty="0" smtClean="0">
              <a:latin typeface="Footlight MT Light" panose="0204060206030A020304" pitchFamily="18" charset="0"/>
            </a:endParaRPr>
          </a:p>
          <a:p>
            <a:r>
              <a:rPr lang="et-EE" sz="4600" dirty="0" smtClean="0">
                <a:latin typeface="Footlight MT Light" panose="0204060206030A020304" pitchFamily="18" charset="0"/>
              </a:rPr>
              <a:t>Tänatakse üksteist ja vahetatakse paarilist</a:t>
            </a:r>
          </a:p>
        </p:txBody>
      </p:sp>
    </p:spTree>
    <p:extLst>
      <p:ext uri="{BB962C8B-B14F-4D97-AF65-F5344CB8AC3E}">
        <p14:creationId xmlns:p14="http://schemas.microsoft.com/office/powerpoint/2010/main" val="181974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/>
          <p:cNvSpPr>
            <a:spLocks noGrp="1"/>
          </p:cNvSpPr>
          <p:nvPr>
            <p:ph type="title"/>
          </p:nvPr>
        </p:nvSpPr>
        <p:spPr>
          <a:xfrm>
            <a:off x="693812" y="404664"/>
            <a:ext cx="10945216" cy="1512168"/>
          </a:xfrm>
        </p:spPr>
        <p:txBody>
          <a:bodyPr rtlCol="0">
            <a:noAutofit/>
          </a:bodyPr>
          <a:lstStyle/>
          <a:p>
            <a:pPr rtl="0"/>
            <a:r>
              <a:rPr lang="et-EE" sz="5400" dirty="0" err="1" smtClean="0">
                <a:latin typeface="Footlight MT Light" panose="0204060206030A020304" pitchFamily="18" charset="0"/>
              </a:rPr>
              <a:t>Coachingu</a:t>
            </a:r>
            <a:r>
              <a:rPr lang="et-EE" sz="5400" dirty="0" smtClean="0">
                <a:latin typeface="Footlight MT Light" panose="0204060206030A020304" pitchFamily="18" charset="0"/>
              </a:rPr>
              <a:t> alustala: </a:t>
            </a:r>
            <a:br>
              <a:rPr lang="et-EE" sz="5400" dirty="0" smtClean="0">
                <a:latin typeface="Footlight MT Light" panose="0204060206030A020304" pitchFamily="18" charset="0"/>
              </a:rPr>
            </a:br>
            <a:r>
              <a:rPr lang="et-EE" sz="5400" dirty="0" smtClean="0">
                <a:latin typeface="Footlight MT Light" panose="0204060206030A020304" pitchFamily="18" charset="0"/>
              </a:rPr>
              <a:t>valikuprintsiibiga nõustumine</a:t>
            </a:r>
            <a:endParaRPr lang="et-EE" sz="5400" dirty="0">
              <a:latin typeface="Footlight MT Light" panose="0204060206030A020304" pitchFamily="18" charset="0"/>
            </a:endParaRPr>
          </a:p>
        </p:txBody>
      </p:sp>
      <p:sp>
        <p:nvSpPr>
          <p:cNvPr id="14" name="Sisu kohatäide 13"/>
          <p:cNvSpPr>
            <a:spLocks noGrp="1"/>
          </p:cNvSpPr>
          <p:nvPr>
            <p:ph idx="1"/>
          </p:nvPr>
        </p:nvSpPr>
        <p:spPr>
          <a:xfrm>
            <a:off x="621804" y="2060848"/>
            <a:ext cx="10801200" cy="5400600"/>
          </a:xfrm>
        </p:spPr>
        <p:txBody>
          <a:bodyPr rtlCol="0">
            <a:normAutofit/>
          </a:bodyPr>
          <a:lstStyle/>
          <a:p>
            <a:pPr marL="45720" indent="0" algn="ctr">
              <a:buNone/>
            </a:pPr>
            <a:endParaRPr lang="et-EE" dirty="0"/>
          </a:p>
          <a:p>
            <a:pPr marL="45720" indent="0">
              <a:buNone/>
            </a:pPr>
            <a:r>
              <a:rPr lang="et-EE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„Elu võib meile esitada ebameeldivaid väljakutseid.           Meil on alati vabadus valida, kuidas me neile reageerime!“ </a:t>
            </a:r>
          </a:p>
          <a:p>
            <a:pPr marL="45720" indent="0" algn="r">
              <a:buNone/>
            </a:pPr>
            <a:r>
              <a:rPr lang="et-EE" sz="3200" dirty="0" smtClean="0">
                <a:latin typeface="Footlight MT Light" panose="0204060206030A020304" pitchFamily="18" charset="0"/>
              </a:rPr>
              <a:t>– </a:t>
            </a:r>
            <a:r>
              <a:rPr lang="et-EE" sz="3200" dirty="0" err="1" smtClean="0">
                <a:latin typeface="Footlight MT Light" panose="0204060206030A020304" pitchFamily="18" charset="0"/>
              </a:rPr>
              <a:t>Vajragupta</a:t>
            </a:r>
            <a:r>
              <a:rPr lang="et-EE" sz="3200" dirty="0" smtClean="0">
                <a:latin typeface="Footlight MT Light" panose="0204060206030A020304" pitchFamily="18" charset="0"/>
              </a:rPr>
              <a:t> „Maailmatuultes seilates“</a:t>
            </a:r>
          </a:p>
          <a:p>
            <a:pPr marL="45720" indent="0">
              <a:buNone/>
            </a:pPr>
            <a:endParaRPr lang="et-EE" sz="3200" dirty="0" smtClean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53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/>
          <p:cNvSpPr>
            <a:spLocks noGrp="1"/>
          </p:cNvSpPr>
          <p:nvPr>
            <p:ph type="title"/>
          </p:nvPr>
        </p:nvSpPr>
        <p:spPr>
          <a:xfrm>
            <a:off x="693812" y="404664"/>
            <a:ext cx="10945216" cy="1066800"/>
          </a:xfrm>
        </p:spPr>
        <p:txBody>
          <a:bodyPr rtlCol="0">
            <a:noAutofit/>
          </a:bodyPr>
          <a:lstStyle/>
          <a:p>
            <a:pPr rtl="0"/>
            <a:r>
              <a:rPr lang="et-EE" sz="5400" dirty="0" smtClean="0">
                <a:latin typeface="Footlight MT Light" panose="0204060206030A020304" pitchFamily="18" charset="0"/>
              </a:rPr>
              <a:t>Tegevus (</a:t>
            </a:r>
            <a:r>
              <a:rPr lang="et-EE" sz="5400" dirty="0" err="1" smtClean="0">
                <a:latin typeface="Footlight MT Light" panose="0204060206030A020304" pitchFamily="18" charset="0"/>
              </a:rPr>
              <a:t>action</a:t>
            </a:r>
            <a:r>
              <a:rPr lang="et-EE" sz="5400" dirty="0" smtClean="0">
                <a:latin typeface="Footlight MT Light" panose="0204060206030A020304" pitchFamily="18" charset="0"/>
              </a:rPr>
              <a:t>)</a:t>
            </a:r>
            <a:endParaRPr lang="et-EE" sz="5400" dirty="0">
              <a:latin typeface="Footlight MT Light" panose="0204060206030A020304" pitchFamily="18" charset="0"/>
            </a:endParaRPr>
          </a:p>
        </p:txBody>
      </p:sp>
      <p:sp>
        <p:nvSpPr>
          <p:cNvPr id="14" name="Sisu kohatäide 13"/>
          <p:cNvSpPr>
            <a:spLocks noGrp="1"/>
          </p:cNvSpPr>
          <p:nvPr>
            <p:ph idx="1"/>
          </p:nvPr>
        </p:nvSpPr>
        <p:spPr>
          <a:xfrm>
            <a:off x="621804" y="908720"/>
            <a:ext cx="10801200" cy="5832648"/>
          </a:xfrm>
        </p:spPr>
        <p:txBody>
          <a:bodyPr rtlCol="0">
            <a:normAutofit fontScale="92500" lnSpcReduction="20000"/>
          </a:bodyPr>
          <a:lstStyle/>
          <a:p>
            <a:pPr marL="45720" indent="0" algn="ctr">
              <a:buNone/>
            </a:pPr>
            <a:endParaRPr lang="et-EE" dirty="0"/>
          </a:p>
          <a:p>
            <a:pPr marL="45720" indent="0">
              <a:buNone/>
            </a:pPr>
            <a:r>
              <a:rPr lang="et-EE" sz="4600" dirty="0" smtClean="0">
                <a:latin typeface="Footlight MT Light" panose="0204060206030A020304" pitchFamily="18" charset="0"/>
              </a:rPr>
              <a:t>Enda </a:t>
            </a:r>
            <a:r>
              <a:rPr lang="et-EE" sz="4600" b="1" dirty="0" smtClean="0">
                <a:latin typeface="Footlight MT Light" panose="0204060206030A020304" pitchFamily="18" charset="0"/>
              </a:rPr>
              <a:t>tööalase juhtumite lahendamine „paneeldiskussioonina“ </a:t>
            </a:r>
            <a:r>
              <a:rPr lang="et-EE" sz="4600" dirty="0" smtClean="0">
                <a:latin typeface="Footlight MT Light" panose="0204060206030A020304" pitchFamily="18" charset="0"/>
              </a:rPr>
              <a:t>(Tuuli Vellama): </a:t>
            </a:r>
          </a:p>
          <a:p>
            <a:r>
              <a:rPr lang="et-EE" sz="3900" dirty="0" err="1" smtClean="0">
                <a:latin typeface="Footlight MT Light" panose="0204060206030A020304" pitchFamily="18" charset="0"/>
              </a:rPr>
              <a:t>Sotsiomeetrilise</a:t>
            </a:r>
            <a:r>
              <a:rPr lang="et-EE" sz="3900" dirty="0" smtClean="0">
                <a:latin typeface="Footlight MT Light" panose="0204060206030A020304" pitchFamily="18" charset="0"/>
              </a:rPr>
              <a:t> rivi alusel arutelu paari kaupa mingil teemal palvega panna kirja lahendamist vajavad küsimused</a:t>
            </a:r>
          </a:p>
          <a:p>
            <a:r>
              <a:rPr lang="et-EE" sz="3900" dirty="0" smtClean="0">
                <a:latin typeface="Footlight MT Light" panose="0204060206030A020304" pitchFamily="18" charset="0"/>
              </a:rPr>
              <a:t>Seejärel jagada meeskond kaheks</a:t>
            </a:r>
          </a:p>
          <a:p>
            <a:r>
              <a:rPr lang="et-EE" sz="3900" dirty="0" smtClean="0">
                <a:latin typeface="Footlight MT Light" panose="0204060206030A020304" pitchFamily="18" charset="0"/>
              </a:rPr>
              <a:t>Kumbki meeskond arutab teise grupi poolt esitatud küsimusi n-ö „paneeldiskusiooni“ vormis ja teised kuulavad</a:t>
            </a:r>
          </a:p>
          <a:p>
            <a:r>
              <a:rPr lang="et-EE" sz="3900" dirty="0" smtClean="0">
                <a:latin typeface="Footlight MT Light" panose="0204060206030A020304" pitchFamily="18" charset="0"/>
              </a:rPr>
              <a:t>Siis vahetada: teine grupp arutab teistelt tulnud küsimusi</a:t>
            </a:r>
          </a:p>
        </p:txBody>
      </p:sp>
    </p:spTree>
    <p:extLst>
      <p:ext uri="{BB962C8B-B14F-4D97-AF65-F5344CB8AC3E}">
        <p14:creationId xmlns:p14="http://schemas.microsoft.com/office/powerpoint/2010/main" val="373041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/>
          <p:cNvSpPr>
            <a:spLocks noGrp="1"/>
          </p:cNvSpPr>
          <p:nvPr>
            <p:ph type="title"/>
          </p:nvPr>
        </p:nvSpPr>
        <p:spPr>
          <a:xfrm>
            <a:off x="693812" y="404664"/>
            <a:ext cx="10945216" cy="1066800"/>
          </a:xfrm>
        </p:spPr>
        <p:txBody>
          <a:bodyPr rtlCol="0">
            <a:noAutofit/>
          </a:bodyPr>
          <a:lstStyle/>
          <a:p>
            <a:pPr rtl="0"/>
            <a:r>
              <a:rPr lang="et-EE" sz="5400" dirty="0" smtClean="0">
                <a:latin typeface="Footlight MT Light" panose="0204060206030A020304" pitchFamily="18" charset="0"/>
              </a:rPr>
              <a:t>Tegevus (</a:t>
            </a:r>
            <a:r>
              <a:rPr lang="et-EE" sz="5400" dirty="0" err="1" smtClean="0">
                <a:latin typeface="Footlight MT Light" panose="0204060206030A020304" pitchFamily="18" charset="0"/>
              </a:rPr>
              <a:t>action</a:t>
            </a:r>
            <a:r>
              <a:rPr lang="et-EE" sz="5400" dirty="0" smtClean="0">
                <a:latin typeface="Footlight MT Light" panose="0204060206030A020304" pitchFamily="18" charset="0"/>
              </a:rPr>
              <a:t>)</a:t>
            </a:r>
            <a:endParaRPr lang="et-EE" sz="5400" dirty="0">
              <a:latin typeface="Footlight MT Light" panose="0204060206030A020304" pitchFamily="18" charset="0"/>
            </a:endParaRPr>
          </a:p>
        </p:txBody>
      </p:sp>
      <p:sp>
        <p:nvSpPr>
          <p:cNvPr id="14" name="Sisu kohatäide 13"/>
          <p:cNvSpPr>
            <a:spLocks noGrp="1"/>
          </p:cNvSpPr>
          <p:nvPr>
            <p:ph idx="1"/>
          </p:nvPr>
        </p:nvSpPr>
        <p:spPr>
          <a:xfrm>
            <a:off x="621804" y="1340768"/>
            <a:ext cx="10801200" cy="5400600"/>
          </a:xfrm>
        </p:spPr>
        <p:txBody>
          <a:bodyPr rtlCol="0">
            <a:normAutofit/>
          </a:bodyPr>
          <a:lstStyle/>
          <a:p>
            <a:pPr marL="45720" indent="0" algn="ctr">
              <a:buNone/>
            </a:pPr>
            <a:endParaRPr lang="et-EE" dirty="0"/>
          </a:p>
          <a:p>
            <a:pPr marL="45720" indent="0">
              <a:buNone/>
            </a:pPr>
            <a:r>
              <a:rPr lang="et-EE" sz="5400" dirty="0" smtClean="0">
                <a:latin typeface="Footlight MT Light" panose="0204060206030A020304" pitchFamily="18" charset="0"/>
              </a:rPr>
              <a:t>Üksteisele </a:t>
            </a:r>
            <a:r>
              <a:rPr lang="et-EE" sz="5400" b="1" dirty="0" smtClean="0">
                <a:latin typeface="Footlight MT Light" panose="0204060206030A020304" pitchFamily="18" charset="0"/>
              </a:rPr>
              <a:t>tagasiside andmine </a:t>
            </a:r>
            <a:r>
              <a:rPr lang="et-EE" sz="5400" dirty="0" smtClean="0">
                <a:latin typeface="Footlight MT Light" panose="0204060206030A020304" pitchFamily="18" charset="0"/>
              </a:rPr>
              <a:t>väikestes gruppides kohtudes: </a:t>
            </a:r>
          </a:p>
          <a:p>
            <a:r>
              <a:rPr lang="et-EE" sz="5400" dirty="0" smtClean="0">
                <a:latin typeface="Footlight MT Light" panose="0204060206030A020304" pitchFamily="18" charset="0"/>
              </a:rPr>
              <a:t>„Sinu puhul mulle meeldib…“</a:t>
            </a:r>
          </a:p>
        </p:txBody>
      </p:sp>
    </p:spTree>
    <p:extLst>
      <p:ext uri="{BB962C8B-B14F-4D97-AF65-F5344CB8AC3E}">
        <p14:creationId xmlns:p14="http://schemas.microsoft.com/office/powerpoint/2010/main" val="368250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/>
          <p:cNvSpPr>
            <a:spLocks noGrp="1"/>
          </p:cNvSpPr>
          <p:nvPr>
            <p:ph type="title"/>
          </p:nvPr>
        </p:nvSpPr>
        <p:spPr>
          <a:xfrm>
            <a:off x="693812" y="404664"/>
            <a:ext cx="10945216" cy="1066800"/>
          </a:xfrm>
        </p:spPr>
        <p:txBody>
          <a:bodyPr rtlCol="0">
            <a:noAutofit/>
          </a:bodyPr>
          <a:lstStyle/>
          <a:p>
            <a:pPr rtl="0"/>
            <a:r>
              <a:rPr lang="et-EE" sz="5400" dirty="0" smtClean="0">
                <a:latin typeface="Footlight MT Light" panose="0204060206030A020304" pitchFamily="18" charset="0"/>
              </a:rPr>
              <a:t>Tegevus (</a:t>
            </a:r>
            <a:r>
              <a:rPr lang="et-EE" sz="5400" dirty="0" err="1" smtClean="0">
                <a:latin typeface="Footlight MT Light" panose="0204060206030A020304" pitchFamily="18" charset="0"/>
              </a:rPr>
              <a:t>action</a:t>
            </a:r>
            <a:r>
              <a:rPr lang="et-EE" sz="5400" dirty="0" smtClean="0">
                <a:latin typeface="Footlight MT Light" panose="0204060206030A020304" pitchFamily="18" charset="0"/>
              </a:rPr>
              <a:t>)</a:t>
            </a:r>
            <a:endParaRPr lang="et-EE" sz="5400" dirty="0">
              <a:latin typeface="Footlight MT Light" panose="0204060206030A020304" pitchFamily="18" charset="0"/>
            </a:endParaRPr>
          </a:p>
        </p:txBody>
      </p:sp>
      <p:sp>
        <p:nvSpPr>
          <p:cNvPr id="14" name="Sisu kohatäide 13"/>
          <p:cNvSpPr>
            <a:spLocks noGrp="1"/>
          </p:cNvSpPr>
          <p:nvPr>
            <p:ph idx="1"/>
          </p:nvPr>
        </p:nvSpPr>
        <p:spPr>
          <a:xfrm>
            <a:off x="621804" y="1340768"/>
            <a:ext cx="10801200" cy="5400600"/>
          </a:xfrm>
        </p:spPr>
        <p:txBody>
          <a:bodyPr rtlCol="0">
            <a:normAutofit/>
          </a:bodyPr>
          <a:lstStyle/>
          <a:p>
            <a:pPr marL="45720" indent="0" algn="ctr">
              <a:buNone/>
            </a:pPr>
            <a:endParaRPr lang="et-EE" dirty="0"/>
          </a:p>
          <a:p>
            <a:pPr marL="45720" indent="0">
              <a:buNone/>
            </a:pPr>
            <a:r>
              <a:rPr lang="et-EE" sz="5400" dirty="0" smtClean="0">
                <a:latin typeface="Footlight MT Light" panose="0204060206030A020304" pitchFamily="18" charset="0"/>
              </a:rPr>
              <a:t>Veelgi rohkem positiivset õhkkonda aitab luua järgmine harjutus:</a:t>
            </a:r>
          </a:p>
          <a:p>
            <a:pPr marL="45720" indent="0">
              <a:buNone/>
            </a:pPr>
            <a:r>
              <a:rPr lang="et-EE" sz="5400" dirty="0" smtClean="0">
                <a:latin typeface="Footlight MT Light" panose="0204060206030A020304" pitchFamily="18" charset="0"/>
              </a:rPr>
              <a:t>Palun kiida ennast teisele väikestes gruppides kohtudes: </a:t>
            </a:r>
          </a:p>
          <a:p>
            <a:r>
              <a:rPr lang="et-EE" sz="5400" dirty="0" smtClean="0">
                <a:latin typeface="Footlight MT Light" panose="0204060206030A020304" pitchFamily="18" charset="0"/>
              </a:rPr>
              <a:t>„Kui ma mõtlen oma tööle, siis…“</a:t>
            </a:r>
          </a:p>
        </p:txBody>
      </p:sp>
    </p:spTree>
    <p:extLst>
      <p:ext uri="{BB962C8B-B14F-4D97-AF65-F5344CB8AC3E}">
        <p14:creationId xmlns:p14="http://schemas.microsoft.com/office/powerpoint/2010/main" val="308084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/>
          <p:cNvSpPr>
            <a:spLocks noGrp="1"/>
          </p:cNvSpPr>
          <p:nvPr>
            <p:ph type="title"/>
          </p:nvPr>
        </p:nvSpPr>
        <p:spPr>
          <a:xfrm>
            <a:off x="693812" y="404664"/>
            <a:ext cx="10945216" cy="1066800"/>
          </a:xfrm>
        </p:spPr>
        <p:txBody>
          <a:bodyPr rtlCol="0">
            <a:noAutofit/>
          </a:bodyPr>
          <a:lstStyle/>
          <a:p>
            <a:pPr rtl="0"/>
            <a:r>
              <a:rPr lang="et-EE" sz="5400" dirty="0" smtClean="0">
                <a:latin typeface="Footlight MT Light" panose="0204060206030A020304" pitchFamily="18" charset="0"/>
              </a:rPr>
              <a:t>Tegevus (</a:t>
            </a:r>
            <a:r>
              <a:rPr lang="et-EE" sz="5400" dirty="0" err="1" smtClean="0">
                <a:latin typeface="Footlight MT Light" panose="0204060206030A020304" pitchFamily="18" charset="0"/>
              </a:rPr>
              <a:t>action</a:t>
            </a:r>
            <a:r>
              <a:rPr lang="et-EE" sz="5400" dirty="0" smtClean="0">
                <a:latin typeface="Footlight MT Light" panose="0204060206030A020304" pitchFamily="18" charset="0"/>
              </a:rPr>
              <a:t>)</a:t>
            </a:r>
            <a:endParaRPr lang="et-EE" sz="5400" dirty="0">
              <a:latin typeface="Footlight MT Light" panose="0204060206030A020304" pitchFamily="18" charset="0"/>
            </a:endParaRPr>
          </a:p>
        </p:txBody>
      </p:sp>
      <p:sp>
        <p:nvSpPr>
          <p:cNvPr id="14" name="Sisu kohatäide 13"/>
          <p:cNvSpPr>
            <a:spLocks noGrp="1"/>
          </p:cNvSpPr>
          <p:nvPr>
            <p:ph idx="1"/>
          </p:nvPr>
        </p:nvSpPr>
        <p:spPr>
          <a:xfrm>
            <a:off x="621804" y="1340768"/>
            <a:ext cx="10801200" cy="5400600"/>
          </a:xfrm>
        </p:spPr>
        <p:txBody>
          <a:bodyPr rtlCol="0">
            <a:normAutofit/>
          </a:bodyPr>
          <a:lstStyle/>
          <a:p>
            <a:pPr marL="45720" indent="0" algn="ctr">
              <a:buNone/>
            </a:pPr>
            <a:endParaRPr lang="et-EE" dirty="0"/>
          </a:p>
          <a:p>
            <a:pPr marL="45720" indent="0">
              <a:buNone/>
            </a:pPr>
            <a:r>
              <a:rPr lang="et-EE" sz="5400" dirty="0" smtClean="0">
                <a:latin typeface="Footlight MT Light" panose="0204060206030A020304" pitchFamily="18" charset="0"/>
              </a:rPr>
              <a:t>„Võluküsimused“ meeskonna kaasamiseks (isiklik kogemus):</a:t>
            </a:r>
          </a:p>
          <a:p>
            <a:r>
              <a:rPr lang="et-EE" sz="5400" dirty="0" smtClean="0">
                <a:latin typeface="Footlight MT Light" panose="0204060206030A020304" pitchFamily="18" charset="0"/>
              </a:rPr>
              <a:t>„Mida Te praegu vajate?“</a:t>
            </a:r>
          </a:p>
          <a:p>
            <a:r>
              <a:rPr lang="et-EE" sz="5400" dirty="0" smtClean="0">
                <a:latin typeface="Footlight MT Light" panose="0204060206030A020304" pitchFamily="18" charset="0"/>
              </a:rPr>
              <a:t>„Mida Te ise lahendusena näete?“</a:t>
            </a:r>
          </a:p>
          <a:p>
            <a:pPr marL="45720" indent="0">
              <a:buNone/>
            </a:pPr>
            <a:endParaRPr lang="et-EE" sz="5400" dirty="0" smtClean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60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/>
          <p:cNvSpPr>
            <a:spLocks noGrp="1"/>
          </p:cNvSpPr>
          <p:nvPr>
            <p:ph type="title"/>
          </p:nvPr>
        </p:nvSpPr>
        <p:spPr>
          <a:xfrm>
            <a:off x="693812" y="404664"/>
            <a:ext cx="10945216" cy="1066800"/>
          </a:xfrm>
        </p:spPr>
        <p:txBody>
          <a:bodyPr rtlCol="0">
            <a:noAutofit/>
          </a:bodyPr>
          <a:lstStyle/>
          <a:p>
            <a:pPr rtl="0"/>
            <a:r>
              <a:rPr lang="et-EE" sz="5400" dirty="0" err="1" smtClean="0">
                <a:latin typeface="Footlight MT Light" panose="0204060206030A020304" pitchFamily="18" charset="0"/>
              </a:rPr>
              <a:t>Coaching</a:t>
            </a:r>
            <a:r>
              <a:rPr lang="et-EE" sz="5400" dirty="0" smtClean="0">
                <a:latin typeface="Footlight MT Light" panose="0204060206030A020304" pitchFamily="18" charset="0"/>
              </a:rPr>
              <a:t> – arendav vestlus</a:t>
            </a:r>
            <a:endParaRPr lang="et-EE" sz="5400" dirty="0">
              <a:latin typeface="Footlight MT Light" panose="0204060206030A020304" pitchFamily="18" charset="0"/>
            </a:endParaRPr>
          </a:p>
        </p:txBody>
      </p:sp>
      <p:sp>
        <p:nvSpPr>
          <p:cNvPr id="14" name="Sisu kohatäide 13"/>
          <p:cNvSpPr>
            <a:spLocks noGrp="1"/>
          </p:cNvSpPr>
          <p:nvPr>
            <p:ph idx="1"/>
          </p:nvPr>
        </p:nvSpPr>
        <p:spPr>
          <a:xfrm>
            <a:off x="621804" y="1340768"/>
            <a:ext cx="10801200" cy="5400600"/>
          </a:xfrm>
        </p:spPr>
        <p:txBody>
          <a:bodyPr rtlCol="0">
            <a:normAutofit/>
          </a:bodyPr>
          <a:lstStyle/>
          <a:p>
            <a:pPr marL="45720" indent="0" algn="ctr">
              <a:buNone/>
            </a:pPr>
            <a:endParaRPr lang="et-EE" dirty="0"/>
          </a:p>
          <a:p>
            <a:pPr marL="45720" indent="0">
              <a:buNone/>
            </a:pPr>
            <a:endParaRPr lang="et-EE" sz="5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endParaRPr>
          </a:p>
          <a:p>
            <a:pPr marL="45720" indent="0">
              <a:buNone/>
            </a:pPr>
            <a:r>
              <a:rPr lang="et-EE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„Dialoog ei ole kaks monoloogi“ </a:t>
            </a:r>
          </a:p>
          <a:p>
            <a:pPr marL="45720" indent="0" algn="r">
              <a:buNone/>
            </a:pPr>
            <a:r>
              <a:rPr lang="et-EE" sz="3200" dirty="0" smtClean="0">
                <a:latin typeface="Footlight MT Light" panose="0204060206030A020304" pitchFamily="18" charset="0"/>
              </a:rPr>
              <a:t>– Aivar </a:t>
            </a:r>
            <a:r>
              <a:rPr lang="et-EE" sz="3200" dirty="0" err="1" smtClean="0">
                <a:latin typeface="Footlight MT Light" panose="0204060206030A020304" pitchFamily="18" charset="0"/>
              </a:rPr>
              <a:t>Simmarmann</a:t>
            </a:r>
            <a:endParaRPr lang="et-EE" sz="3200" dirty="0">
              <a:latin typeface="Footlight MT Light" panose="0204060206030A020304" pitchFamily="18" charset="0"/>
            </a:endParaRPr>
          </a:p>
          <a:p>
            <a:pPr marL="45720" indent="0">
              <a:buNone/>
            </a:pPr>
            <a:endParaRPr lang="et-EE" sz="3200" dirty="0" smtClean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07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807368"/>
          </a:xfrm>
        </p:spPr>
        <p:txBody>
          <a:bodyPr rtlCol="0"/>
          <a:lstStyle/>
          <a:p>
            <a:pPr rtl="0"/>
            <a:r>
              <a:rPr lang="et-EE" dirty="0" err="1" smtClean="0">
                <a:latin typeface="Footlight MT Light" panose="0204060206030A020304" pitchFamily="18" charset="0"/>
              </a:rPr>
              <a:t>Coaching</a:t>
            </a:r>
            <a:r>
              <a:rPr lang="et-EE" dirty="0" smtClean="0">
                <a:latin typeface="Footlight MT Light" panose="0204060206030A020304" pitchFamily="18" charset="0"/>
              </a:rPr>
              <a:t> praktikas</a:t>
            </a:r>
            <a:endParaRPr lang="et-EE" dirty="0">
              <a:latin typeface="Footlight MT Light" panose="0204060206030A020304" pitchFamily="18" charset="0"/>
            </a:endParaRP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100392" y="2060848"/>
            <a:ext cx="9890563" cy="1371600"/>
          </a:xfrm>
        </p:spPr>
        <p:txBody>
          <a:bodyPr rtlCol="0">
            <a:noAutofit/>
          </a:bodyPr>
          <a:lstStyle/>
          <a:p>
            <a:pPr rtl="0"/>
            <a:r>
              <a:rPr lang="et-EE" sz="4400" dirty="0" err="1" smtClean="0">
                <a:latin typeface="Footlight MT Light" panose="0204060206030A020304" pitchFamily="18" charset="0"/>
              </a:rPr>
              <a:t>Coachingu</a:t>
            </a:r>
            <a:r>
              <a:rPr lang="et-EE" sz="4400" dirty="0" smtClean="0">
                <a:latin typeface="Footlight MT Light" panose="0204060206030A020304" pitchFamily="18" charset="0"/>
              </a:rPr>
              <a:t> kaks </a:t>
            </a:r>
            <a:r>
              <a:rPr lang="et-EE" sz="4400" dirty="0" smtClean="0">
                <a:latin typeface="Footlight MT Light" panose="0204060206030A020304" pitchFamily="18" charset="0"/>
              </a:rPr>
              <a:t>peamist oskust on:</a:t>
            </a:r>
          </a:p>
          <a:p>
            <a:pPr marL="571500" indent="-571500" rtl="0">
              <a:buFont typeface="Arial" panose="020B0604020202020204" pitchFamily="34" charset="0"/>
              <a:buChar char="•"/>
            </a:pPr>
            <a:r>
              <a:rPr lang="et-EE" sz="4400" dirty="0" smtClean="0">
                <a:latin typeface="Footlight MT Light" panose="0204060206030A020304" pitchFamily="18" charset="0"/>
              </a:rPr>
              <a:t>Aktiivne </a:t>
            </a:r>
            <a:r>
              <a:rPr lang="et-EE" sz="4400" dirty="0" smtClean="0">
                <a:latin typeface="Footlight MT Light" panose="0204060206030A020304" pitchFamily="18" charset="0"/>
              </a:rPr>
              <a:t>kuulamine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t-EE" sz="4400" dirty="0" smtClean="0">
                <a:latin typeface="Footlight MT Light" panose="0204060206030A020304" pitchFamily="18" charset="0"/>
              </a:rPr>
              <a:t>  Avatud </a:t>
            </a:r>
            <a:r>
              <a:rPr lang="et-EE" sz="4400" dirty="0" smtClean="0">
                <a:latin typeface="Footlight MT Light" panose="0204060206030A020304" pitchFamily="18" charset="0"/>
              </a:rPr>
              <a:t>küsimuste </a:t>
            </a:r>
            <a:r>
              <a:rPr lang="et-EE" sz="4400" dirty="0" smtClean="0">
                <a:latin typeface="Footlight MT Light" panose="0204060206030A020304" pitchFamily="18" charset="0"/>
              </a:rPr>
              <a:t>esitamine</a:t>
            </a:r>
          </a:p>
          <a:p>
            <a:pPr rtl="0"/>
            <a:endParaRPr lang="et-EE" sz="1600" dirty="0">
              <a:latin typeface="Footlight MT Light" panose="0204060206030A020304" pitchFamily="18" charset="0"/>
            </a:endParaRPr>
          </a:p>
          <a:p>
            <a:pPr rtl="0"/>
            <a:r>
              <a:rPr lang="et-EE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„Kõige olulisem on </a:t>
            </a:r>
            <a:r>
              <a:rPr lang="et-EE" sz="4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inimestevaheline</a:t>
            </a:r>
            <a:r>
              <a:rPr lang="et-EE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 kontakt, mitte meetod!“ </a:t>
            </a:r>
            <a:r>
              <a:rPr lang="et-EE" sz="4400" i="1" dirty="0" smtClean="0">
                <a:latin typeface="Footlight MT Light" panose="0204060206030A020304" pitchFamily="18" charset="0"/>
              </a:rPr>
              <a:t>– </a:t>
            </a:r>
            <a:r>
              <a:rPr lang="et-EE" sz="3200" dirty="0" smtClean="0">
                <a:latin typeface="Footlight MT Light" panose="0204060206030A020304" pitchFamily="18" charset="0"/>
              </a:rPr>
              <a:t>Aivar Simmermann</a:t>
            </a:r>
            <a:endParaRPr lang="et-EE" sz="32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17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/>
          <p:cNvSpPr>
            <a:spLocks noGrp="1"/>
          </p:cNvSpPr>
          <p:nvPr>
            <p:ph type="title"/>
          </p:nvPr>
        </p:nvSpPr>
        <p:spPr>
          <a:xfrm>
            <a:off x="693812" y="404664"/>
            <a:ext cx="10945216" cy="1066800"/>
          </a:xfrm>
        </p:spPr>
        <p:txBody>
          <a:bodyPr rtlCol="0">
            <a:noAutofit/>
          </a:bodyPr>
          <a:lstStyle/>
          <a:p>
            <a:pPr rtl="0"/>
            <a:r>
              <a:rPr lang="et-EE" sz="5400" dirty="0" smtClean="0">
                <a:latin typeface="Footlight MT Light" panose="0204060206030A020304" pitchFamily="18" charset="0"/>
              </a:rPr>
              <a:t>Kokkuvõte </a:t>
            </a:r>
            <a:r>
              <a:rPr lang="et-EE" sz="5400" dirty="0" smtClean="0">
                <a:latin typeface="Footlight MT Light" panose="0204060206030A020304" pitchFamily="18" charset="0"/>
              </a:rPr>
              <a:t>(jagamine)</a:t>
            </a:r>
            <a:endParaRPr lang="et-EE" sz="5400" dirty="0">
              <a:latin typeface="Footlight MT Light" panose="0204060206030A020304" pitchFamily="18" charset="0"/>
            </a:endParaRPr>
          </a:p>
        </p:txBody>
      </p:sp>
      <p:sp>
        <p:nvSpPr>
          <p:cNvPr id="14" name="Sisu kohatäide 13"/>
          <p:cNvSpPr>
            <a:spLocks noGrp="1"/>
          </p:cNvSpPr>
          <p:nvPr>
            <p:ph idx="1"/>
          </p:nvPr>
        </p:nvSpPr>
        <p:spPr>
          <a:xfrm>
            <a:off x="981844" y="1916832"/>
            <a:ext cx="9289032" cy="4191000"/>
          </a:xfrm>
        </p:spPr>
        <p:txBody>
          <a:bodyPr rtlCol="0">
            <a:normAutofit/>
          </a:bodyPr>
          <a:lstStyle/>
          <a:p>
            <a:pPr rtl="0"/>
            <a:endParaRPr lang="et-EE" dirty="0" smtClean="0"/>
          </a:p>
          <a:p>
            <a:r>
              <a:rPr lang="et-EE" sz="5400" dirty="0" smtClean="0">
                <a:latin typeface="Footlight MT Light" panose="0204060206030A020304" pitchFamily="18" charset="0"/>
              </a:rPr>
              <a:t>„</a:t>
            </a:r>
            <a:r>
              <a:rPr lang="et-EE" sz="5400" dirty="0">
                <a:latin typeface="Footlight MT Light" panose="0204060206030A020304" pitchFamily="18" charset="0"/>
              </a:rPr>
              <a:t>Millist tegevuslikku meetodit </a:t>
            </a:r>
            <a:r>
              <a:rPr lang="et-EE" sz="5400" dirty="0" smtClean="0">
                <a:latin typeface="Footlight MT Light" panose="0204060206030A020304" pitchFamily="18" charset="0"/>
              </a:rPr>
              <a:t>olete valmis </a:t>
            </a:r>
            <a:r>
              <a:rPr lang="et-EE" sz="5400" dirty="0">
                <a:latin typeface="Footlight MT Light" panose="0204060206030A020304" pitchFamily="18" charset="0"/>
              </a:rPr>
              <a:t>oma </a:t>
            </a:r>
            <a:r>
              <a:rPr lang="et-EE" sz="5400" dirty="0" smtClean="0">
                <a:latin typeface="Footlight MT Light" panose="0204060206030A020304" pitchFamily="18" charset="0"/>
              </a:rPr>
              <a:t>meeskonnas </a:t>
            </a:r>
            <a:r>
              <a:rPr lang="et-EE" sz="5400" dirty="0">
                <a:latin typeface="Footlight MT Light" panose="0204060206030A020304" pitchFamily="18" charset="0"/>
              </a:rPr>
              <a:t>proovima?“</a:t>
            </a:r>
          </a:p>
          <a:p>
            <a:pPr marL="45720" indent="0" algn="r" rtl="0">
              <a:buNone/>
            </a:pPr>
            <a:endParaRPr lang="et-EE" sz="3600" dirty="0" smtClean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45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/>
          <p:cNvSpPr>
            <a:spLocks noGrp="1"/>
          </p:cNvSpPr>
          <p:nvPr>
            <p:ph type="title"/>
          </p:nvPr>
        </p:nvSpPr>
        <p:spPr>
          <a:xfrm>
            <a:off x="693812" y="404664"/>
            <a:ext cx="10945216" cy="1066800"/>
          </a:xfrm>
        </p:spPr>
        <p:txBody>
          <a:bodyPr rtlCol="0">
            <a:noAutofit/>
          </a:bodyPr>
          <a:lstStyle/>
          <a:p>
            <a:pPr rtl="0"/>
            <a:r>
              <a:rPr lang="et-EE" sz="5400" dirty="0" smtClean="0">
                <a:latin typeface="Footlight MT Light" panose="0204060206030A020304" pitchFamily="18" charset="0"/>
              </a:rPr>
              <a:t>Kokkuvõte </a:t>
            </a:r>
            <a:r>
              <a:rPr lang="et-EE" sz="5400" dirty="0" smtClean="0">
                <a:latin typeface="Footlight MT Light" panose="0204060206030A020304" pitchFamily="18" charset="0"/>
              </a:rPr>
              <a:t>(jagamine)</a:t>
            </a:r>
            <a:endParaRPr lang="et-EE" sz="5400" dirty="0">
              <a:latin typeface="Footlight MT Light" panose="0204060206030A020304" pitchFamily="18" charset="0"/>
            </a:endParaRPr>
          </a:p>
        </p:txBody>
      </p:sp>
      <p:sp>
        <p:nvSpPr>
          <p:cNvPr id="14" name="Sisu kohatäide 13"/>
          <p:cNvSpPr>
            <a:spLocks noGrp="1"/>
          </p:cNvSpPr>
          <p:nvPr>
            <p:ph idx="1"/>
          </p:nvPr>
        </p:nvSpPr>
        <p:spPr>
          <a:xfrm>
            <a:off x="981844" y="1628800"/>
            <a:ext cx="9289032" cy="4479032"/>
          </a:xfrm>
        </p:spPr>
        <p:txBody>
          <a:bodyPr rtlCol="0">
            <a:normAutofit/>
          </a:bodyPr>
          <a:lstStyle/>
          <a:p>
            <a:pPr rtl="0"/>
            <a:endParaRPr lang="et-EE" dirty="0" smtClean="0"/>
          </a:p>
          <a:p>
            <a:pPr rtl="0"/>
            <a:r>
              <a:rPr lang="et-EE" sz="5400" dirty="0" smtClean="0">
                <a:latin typeface="Footlight MT Light" panose="0204060206030A020304" pitchFamily="18" charset="0"/>
              </a:rPr>
              <a:t>Kuivõrd said töötoast </a:t>
            </a:r>
            <a:r>
              <a:rPr lang="et-EE" sz="5400" dirty="0" err="1" smtClean="0">
                <a:latin typeface="Footlight MT Light" panose="0204060206030A020304" pitchFamily="18" charset="0"/>
              </a:rPr>
              <a:t>coachingu</a:t>
            </a:r>
            <a:r>
              <a:rPr lang="et-EE" sz="5400" dirty="0" smtClean="0">
                <a:latin typeface="Footlight MT Light" panose="0204060206030A020304" pitchFamily="18" charset="0"/>
              </a:rPr>
              <a:t> rakendamise praktilisi nippe ja tehnikaid, mida oma meeskonnas proovida kasvõi juba homme?</a:t>
            </a:r>
            <a:endParaRPr lang="et-EE" sz="5400" dirty="0">
              <a:latin typeface="Footlight MT Light" panose="0204060206030A020304" pitchFamily="18" charset="0"/>
            </a:endParaRPr>
          </a:p>
          <a:p>
            <a:pPr marL="45720" indent="0" algn="r" rtl="0">
              <a:buNone/>
            </a:pPr>
            <a:endParaRPr lang="et-EE" sz="3600" dirty="0" smtClean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15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/>
          <p:cNvSpPr>
            <a:spLocks noGrp="1"/>
          </p:cNvSpPr>
          <p:nvPr>
            <p:ph type="title"/>
          </p:nvPr>
        </p:nvSpPr>
        <p:spPr>
          <a:xfrm>
            <a:off x="693812" y="404664"/>
            <a:ext cx="10945216" cy="1066800"/>
          </a:xfrm>
        </p:spPr>
        <p:txBody>
          <a:bodyPr rtlCol="0">
            <a:noAutofit/>
          </a:bodyPr>
          <a:lstStyle/>
          <a:p>
            <a:pPr rtl="0"/>
            <a:r>
              <a:rPr lang="et-EE" sz="5400" dirty="0" smtClean="0">
                <a:latin typeface="Footlight MT Light" panose="0204060206030A020304" pitchFamily="18" charset="0"/>
              </a:rPr>
              <a:t>Kokkuvõte </a:t>
            </a:r>
            <a:r>
              <a:rPr lang="et-EE" sz="5400" dirty="0" smtClean="0">
                <a:latin typeface="Footlight MT Light" panose="0204060206030A020304" pitchFamily="18" charset="0"/>
              </a:rPr>
              <a:t>(jagamine)</a:t>
            </a:r>
            <a:endParaRPr lang="et-EE" sz="5400" dirty="0">
              <a:latin typeface="Footlight MT Light" panose="0204060206030A020304" pitchFamily="18" charset="0"/>
            </a:endParaRPr>
          </a:p>
        </p:txBody>
      </p:sp>
      <p:sp>
        <p:nvSpPr>
          <p:cNvPr id="14" name="Sisu kohatäide 13"/>
          <p:cNvSpPr>
            <a:spLocks noGrp="1"/>
          </p:cNvSpPr>
          <p:nvPr>
            <p:ph idx="1"/>
          </p:nvPr>
        </p:nvSpPr>
        <p:spPr>
          <a:xfrm>
            <a:off x="981844" y="1196752"/>
            <a:ext cx="9289032" cy="4911080"/>
          </a:xfrm>
        </p:spPr>
        <p:txBody>
          <a:bodyPr rtlCol="0">
            <a:normAutofit/>
          </a:bodyPr>
          <a:lstStyle/>
          <a:p>
            <a:pPr rtl="0"/>
            <a:endParaRPr lang="et-EE" sz="5400" dirty="0" smtClean="0"/>
          </a:p>
          <a:p>
            <a:pPr marL="45720" indent="0">
              <a:buNone/>
            </a:pPr>
            <a:r>
              <a:rPr lang="et-EE" sz="5400" dirty="0" smtClean="0">
                <a:latin typeface="Footlight MT Light" panose="0204060206030A020304" pitchFamily="18" charset="0"/>
              </a:rPr>
              <a:t>Täiskasvanu </a:t>
            </a:r>
            <a:r>
              <a:rPr lang="et-EE" sz="5400" dirty="0">
                <a:latin typeface="Footlight MT Light" panose="0204060206030A020304" pitchFamily="18" charset="0"/>
              </a:rPr>
              <a:t>õpib eelkõige läbi oma tegevuse refleksiooni </a:t>
            </a:r>
            <a:r>
              <a:rPr lang="et-EE" sz="5400" dirty="0" smtClean="0">
                <a:latin typeface="Footlight MT Light" panose="0204060206030A020304" pitchFamily="18" charset="0"/>
              </a:rPr>
              <a:t>     (</a:t>
            </a:r>
            <a:r>
              <a:rPr lang="et-EE" sz="5400" dirty="0">
                <a:latin typeface="Footlight MT Light" panose="0204060206030A020304" pitchFamily="18" charset="0"/>
              </a:rPr>
              <a:t>sh </a:t>
            </a:r>
            <a:r>
              <a:rPr lang="et-EE" sz="5400" dirty="0" smtClean="0">
                <a:latin typeface="Footlight MT Light" panose="0204060206030A020304" pitchFamily="18" charset="0"/>
              </a:rPr>
              <a:t>jagamise </a:t>
            </a:r>
            <a:r>
              <a:rPr lang="et-EE" sz="5400" dirty="0">
                <a:latin typeface="Footlight MT Light" panose="0204060206030A020304" pitchFamily="18" charset="0"/>
              </a:rPr>
              <a:t>ja oma tegevuse </a:t>
            </a:r>
            <a:r>
              <a:rPr lang="et-EE" sz="5400" dirty="0" smtClean="0">
                <a:latin typeface="Footlight MT Light" panose="0204060206030A020304" pitchFamily="18" charset="0"/>
              </a:rPr>
              <a:t>mõtestamise) käigus</a:t>
            </a:r>
            <a:endParaRPr lang="et-EE" sz="5400" dirty="0">
              <a:latin typeface="Footlight MT Light" panose="0204060206030A020304" pitchFamily="18" charset="0"/>
            </a:endParaRPr>
          </a:p>
          <a:p>
            <a:pPr marL="45720" indent="0" algn="r" rtl="0">
              <a:buNone/>
            </a:pPr>
            <a:endParaRPr lang="et-EE" sz="5400" dirty="0" smtClean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6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/>
          <p:cNvSpPr>
            <a:spLocks noGrp="1"/>
          </p:cNvSpPr>
          <p:nvPr>
            <p:ph type="title"/>
          </p:nvPr>
        </p:nvSpPr>
        <p:spPr>
          <a:xfrm>
            <a:off x="693812" y="404664"/>
            <a:ext cx="10945216" cy="1066800"/>
          </a:xfrm>
        </p:spPr>
        <p:txBody>
          <a:bodyPr rtlCol="0">
            <a:noAutofit/>
          </a:bodyPr>
          <a:lstStyle/>
          <a:p>
            <a:pPr rtl="0"/>
            <a:r>
              <a:rPr lang="et-EE" sz="5400" dirty="0" smtClean="0">
                <a:latin typeface="Footlight MT Light" panose="0204060206030A020304" pitchFamily="18" charset="0"/>
              </a:rPr>
              <a:t>Lõpetuseks</a:t>
            </a:r>
            <a:endParaRPr lang="et-EE" sz="5400" dirty="0">
              <a:latin typeface="Footlight MT Light" panose="0204060206030A020304" pitchFamily="18" charset="0"/>
            </a:endParaRPr>
          </a:p>
        </p:txBody>
      </p:sp>
      <p:sp>
        <p:nvSpPr>
          <p:cNvPr id="14" name="Sisu kohatäide 13"/>
          <p:cNvSpPr>
            <a:spLocks noGrp="1"/>
          </p:cNvSpPr>
          <p:nvPr>
            <p:ph idx="1"/>
          </p:nvPr>
        </p:nvSpPr>
        <p:spPr>
          <a:xfrm>
            <a:off x="549796" y="1052736"/>
            <a:ext cx="10225136" cy="5688632"/>
          </a:xfrm>
        </p:spPr>
        <p:txBody>
          <a:bodyPr rtlCol="0">
            <a:normAutofit/>
          </a:bodyPr>
          <a:lstStyle/>
          <a:p>
            <a:pPr rtl="0"/>
            <a:endParaRPr lang="et-EE" sz="3200" dirty="0" smtClean="0">
              <a:latin typeface="Footlight MT Light" panose="0204060206030A020304" pitchFamily="18" charset="0"/>
            </a:endParaRPr>
          </a:p>
          <a:p>
            <a:pPr marL="45720" indent="0" algn="just">
              <a:buNone/>
            </a:pPr>
            <a:r>
              <a:rPr lang="et-EE" sz="4400" dirty="0">
                <a:latin typeface="Footlight MT Light" panose="0204060206030A020304" pitchFamily="18" charset="0"/>
              </a:rPr>
              <a:t>Materjalid saadan vaid soovijatele ja kui keegi tahab analüüsida oma õnnestumist täna tutvustatud </a:t>
            </a:r>
            <a:r>
              <a:rPr lang="et-EE" sz="4400" dirty="0" err="1" smtClean="0">
                <a:latin typeface="Footlight MT Light" panose="0204060206030A020304" pitchFamily="18" charset="0"/>
              </a:rPr>
              <a:t>meetodide</a:t>
            </a:r>
            <a:r>
              <a:rPr lang="et-EE" sz="4400" dirty="0" smtClean="0">
                <a:latin typeface="Footlight MT Light" panose="0204060206030A020304" pitchFamily="18" charset="0"/>
              </a:rPr>
              <a:t> </a:t>
            </a:r>
            <a:r>
              <a:rPr lang="et-EE" sz="4400" dirty="0">
                <a:latin typeface="Footlight MT Light" panose="0204060206030A020304" pitchFamily="18" charset="0"/>
              </a:rPr>
              <a:t>rakendamisel praktikas, olen valmis pakkuma 30 minutit individuaalset </a:t>
            </a:r>
            <a:r>
              <a:rPr lang="et-EE" sz="4400" dirty="0" smtClean="0">
                <a:latin typeface="Footlight MT Light" panose="0204060206030A020304" pitchFamily="18" charset="0"/>
              </a:rPr>
              <a:t>konsultatsiooni.</a:t>
            </a:r>
          </a:p>
          <a:p>
            <a:pPr marL="45720" indent="0" algn="just">
              <a:buNone/>
            </a:pPr>
            <a:r>
              <a:rPr lang="et-EE" sz="4400" dirty="0" smtClean="0">
                <a:latin typeface="Footlight MT Light" panose="0204060206030A020304" pitchFamily="18" charset="0"/>
                <a:hlinkClick r:id="rId3"/>
              </a:rPr>
              <a:t>Allan.Kaljakin@gmail.com</a:t>
            </a:r>
            <a:r>
              <a:rPr lang="et-EE" sz="4400" dirty="0" smtClean="0">
                <a:latin typeface="Footlight MT Light" panose="0204060206030A020304" pitchFamily="18" charset="0"/>
              </a:rPr>
              <a:t> või tel:5282291</a:t>
            </a:r>
            <a:endParaRPr lang="et-EE" sz="44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51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/>
          <p:cNvSpPr>
            <a:spLocks noGrp="1"/>
          </p:cNvSpPr>
          <p:nvPr>
            <p:ph type="title"/>
          </p:nvPr>
        </p:nvSpPr>
        <p:spPr>
          <a:xfrm>
            <a:off x="693812" y="404664"/>
            <a:ext cx="10945216" cy="1066800"/>
          </a:xfrm>
        </p:spPr>
        <p:txBody>
          <a:bodyPr rtlCol="0">
            <a:noAutofit/>
          </a:bodyPr>
          <a:lstStyle/>
          <a:p>
            <a:pPr rtl="0"/>
            <a:r>
              <a:rPr lang="et-EE" sz="5400" dirty="0" err="1" smtClean="0">
                <a:latin typeface="Footlight MT Light" panose="0204060206030A020304" pitchFamily="18" charset="0"/>
              </a:rPr>
              <a:t>Coaching</a:t>
            </a:r>
            <a:endParaRPr lang="et-EE" sz="5400" dirty="0">
              <a:latin typeface="Footlight MT Light" panose="0204060206030A020304" pitchFamily="18" charset="0"/>
            </a:endParaRPr>
          </a:p>
        </p:txBody>
      </p:sp>
      <p:sp>
        <p:nvSpPr>
          <p:cNvPr id="14" name="Sisu kohatäide 13"/>
          <p:cNvSpPr>
            <a:spLocks noGrp="1"/>
          </p:cNvSpPr>
          <p:nvPr>
            <p:ph idx="1"/>
          </p:nvPr>
        </p:nvSpPr>
        <p:spPr>
          <a:xfrm>
            <a:off x="621804" y="1124744"/>
            <a:ext cx="10801200" cy="5616624"/>
          </a:xfrm>
        </p:spPr>
        <p:txBody>
          <a:bodyPr rtlCol="0">
            <a:normAutofit fontScale="32500" lnSpcReduction="20000"/>
          </a:bodyPr>
          <a:lstStyle/>
          <a:p>
            <a:pPr rtl="0"/>
            <a:endParaRPr lang="et-EE" dirty="0" smtClean="0"/>
          </a:p>
          <a:p>
            <a:pPr marL="45720" indent="0">
              <a:buNone/>
            </a:pPr>
            <a:r>
              <a:rPr lang="et-EE" sz="9800" dirty="0" smtClean="0">
                <a:latin typeface="Footlight MT Light" panose="0204060206030A020304" pitchFamily="18" charset="0"/>
              </a:rPr>
              <a:t>„</a:t>
            </a:r>
            <a:r>
              <a:rPr lang="et-EE" sz="9800" dirty="0" err="1" smtClean="0">
                <a:latin typeface="Footlight MT Light" panose="0204060206030A020304" pitchFamily="18" charset="0"/>
              </a:rPr>
              <a:t>Coaching</a:t>
            </a:r>
            <a:r>
              <a:rPr lang="et-EE" sz="9800" dirty="0" smtClean="0">
                <a:latin typeface="Footlight MT Light" panose="0204060206030A020304" pitchFamily="18" charset="0"/>
              </a:rPr>
              <a:t> on peamiselt </a:t>
            </a:r>
            <a:r>
              <a:rPr lang="et-EE" sz="9800" dirty="0">
                <a:latin typeface="Footlight MT Light" panose="0204060206030A020304" pitchFamily="18" charset="0"/>
              </a:rPr>
              <a:t>tulevikule suunatud muutust käivitav ja inimese sisemist arengut </a:t>
            </a:r>
            <a:r>
              <a:rPr lang="et-EE" sz="9800" dirty="0" smtClean="0">
                <a:latin typeface="Footlight MT Light" panose="0204060206030A020304" pitchFamily="18" charset="0"/>
              </a:rPr>
              <a:t>toetav vestlus, </a:t>
            </a:r>
            <a:r>
              <a:rPr lang="et-EE" sz="9800" dirty="0">
                <a:latin typeface="Footlight MT Light" panose="0204060206030A020304" pitchFamily="18" charset="0"/>
              </a:rPr>
              <a:t>mis aitab:</a:t>
            </a:r>
          </a:p>
          <a:p>
            <a:r>
              <a:rPr lang="et-EE" sz="9800" dirty="0" smtClean="0">
                <a:latin typeface="Footlight MT Light" panose="0204060206030A020304" pitchFamily="18" charset="0"/>
              </a:rPr>
              <a:t>paremini </a:t>
            </a:r>
            <a:r>
              <a:rPr lang="et-EE" sz="9800" dirty="0">
                <a:latin typeface="Footlight MT Light" panose="0204060206030A020304" pitchFamily="18" charset="0"/>
              </a:rPr>
              <a:t>aru saada hetkeolukorrast või kõne all olevast probleemist;</a:t>
            </a:r>
          </a:p>
          <a:p>
            <a:r>
              <a:rPr lang="et-EE" sz="9800" dirty="0">
                <a:latin typeface="Footlight MT Light" panose="0204060206030A020304" pitchFamily="18" charset="0"/>
              </a:rPr>
              <a:t>näha asjaolusid uues valguses, s.o teise nurga alt;</a:t>
            </a:r>
          </a:p>
          <a:p>
            <a:r>
              <a:rPr lang="et-EE" sz="9800" dirty="0">
                <a:latin typeface="Footlight MT Light" panose="0204060206030A020304" pitchFamily="18" charset="0"/>
              </a:rPr>
              <a:t>selgusele jõuda soovitud tulemuse osas;</a:t>
            </a:r>
          </a:p>
          <a:p>
            <a:r>
              <a:rPr lang="et-EE" sz="9800" dirty="0">
                <a:latin typeface="Footlight MT Light" panose="0204060206030A020304" pitchFamily="18" charset="0"/>
              </a:rPr>
              <a:t>julgustada seadma arengueesmärke;</a:t>
            </a:r>
          </a:p>
          <a:p>
            <a:r>
              <a:rPr lang="et-EE" sz="9800" dirty="0">
                <a:latin typeface="Footlight MT Light" panose="0204060206030A020304" pitchFamily="18" charset="0"/>
              </a:rPr>
              <a:t>läbi mõelda erinevad tegevused nende saavutamiseks;</a:t>
            </a:r>
          </a:p>
          <a:p>
            <a:r>
              <a:rPr lang="et-EE" sz="9800" dirty="0">
                <a:latin typeface="Footlight MT Light" panose="0204060206030A020304" pitchFamily="18" charset="0"/>
              </a:rPr>
              <a:t>leida olemasolevatest võimalustest parim tegutsemisviis</a:t>
            </a:r>
            <a:r>
              <a:rPr lang="et-EE" sz="9800" dirty="0" smtClean="0">
                <a:latin typeface="Footlight MT Light" panose="0204060206030A020304" pitchFamily="18" charset="0"/>
              </a:rPr>
              <a:t>.“</a:t>
            </a:r>
            <a:endParaRPr lang="et-EE" sz="9800" dirty="0">
              <a:latin typeface="Footlight MT Light" panose="0204060206030A020304" pitchFamily="18" charset="0"/>
            </a:endParaRPr>
          </a:p>
          <a:p>
            <a:pPr marL="45720" indent="0" algn="r">
              <a:buNone/>
            </a:pPr>
            <a:r>
              <a:rPr lang="et-EE" sz="8600" dirty="0" err="1">
                <a:latin typeface="Footlight MT Light" panose="0204060206030A020304" pitchFamily="18" charset="0"/>
              </a:rPr>
              <a:t>Marilyn</a:t>
            </a:r>
            <a:r>
              <a:rPr lang="et-EE" sz="8600" dirty="0">
                <a:latin typeface="Footlight MT Light" panose="0204060206030A020304" pitchFamily="18" charset="0"/>
              </a:rPr>
              <a:t> W. </a:t>
            </a:r>
            <a:r>
              <a:rPr lang="et-EE" sz="8600" dirty="0" err="1">
                <a:latin typeface="Footlight MT Light" panose="0204060206030A020304" pitchFamily="18" charset="0"/>
              </a:rPr>
              <a:t>Atkinson</a:t>
            </a:r>
            <a:r>
              <a:rPr lang="et-EE" sz="8600" dirty="0">
                <a:latin typeface="Footlight MT Light" panose="0204060206030A020304" pitchFamily="18" charset="0"/>
              </a:rPr>
              <a:t>, Rae T. </a:t>
            </a:r>
            <a:r>
              <a:rPr lang="et-EE" sz="8600" dirty="0" err="1">
                <a:latin typeface="Footlight MT Light" panose="0204060206030A020304" pitchFamily="18" charset="0"/>
              </a:rPr>
              <a:t>Chois</a:t>
            </a:r>
            <a:r>
              <a:rPr lang="et-EE" sz="8600" dirty="0">
                <a:latin typeface="Footlight MT Light" panose="0204060206030A020304" pitchFamily="18" charset="0"/>
              </a:rPr>
              <a:t> (2007)</a:t>
            </a:r>
            <a:endParaRPr lang="et-EE" sz="8600" dirty="0" smtClean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53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/>
          <p:cNvSpPr>
            <a:spLocks noGrp="1"/>
          </p:cNvSpPr>
          <p:nvPr>
            <p:ph type="title"/>
          </p:nvPr>
        </p:nvSpPr>
        <p:spPr>
          <a:xfrm>
            <a:off x="693812" y="404664"/>
            <a:ext cx="10945216" cy="1066800"/>
          </a:xfrm>
        </p:spPr>
        <p:txBody>
          <a:bodyPr rtlCol="0">
            <a:noAutofit/>
          </a:bodyPr>
          <a:lstStyle/>
          <a:p>
            <a:pPr rtl="0"/>
            <a:r>
              <a:rPr lang="et-EE" sz="6000" dirty="0" err="1" smtClean="0">
                <a:latin typeface="Footlight MT Light" panose="0204060206030A020304" pitchFamily="18" charset="0"/>
              </a:rPr>
              <a:t>Coaching</a:t>
            </a:r>
            <a:endParaRPr lang="et-EE" sz="6000" dirty="0">
              <a:latin typeface="Footlight MT Light" panose="0204060206030A020304" pitchFamily="18" charset="0"/>
            </a:endParaRPr>
          </a:p>
        </p:txBody>
      </p:sp>
      <p:sp>
        <p:nvSpPr>
          <p:cNvPr id="14" name="Sisu kohatäide 13"/>
          <p:cNvSpPr>
            <a:spLocks noGrp="1"/>
          </p:cNvSpPr>
          <p:nvPr>
            <p:ph idx="1"/>
          </p:nvPr>
        </p:nvSpPr>
        <p:spPr>
          <a:xfrm>
            <a:off x="621804" y="1052736"/>
            <a:ext cx="10801200" cy="5400600"/>
          </a:xfrm>
        </p:spPr>
        <p:txBody>
          <a:bodyPr rtlCol="0">
            <a:normAutofit/>
          </a:bodyPr>
          <a:lstStyle/>
          <a:p>
            <a:pPr rtl="0"/>
            <a:endParaRPr lang="et-EE" dirty="0" smtClean="0"/>
          </a:p>
          <a:p>
            <a:pPr marL="45720" indent="0" algn="just">
              <a:buNone/>
            </a:pPr>
            <a:r>
              <a:rPr lang="et-EE" sz="3200" dirty="0">
                <a:latin typeface="Footlight MT Light" panose="0204060206030A020304" pitchFamily="18" charset="0"/>
              </a:rPr>
              <a:t>“</a:t>
            </a:r>
            <a:r>
              <a:rPr lang="et-EE" sz="3200" dirty="0" err="1">
                <a:latin typeface="Footlight MT Light" panose="0204060206030A020304" pitchFamily="18" charset="0"/>
              </a:rPr>
              <a:t>Coachingu</a:t>
            </a:r>
            <a:r>
              <a:rPr lang="et-EE" sz="3200" dirty="0">
                <a:latin typeface="Footlight MT Light" panose="0204060206030A020304" pitchFamily="18" charset="0"/>
              </a:rPr>
              <a:t> olemus on julgustada inimesi sihte seadma ja vastutust võtma, lahendama probleeme loovalt, juhtima ise oma arengut, jätkuvalt õppima, olema võimelised langetama häid otsuseid ning teostama oma potentsiaali</a:t>
            </a:r>
            <a:r>
              <a:rPr lang="et-EE" sz="3200" dirty="0" smtClean="0">
                <a:latin typeface="Footlight MT Light" panose="0204060206030A020304" pitchFamily="18" charset="0"/>
              </a:rPr>
              <a:t>.”</a:t>
            </a:r>
          </a:p>
          <a:p>
            <a:pPr marL="45720" indent="0" algn="r">
              <a:buNone/>
            </a:pPr>
            <a:r>
              <a:rPr lang="et-EE" sz="2800" dirty="0" smtClean="0">
                <a:latin typeface="Footlight MT Light" panose="0204060206030A020304" pitchFamily="18" charset="0"/>
              </a:rPr>
              <a:t>Signe </a:t>
            </a:r>
            <a:r>
              <a:rPr lang="et-EE" sz="2800" dirty="0" err="1" smtClean="0">
                <a:latin typeface="Footlight MT Light" panose="0204060206030A020304" pitchFamily="18" charset="0"/>
              </a:rPr>
              <a:t>Vesso</a:t>
            </a:r>
            <a:r>
              <a:rPr lang="et-EE" sz="2800" dirty="0" smtClean="0">
                <a:latin typeface="Footlight MT Light" panose="0204060206030A020304" pitchFamily="18" charset="0"/>
              </a:rPr>
              <a:t> (2020)</a:t>
            </a:r>
          </a:p>
          <a:p>
            <a:pPr marL="45720" indent="0" algn="just">
              <a:buNone/>
            </a:pPr>
            <a:r>
              <a:rPr lang="et-EE" sz="3200" dirty="0" smtClean="0">
                <a:latin typeface="Footlight MT Light" panose="0204060206030A020304" pitchFamily="18" charset="0"/>
              </a:rPr>
              <a:t>„Juhtidena </a:t>
            </a:r>
            <a:r>
              <a:rPr lang="et-EE" sz="3200" dirty="0">
                <a:latin typeface="Footlight MT Light" panose="0204060206030A020304" pitchFamily="18" charset="0"/>
              </a:rPr>
              <a:t>on </a:t>
            </a:r>
            <a:r>
              <a:rPr lang="et-EE" sz="3200" dirty="0" smtClean="0">
                <a:latin typeface="Footlight MT Light" panose="0204060206030A020304" pitchFamily="18" charset="0"/>
              </a:rPr>
              <a:t>meie ülesanne leida </a:t>
            </a:r>
            <a:r>
              <a:rPr lang="et-EE" sz="3200" dirty="0">
                <a:latin typeface="Footlight MT Light" panose="0204060206030A020304" pitchFamily="18" charset="0"/>
              </a:rPr>
              <a:t>sobivad ja õiged küsimused meeskonnaliikmete avamiseks, oluliste teemade lauda toomiseks, kaasa </a:t>
            </a:r>
            <a:r>
              <a:rPr lang="et-EE" sz="3200" dirty="0" smtClean="0">
                <a:latin typeface="Footlight MT Light" panose="0204060206030A020304" pitchFamily="18" charset="0"/>
              </a:rPr>
              <a:t>rääkimiseks.“</a:t>
            </a:r>
          </a:p>
          <a:p>
            <a:pPr marL="45720" indent="0" algn="r">
              <a:buNone/>
            </a:pPr>
            <a:r>
              <a:rPr lang="et-EE" sz="28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Allan Kaljakin, </a:t>
            </a:r>
            <a:r>
              <a:rPr lang="et-EE" sz="2800" dirty="0" err="1" smtClean="0">
                <a:solidFill>
                  <a:schemeClr val="tx1"/>
                </a:solidFill>
                <a:latin typeface="Footlight MT Light" panose="0204060206030A020304" pitchFamily="18" charset="0"/>
              </a:rPr>
              <a:t>Coaching</a:t>
            </a:r>
            <a:r>
              <a:rPr lang="et-EE" sz="28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t-EE" sz="2800" dirty="0" err="1" smtClean="0">
                <a:solidFill>
                  <a:schemeClr val="tx1"/>
                </a:solidFill>
                <a:latin typeface="Footlight MT Light" panose="0204060206030A020304" pitchFamily="18" charset="0"/>
              </a:rPr>
              <a:t>Treff</a:t>
            </a:r>
            <a:r>
              <a:rPr lang="et-EE" sz="2800" dirty="0" smtClean="0">
                <a:solidFill>
                  <a:schemeClr val="tx1"/>
                </a:solidFill>
                <a:latin typeface="Footlight MT Light" panose="0204060206030A020304" pitchFamily="18" charset="0"/>
              </a:rPr>
              <a:t> 2021 </a:t>
            </a:r>
          </a:p>
        </p:txBody>
      </p:sp>
    </p:spTree>
    <p:extLst>
      <p:ext uri="{BB962C8B-B14F-4D97-AF65-F5344CB8AC3E}">
        <p14:creationId xmlns:p14="http://schemas.microsoft.com/office/powerpoint/2010/main" val="64755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/>
          <p:cNvSpPr>
            <a:spLocks noGrp="1"/>
          </p:cNvSpPr>
          <p:nvPr>
            <p:ph type="title"/>
          </p:nvPr>
        </p:nvSpPr>
        <p:spPr>
          <a:xfrm>
            <a:off x="693812" y="404664"/>
            <a:ext cx="10945216" cy="1066800"/>
          </a:xfrm>
        </p:spPr>
        <p:txBody>
          <a:bodyPr rtlCol="0">
            <a:noAutofit/>
          </a:bodyPr>
          <a:lstStyle/>
          <a:p>
            <a:pPr rtl="0"/>
            <a:r>
              <a:rPr lang="et-EE" sz="5400" dirty="0" err="1" smtClean="0">
                <a:latin typeface="Footlight MT Light" panose="0204060206030A020304" pitchFamily="18" charset="0"/>
              </a:rPr>
              <a:t>Psühhodraama</a:t>
            </a:r>
            <a:endParaRPr lang="et-EE" sz="5400" dirty="0">
              <a:latin typeface="Footlight MT Light" panose="0204060206030A020304" pitchFamily="18" charset="0"/>
            </a:endParaRPr>
          </a:p>
        </p:txBody>
      </p:sp>
      <p:sp>
        <p:nvSpPr>
          <p:cNvPr id="14" name="Sisu kohatäide 13"/>
          <p:cNvSpPr>
            <a:spLocks noGrp="1"/>
          </p:cNvSpPr>
          <p:nvPr>
            <p:ph idx="1"/>
          </p:nvPr>
        </p:nvSpPr>
        <p:spPr>
          <a:xfrm>
            <a:off x="693812" y="1124744"/>
            <a:ext cx="10801200" cy="5544616"/>
          </a:xfrm>
        </p:spPr>
        <p:txBody>
          <a:bodyPr rtlCol="0">
            <a:normAutofit fontScale="85000" lnSpcReduction="20000"/>
          </a:bodyPr>
          <a:lstStyle/>
          <a:p>
            <a:pPr rtl="0"/>
            <a:endParaRPr lang="et-EE" dirty="0" smtClean="0"/>
          </a:p>
          <a:p>
            <a:pPr marL="45720" indent="0">
              <a:buNone/>
            </a:pPr>
            <a:r>
              <a:rPr lang="et-EE" sz="3800" dirty="0">
                <a:latin typeface="Footlight MT Light" panose="0204060206030A020304" pitchFamily="18" charset="0"/>
              </a:rPr>
              <a:t>Jacob </a:t>
            </a:r>
            <a:r>
              <a:rPr lang="et-EE" sz="3800" dirty="0" err="1">
                <a:latin typeface="Footlight MT Light" panose="0204060206030A020304" pitchFamily="18" charset="0"/>
              </a:rPr>
              <a:t>Levy</a:t>
            </a:r>
            <a:r>
              <a:rPr lang="et-EE" sz="3800" dirty="0">
                <a:latin typeface="Footlight MT Light" panose="0204060206030A020304" pitchFamily="18" charset="0"/>
              </a:rPr>
              <a:t> </a:t>
            </a:r>
            <a:r>
              <a:rPr lang="et-EE" sz="3800" dirty="0" err="1">
                <a:latin typeface="Footlight MT Light" panose="0204060206030A020304" pitchFamily="18" charset="0"/>
              </a:rPr>
              <a:t>Moreno</a:t>
            </a:r>
            <a:r>
              <a:rPr lang="et-EE" sz="3800" dirty="0">
                <a:latin typeface="Footlight MT Light" panose="0204060206030A020304" pitchFamily="18" charset="0"/>
              </a:rPr>
              <a:t> loodud </a:t>
            </a:r>
            <a:r>
              <a:rPr lang="et-EE" sz="3800" b="1" dirty="0">
                <a:latin typeface="Footlight MT Light" panose="0204060206030A020304" pitchFamily="18" charset="0"/>
              </a:rPr>
              <a:t>tegevuslike meetodite </a:t>
            </a:r>
            <a:r>
              <a:rPr lang="et-EE" sz="3800" dirty="0">
                <a:latin typeface="Footlight MT Light" panose="0204060206030A020304" pitchFamily="18" charset="0"/>
              </a:rPr>
              <a:t>koondnimetus, mis võimaldab:</a:t>
            </a:r>
          </a:p>
          <a:p>
            <a:r>
              <a:rPr lang="et-EE" sz="3800" dirty="0" smtClean="0">
                <a:latin typeface="Footlight MT Light" panose="0204060206030A020304" pitchFamily="18" charset="0"/>
              </a:rPr>
              <a:t>tegeleda </a:t>
            </a:r>
            <a:r>
              <a:rPr lang="et-EE" sz="3800" dirty="0">
                <a:latin typeface="Footlight MT Light" panose="0204060206030A020304" pitchFamily="18" charset="0"/>
              </a:rPr>
              <a:t>inimeste jaoks oluliste teemade, probleemide, murede ja </a:t>
            </a:r>
            <a:r>
              <a:rPr lang="et-EE" sz="3800" dirty="0" smtClean="0">
                <a:latin typeface="Footlight MT Light" panose="0204060206030A020304" pitchFamily="18" charset="0"/>
              </a:rPr>
              <a:t>unistustega;</a:t>
            </a:r>
          </a:p>
          <a:p>
            <a:r>
              <a:rPr lang="et-EE" sz="3800" dirty="0" smtClean="0">
                <a:latin typeface="Footlight MT Light" panose="0204060206030A020304" pitchFamily="18" charset="0"/>
              </a:rPr>
              <a:t>uurida </a:t>
            </a:r>
            <a:r>
              <a:rPr lang="et-EE" sz="3800" dirty="0">
                <a:latin typeface="Footlight MT Light" panose="0204060206030A020304" pitchFamily="18" charset="0"/>
              </a:rPr>
              <a:t>elu ja </a:t>
            </a:r>
            <a:r>
              <a:rPr lang="et-EE" sz="3800" dirty="0" smtClean="0">
                <a:latin typeface="Footlight MT Light" panose="0204060206030A020304" pitchFamily="18" charset="0"/>
              </a:rPr>
              <a:t>sisemaailma;</a:t>
            </a:r>
          </a:p>
          <a:p>
            <a:r>
              <a:rPr lang="et-EE" sz="3800" dirty="0" smtClean="0">
                <a:latin typeface="Footlight MT Light" panose="0204060206030A020304" pitchFamily="18" charset="0"/>
              </a:rPr>
              <a:t>avastada </a:t>
            </a:r>
            <a:r>
              <a:rPr lang="et-EE" sz="3800" dirty="0">
                <a:latin typeface="Footlight MT Light" panose="0204060206030A020304" pitchFamily="18" charset="0"/>
              </a:rPr>
              <a:t>uusi võimalusi elus ja muuta oma elu </a:t>
            </a:r>
            <a:r>
              <a:rPr lang="et-EE" sz="3800" dirty="0" smtClean="0">
                <a:latin typeface="Footlight MT Light" panose="0204060206030A020304" pitchFamily="18" charset="0"/>
              </a:rPr>
              <a:t>meeldivamaks;</a:t>
            </a:r>
          </a:p>
          <a:p>
            <a:r>
              <a:rPr lang="et-EE" sz="3800" dirty="0" smtClean="0">
                <a:latin typeface="Footlight MT Light" panose="0204060206030A020304" pitchFamily="18" charset="0"/>
              </a:rPr>
              <a:t>vabaneda </a:t>
            </a:r>
            <a:r>
              <a:rPr lang="et-EE" sz="3800" dirty="0">
                <a:latin typeface="Footlight MT Light" panose="0204060206030A020304" pitchFamily="18" charset="0"/>
              </a:rPr>
              <a:t>eluraskustest ning </a:t>
            </a:r>
            <a:r>
              <a:rPr lang="et-EE" sz="3800" dirty="0" smtClean="0">
                <a:latin typeface="Footlight MT Light" panose="0204060206030A020304" pitchFamily="18" charset="0"/>
              </a:rPr>
              <a:t>rutiinist;</a:t>
            </a:r>
          </a:p>
          <a:p>
            <a:r>
              <a:rPr lang="et-EE" sz="3800" dirty="0" smtClean="0">
                <a:latin typeface="Footlight MT Light" panose="0204060206030A020304" pitchFamily="18" charset="0"/>
              </a:rPr>
              <a:t>saada </a:t>
            </a:r>
            <a:r>
              <a:rPr lang="et-EE" sz="3800" dirty="0">
                <a:latin typeface="Footlight MT Light" panose="0204060206030A020304" pitchFamily="18" charset="0"/>
              </a:rPr>
              <a:t>uut positiivset energiat;</a:t>
            </a:r>
          </a:p>
          <a:p>
            <a:pPr marL="45720" indent="0">
              <a:buNone/>
            </a:pPr>
            <a:r>
              <a:rPr lang="et-EE" sz="3800" dirty="0">
                <a:latin typeface="Footlight MT Light" panose="0204060206030A020304" pitchFamily="18" charset="0"/>
              </a:rPr>
              <a:t>arendada loovust ning töö- ja </a:t>
            </a:r>
            <a:r>
              <a:rPr lang="et-EE" sz="3800" dirty="0" smtClean="0">
                <a:latin typeface="Footlight MT Light" panose="0204060206030A020304" pitchFamily="18" charset="0"/>
              </a:rPr>
              <a:t>läbilöögivõimet.</a:t>
            </a:r>
          </a:p>
          <a:p>
            <a:pPr marL="45720" indent="0" algn="r">
              <a:buNone/>
            </a:pPr>
            <a:r>
              <a:rPr lang="et-EE" sz="3800" dirty="0" err="1" smtClean="0">
                <a:solidFill>
                  <a:schemeClr val="bg1">
                    <a:lumMod val="65000"/>
                  </a:schemeClr>
                </a:solidFill>
                <a:latin typeface="Footlight MT Light" panose="0204060206030A020304" pitchFamily="18" charset="0"/>
              </a:rPr>
              <a:t>Moreno</a:t>
            </a:r>
            <a:r>
              <a:rPr lang="et-EE" sz="3800" dirty="0" smtClean="0">
                <a:solidFill>
                  <a:schemeClr val="bg1">
                    <a:lumMod val="65000"/>
                  </a:schemeClr>
                </a:solidFill>
                <a:latin typeface="Footlight MT Light" panose="0204060206030A020304" pitchFamily="18" charset="0"/>
              </a:rPr>
              <a:t> Keskuse koduleht</a:t>
            </a:r>
          </a:p>
        </p:txBody>
      </p:sp>
    </p:spTree>
    <p:extLst>
      <p:ext uri="{BB962C8B-B14F-4D97-AF65-F5344CB8AC3E}">
        <p14:creationId xmlns:p14="http://schemas.microsoft.com/office/powerpoint/2010/main" val="421651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879376"/>
          </a:xfrm>
        </p:spPr>
        <p:txBody>
          <a:bodyPr rtlCol="0"/>
          <a:lstStyle/>
          <a:p>
            <a:pPr rtl="0"/>
            <a:r>
              <a:rPr lang="et-EE" dirty="0" err="1" smtClean="0">
                <a:latin typeface="Footlight MT Light" panose="0204060206030A020304" pitchFamily="18" charset="0"/>
              </a:rPr>
              <a:t>Psühhodraama</a:t>
            </a:r>
            <a:r>
              <a:rPr lang="et-EE" dirty="0" smtClean="0">
                <a:latin typeface="Footlight MT Light" panose="0204060206030A020304" pitchFamily="18" charset="0"/>
              </a:rPr>
              <a:t> ülesehitus</a:t>
            </a:r>
            <a:endParaRPr lang="et-EE" dirty="0">
              <a:latin typeface="Footlight MT Light" panose="0204060206030A020304" pitchFamily="18" charset="0"/>
            </a:endParaRP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909836" y="2204864"/>
            <a:ext cx="8686800" cy="1371600"/>
          </a:xfrm>
        </p:spPr>
        <p:txBody>
          <a:bodyPr rtlCol="0">
            <a:noAutofit/>
          </a:bodyPr>
          <a:lstStyle/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t-EE" sz="4400" b="1" dirty="0" smtClean="0">
                <a:latin typeface="Footlight MT Light" panose="0204060206030A020304" pitchFamily="18" charset="0"/>
              </a:rPr>
              <a:t>Soojendus</a:t>
            </a:r>
            <a:r>
              <a:rPr lang="et-EE" sz="4400" dirty="0" smtClean="0">
                <a:latin typeface="Footlight MT Light" panose="0204060206030A020304" pitchFamily="18" charset="0"/>
              </a:rPr>
              <a:t> </a:t>
            </a:r>
            <a:r>
              <a:rPr lang="et-EE" sz="4400" dirty="0" smtClean="0">
                <a:latin typeface="Footlight MT Light" panose="0204060206030A020304" pitchFamily="18" charset="0"/>
              </a:rPr>
              <a:t>tegevusele </a:t>
            </a:r>
            <a:r>
              <a:rPr lang="et-EE" sz="4400" dirty="0" smtClean="0">
                <a:latin typeface="Footlight MT Light" panose="0204060206030A020304" pitchFamily="18" charset="0"/>
              </a:rPr>
              <a:t>(</a:t>
            </a:r>
            <a:r>
              <a:rPr lang="et-EE" sz="4400" i="1" dirty="0" err="1" smtClean="0">
                <a:latin typeface="Footlight MT Light" panose="0204060206030A020304" pitchFamily="18" charset="0"/>
              </a:rPr>
              <a:t>warm</a:t>
            </a:r>
            <a:r>
              <a:rPr lang="et-EE" sz="4400" i="1" dirty="0" smtClean="0">
                <a:latin typeface="Footlight MT Light" panose="0204060206030A020304" pitchFamily="18" charset="0"/>
              </a:rPr>
              <a:t> </a:t>
            </a:r>
            <a:r>
              <a:rPr lang="et-EE" sz="4400" i="1" dirty="0" err="1" smtClean="0">
                <a:latin typeface="Footlight MT Light" panose="0204060206030A020304" pitchFamily="18" charset="0"/>
              </a:rPr>
              <a:t>up</a:t>
            </a:r>
            <a:r>
              <a:rPr lang="et-EE" sz="4400" dirty="0" smtClean="0">
                <a:latin typeface="Footlight MT Light" panose="0204060206030A020304" pitchFamily="18" charset="0"/>
              </a:rPr>
              <a:t>)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t-EE" sz="4400" b="1" dirty="0" smtClean="0">
                <a:latin typeface="Footlight MT Light" panose="0204060206030A020304" pitchFamily="18" charset="0"/>
              </a:rPr>
              <a:t>Tegevus</a:t>
            </a:r>
            <a:r>
              <a:rPr lang="et-EE" sz="4400" dirty="0" smtClean="0">
                <a:latin typeface="Footlight MT Light" panose="0204060206030A020304" pitchFamily="18" charset="0"/>
              </a:rPr>
              <a:t> (</a:t>
            </a:r>
            <a:r>
              <a:rPr lang="et-EE" sz="4400" i="1" dirty="0" err="1" smtClean="0">
                <a:latin typeface="Footlight MT Light" panose="0204060206030A020304" pitchFamily="18" charset="0"/>
              </a:rPr>
              <a:t>action</a:t>
            </a:r>
            <a:r>
              <a:rPr lang="et-EE" sz="4400" dirty="0" smtClean="0">
                <a:latin typeface="Footlight MT Light" panose="0204060206030A020304" pitchFamily="18" charset="0"/>
              </a:rPr>
              <a:t>), sh interaktisoon</a:t>
            </a:r>
            <a:endParaRPr lang="et-EE" sz="4400" dirty="0" smtClean="0">
              <a:latin typeface="Footlight MT Light" panose="0204060206030A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4400" b="1" dirty="0" smtClean="0">
                <a:latin typeface="Footlight MT Light" panose="0204060206030A020304" pitchFamily="18" charset="0"/>
              </a:rPr>
              <a:t>Jagamine</a:t>
            </a:r>
            <a:r>
              <a:rPr lang="et-EE" sz="4400" dirty="0" smtClean="0">
                <a:latin typeface="Footlight MT Light" panose="0204060206030A020304" pitchFamily="18" charset="0"/>
              </a:rPr>
              <a:t> </a:t>
            </a:r>
            <a:r>
              <a:rPr lang="et-EE" sz="4400" dirty="0">
                <a:latin typeface="Footlight MT Light" panose="0204060206030A020304" pitchFamily="18" charset="0"/>
              </a:rPr>
              <a:t>(</a:t>
            </a:r>
            <a:r>
              <a:rPr lang="et-EE" sz="4400" i="1" dirty="0" err="1" smtClean="0">
                <a:latin typeface="Footlight MT Light" panose="0204060206030A020304" pitchFamily="18" charset="0"/>
              </a:rPr>
              <a:t>sharing</a:t>
            </a:r>
            <a:r>
              <a:rPr lang="et-EE" sz="4400" dirty="0" smtClean="0">
                <a:latin typeface="Footlight MT Light" panose="0204060206030A020304" pitchFamily="18" charset="0"/>
              </a:rPr>
              <a:t>), s.o </a:t>
            </a:r>
            <a:r>
              <a:rPr lang="et-EE" sz="4400" dirty="0" smtClean="0">
                <a:latin typeface="Footlight MT Light" panose="0204060206030A020304" pitchFamily="18" charset="0"/>
              </a:rPr>
              <a:t>tegevuse mõtestamine – </a:t>
            </a:r>
            <a:r>
              <a:rPr lang="et-EE" sz="4400" b="1" dirty="0" smtClean="0">
                <a:latin typeface="Footlight MT Light" panose="0204060206030A020304" pitchFamily="18" charset="0"/>
              </a:rPr>
              <a:t>reflektsioon</a:t>
            </a:r>
            <a:endParaRPr lang="et-EE" sz="4400" dirty="0">
              <a:latin typeface="Footlight MT Light" panose="0204060206030A020304" pitchFamily="18" charset="0"/>
            </a:endParaRPr>
          </a:p>
          <a:p>
            <a:pPr rtl="0"/>
            <a:r>
              <a:rPr lang="et-EE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Ükski loominguline protsess ei alga „eikuskilt“ külmalt!“ </a:t>
            </a:r>
            <a:r>
              <a:rPr lang="et-EE" sz="3200" dirty="0" smtClean="0">
                <a:latin typeface="Footlight MT Light" panose="0204060206030A020304" pitchFamily="18" charset="0"/>
              </a:rPr>
              <a:t>– Aivar Simmermann</a:t>
            </a:r>
            <a:endParaRPr lang="et-EE" sz="32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4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/>
          <p:cNvSpPr>
            <a:spLocks noGrp="1"/>
          </p:cNvSpPr>
          <p:nvPr>
            <p:ph type="title"/>
          </p:nvPr>
        </p:nvSpPr>
        <p:spPr>
          <a:xfrm>
            <a:off x="693812" y="404664"/>
            <a:ext cx="10945216" cy="1066800"/>
          </a:xfrm>
        </p:spPr>
        <p:txBody>
          <a:bodyPr rtlCol="0">
            <a:noAutofit/>
          </a:bodyPr>
          <a:lstStyle/>
          <a:p>
            <a:pPr rtl="0"/>
            <a:r>
              <a:rPr lang="et-EE" sz="5400" dirty="0" smtClean="0">
                <a:latin typeface="Footlight MT Light" panose="0204060206030A020304" pitchFamily="18" charset="0"/>
              </a:rPr>
              <a:t>Soojendus (</a:t>
            </a:r>
            <a:r>
              <a:rPr lang="et-EE" sz="5400" dirty="0" err="1" smtClean="0">
                <a:latin typeface="Footlight MT Light" panose="0204060206030A020304" pitchFamily="18" charset="0"/>
              </a:rPr>
              <a:t>warm</a:t>
            </a:r>
            <a:r>
              <a:rPr lang="et-EE" sz="5400" dirty="0" smtClean="0">
                <a:latin typeface="Footlight MT Light" panose="0204060206030A020304" pitchFamily="18" charset="0"/>
              </a:rPr>
              <a:t> </a:t>
            </a:r>
            <a:r>
              <a:rPr lang="et-EE" sz="5400" dirty="0" err="1" smtClean="0">
                <a:latin typeface="Footlight MT Light" panose="0204060206030A020304" pitchFamily="18" charset="0"/>
              </a:rPr>
              <a:t>up</a:t>
            </a:r>
            <a:r>
              <a:rPr lang="et-EE" sz="5400" dirty="0" smtClean="0">
                <a:latin typeface="Footlight MT Light" panose="0204060206030A020304" pitchFamily="18" charset="0"/>
              </a:rPr>
              <a:t>)</a:t>
            </a:r>
            <a:endParaRPr lang="et-EE" sz="5400" dirty="0">
              <a:latin typeface="Footlight MT Light" panose="0204060206030A020304" pitchFamily="18" charset="0"/>
            </a:endParaRPr>
          </a:p>
        </p:txBody>
      </p:sp>
      <p:sp>
        <p:nvSpPr>
          <p:cNvPr id="14" name="Sisu kohatäide 13"/>
          <p:cNvSpPr>
            <a:spLocks noGrp="1"/>
          </p:cNvSpPr>
          <p:nvPr>
            <p:ph idx="1"/>
          </p:nvPr>
        </p:nvSpPr>
        <p:spPr>
          <a:xfrm>
            <a:off x="981844" y="1628800"/>
            <a:ext cx="9760047" cy="4479032"/>
          </a:xfrm>
        </p:spPr>
        <p:txBody>
          <a:bodyPr rtlCol="0">
            <a:normAutofit fontScale="85000" lnSpcReduction="10000"/>
          </a:bodyPr>
          <a:lstStyle/>
          <a:p>
            <a:pPr rtl="0"/>
            <a:endParaRPr lang="et-EE" dirty="0" smtClean="0"/>
          </a:p>
          <a:p>
            <a:pPr marL="45720" indent="0">
              <a:buNone/>
            </a:pPr>
            <a:r>
              <a:rPr lang="et-EE" sz="5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+mj-ea"/>
                <a:cs typeface="+mj-cs"/>
              </a:rPr>
              <a:t>„Kui </a:t>
            </a:r>
            <a:r>
              <a:rPr lang="et-EE" sz="5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+mj-ea"/>
                <a:cs typeface="+mj-cs"/>
              </a:rPr>
              <a:t>hästi Te </a:t>
            </a:r>
            <a:r>
              <a:rPr lang="et-EE" sz="5800" b="1" dirty="0" err="1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+mj-ea"/>
                <a:cs typeface="+mj-cs"/>
              </a:rPr>
              <a:t>coachingut</a:t>
            </a:r>
            <a:r>
              <a:rPr lang="et-EE" sz="5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+mj-ea"/>
                <a:cs typeface="+mj-cs"/>
              </a:rPr>
              <a:t> valdate</a:t>
            </a:r>
            <a:r>
              <a:rPr lang="et-EE" sz="5800" b="1" dirty="0">
                <a:solidFill>
                  <a:schemeClr val="accent1">
                    <a:lumMod val="75000"/>
                  </a:schemeClr>
                </a:solidFill>
                <a:latin typeface="Footlight MT Light" panose="0204060206030A020304" pitchFamily="18" charset="0"/>
                <a:ea typeface="+mj-ea"/>
                <a:cs typeface="+mj-cs"/>
              </a:rPr>
              <a:t>?“</a:t>
            </a:r>
            <a:endParaRPr lang="et-EE" sz="5800" b="1" dirty="0">
              <a:solidFill>
                <a:schemeClr val="accent1">
                  <a:lumMod val="75000"/>
                </a:schemeClr>
              </a:solidFill>
              <a:latin typeface="Footlight MT Light" panose="0204060206030A020304" pitchFamily="18" charset="0"/>
              <a:ea typeface="+mj-ea"/>
              <a:cs typeface="+mj-cs"/>
            </a:endParaRPr>
          </a:p>
          <a:p>
            <a:r>
              <a:rPr lang="et-EE" sz="4800" dirty="0" smtClean="0">
                <a:latin typeface="Footlight MT Light" panose="0204060206030A020304" pitchFamily="18" charset="0"/>
              </a:rPr>
              <a:t>Hinda </a:t>
            </a:r>
            <a:r>
              <a:rPr lang="et-EE" sz="4800" b="1" dirty="0" smtClean="0">
                <a:latin typeface="Footlight MT Light" panose="0204060206030A020304" pitchFamily="18" charset="0"/>
              </a:rPr>
              <a:t>skaalal 1 – 10 </a:t>
            </a:r>
            <a:r>
              <a:rPr lang="et-EE" sz="4800" dirty="0" smtClean="0">
                <a:latin typeface="Footlight MT Light" panose="0204060206030A020304" pitchFamily="18" charset="0"/>
              </a:rPr>
              <a:t>oma teadlikkust </a:t>
            </a:r>
            <a:r>
              <a:rPr lang="et-EE" sz="4800" dirty="0" err="1" smtClean="0">
                <a:latin typeface="Footlight MT Light" panose="0204060206030A020304" pitchFamily="18" charset="0"/>
              </a:rPr>
              <a:t>coachingu</a:t>
            </a:r>
            <a:r>
              <a:rPr lang="et-EE" sz="4800" dirty="0" smtClean="0">
                <a:latin typeface="Footlight MT Light" panose="0204060206030A020304" pitchFamily="18" charset="0"/>
              </a:rPr>
              <a:t> olemusest ja rakendusvõimalustest meeskonna kaasamisel ja </a:t>
            </a:r>
            <a:r>
              <a:rPr lang="et-EE" sz="4800" dirty="0" smtClean="0">
                <a:latin typeface="Footlight MT Light" panose="0204060206030A020304" pitchFamily="18" charset="0"/>
              </a:rPr>
              <a:t>arendamisel, kusjuures </a:t>
            </a:r>
            <a:r>
              <a:rPr lang="et-EE" sz="4400" dirty="0" smtClean="0">
                <a:latin typeface="Footlight MT Light" panose="0204060206030A020304" pitchFamily="18" charset="0"/>
              </a:rPr>
              <a:t>1 </a:t>
            </a:r>
            <a:r>
              <a:rPr lang="et-EE" sz="4400" dirty="0" smtClean="0">
                <a:latin typeface="Footlight MT Light" panose="0204060206030A020304" pitchFamily="18" charset="0"/>
              </a:rPr>
              <a:t>tähistab väga kesiseid, 10 väga häid </a:t>
            </a:r>
            <a:r>
              <a:rPr lang="et-EE" sz="4400" dirty="0" smtClean="0">
                <a:latin typeface="Footlight MT Light" panose="0204060206030A020304" pitchFamily="18" charset="0"/>
              </a:rPr>
              <a:t>teadmisi: </a:t>
            </a:r>
            <a:r>
              <a:rPr lang="et-EE" sz="3600" b="1" u="sng" dirty="0" smtClean="0">
                <a:solidFill>
                  <a:srgbClr val="00B0F0"/>
                </a:solidFill>
                <a:latin typeface="Footlight MT Light" panose="0204060206030A020304" pitchFamily="18" charset="0"/>
              </a:rPr>
              <a:t>https</a:t>
            </a:r>
            <a:r>
              <a:rPr lang="et-EE" sz="3600" b="1" u="sng" dirty="0">
                <a:solidFill>
                  <a:srgbClr val="00B0F0"/>
                </a:solidFill>
                <a:latin typeface="Footlight MT Light" panose="0204060206030A020304" pitchFamily="18" charset="0"/>
              </a:rPr>
              <a:t>://flinga.fi/s/FXRZ6CL</a:t>
            </a:r>
            <a:endParaRPr lang="et-EE" sz="3600" b="1" u="sng" dirty="0" smtClean="0">
              <a:solidFill>
                <a:srgbClr val="00B0F0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71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alkiri 12"/>
          <p:cNvSpPr>
            <a:spLocks noGrp="1"/>
          </p:cNvSpPr>
          <p:nvPr>
            <p:ph type="title"/>
          </p:nvPr>
        </p:nvSpPr>
        <p:spPr>
          <a:xfrm>
            <a:off x="693812" y="404664"/>
            <a:ext cx="10945216" cy="1066800"/>
          </a:xfrm>
        </p:spPr>
        <p:txBody>
          <a:bodyPr rtlCol="0">
            <a:noAutofit/>
          </a:bodyPr>
          <a:lstStyle/>
          <a:p>
            <a:pPr rtl="0"/>
            <a:r>
              <a:rPr lang="et-EE" sz="5400" dirty="0" err="1" smtClean="0">
                <a:latin typeface="Footlight MT Light" panose="0204060206030A020304" pitchFamily="18" charset="0"/>
              </a:rPr>
              <a:t>Sotsiomeetria</a:t>
            </a:r>
            <a:endParaRPr lang="et-EE" sz="5400" dirty="0">
              <a:latin typeface="Footlight MT Light" panose="0204060206030A020304" pitchFamily="18" charset="0"/>
            </a:endParaRPr>
          </a:p>
        </p:txBody>
      </p:sp>
      <p:sp>
        <p:nvSpPr>
          <p:cNvPr id="14" name="Sisu kohatäide 13"/>
          <p:cNvSpPr>
            <a:spLocks noGrp="1"/>
          </p:cNvSpPr>
          <p:nvPr>
            <p:ph idx="1"/>
          </p:nvPr>
        </p:nvSpPr>
        <p:spPr>
          <a:xfrm>
            <a:off x="693812" y="1052736"/>
            <a:ext cx="10801200" cy="5616624"/>
          </a:xfrm>
        </p:spPr>
        <p:txBody>
          <a:bodyPr rtlCol="0">
            <a:normAutofit fontScale="92500" lnSpcReduction="20000"/>
          </a:bodyPr>
          <a:lstStyle/>
          <a:p>
            <a:pPr rtl="0"/>
            <a:endParaRPr lang="et-EE" dirty="0" smtClean="0"/>
          </a:p>
          <a:p>
            <a:pPr marL="45720" indent="0">
              <a:buNone/>
            </a:pPr>
            <a:r>
              <a:rPr lang="et-EE" sz="3500" dirty="0">
                <a:latin typeface="Footlight MT Light" panose="0204060206030A020304" pitchFamily="18" charset="0"/>
              </a:rPr>
              <a:t>Jacob </a:t>
            </a:r>
            <a:r>
              <a:rPr lang="et-EE" sz="3500" dirty="0" err="1">
                <a:latin typeface="Footlight MT Light" panose="0204060206030A020304" pitchFamily="18" charset="0"/>
              </a:rPr>
              <a:t>Levy</a:t>
            </a:r>
            <a:r>
              <a:rPr lang="et-EE" sz="3500" dirty="0">
                <a:latin typeface="Footlight MT Light" panose="0204060206030A020304" pitchFamily="18" charset="0"/>
              </a:rPr>
              <a:t> </a:t>
            </a:r>
            <a:r>
              <a:rPr lang="et-EE" sz="3500" dirty="0" err="1">
                <a:latin typeface="Footlight MT Light" panose="0204060206030A020304" pitchFamily="18" charset="0"/>
              </a:rPr>
              <a:t>Moreno</a:t>
            </a:r>
            <a:r>
              <a:rPr lang="et-EE" sz="3500" dirty="0">
                <a:latin typeface="Footlight MT Light" panose="0204060206030A020304" pitchFamily="18" charset="0"/>
              </a:rPr>
              <a:t> loodud </a:t>
            </a:r>
            <a:r>
              <a:rPr lang="et-EE" sz="3500" dirty="0" err="1" smtClean="0">
                <a:latin typeface="Footlight MT Light" panose="0204060206030A020304" pitchFamily="18" charset="0"/>
              </a:rPr>
              <a:t>inimestevaheliste</a:t>
            </a:r>
            <a:r>
              <a:rPr lang="et-EE" sz="3500" dirty="0" smtClean="0">
                <a:latin typeface="Footlight MT Light" panose="0204060206030A020304" pitchFamily="18" charset="0"/>
              </a:rPr>
              <a:t> </a:t>
            </a:r>
            <a:r>
              <a:rPr lang="et-EE" sz="3500" dirty="0">
                <a:latin typeface="Footlight MT Light" panose="0204060206030A020304" pitchFamily="18" charset="0"/>
              </a:rPr>
              <a:t>suhete ja valikute uurimise meetod, mis </a:t>
            </a:r>
            <a:r>
              <a:rPr lang="et-EE" sz="3500" dirty="0" smtClean="0">
                <a:latin typeface="Footlight MT Light" panose="0204060206030A020304" pitchFamily="18" charset="0"/>
              </a:rPr>
              <a:t>võimaldab teadlikult </a:t>
            </a:r>
            <a:r>
              <a:rPr lang="et-EE" sz="3500" dirty="0">
                <a:latin typeface="Footlight MT Light" panose="0204060206030A020304" pitchFamily="18" charset="0"/>
              </a:rPr>
              <a:t>esile tuua, </a:t>
            </a:r>
            <a:r>
              <a:rPr lang="et-EE" sz="3500" dirty="0" smtClean="0">
                <a:latin typeface="Footlight MT Light" panose="0204060206030A020304" pitchFamily="18" charset="0"/>
              </a:rPr>
              <a:t>hinnata </a:t>
            </a:r>
            <a:r>
              <a:rPr lang="et-EE" sz="3500" dirty="0">
                <a:latin typeface="Footlight MT Light" panose="0204060206030A020304" pitchFamily="18" charset="0"/>
              </a:rPr>
              <a:t>ja analüüsida grupiliikmete vahelisi suhteid, sh nähtamatut osa ja </a:t>
            </a:r>
            <a:r>
              <a:rPr lang="et-EE" sz="3500" dirty="0" err="1">
                <a:latin typeface="Footlight MT Light" panose="0204060206030A020304" pitchFamily="18" charset="0"/>
              </a:rPr>
              <a:t>sisekliimat</a:t>
            </a:r>
            <a:r>
              <a:rPr lang="et-EE" sz="3500" dirty="0">
                <a:latin typeface="Footlight MT Light" panose="0204060206030A020304" pitchFamily="18" charset="0"/>
              </a:rPr>
              <a:t> </a:t>
            </a:r>
            <a:r>
              <a:rPr lang="et-EE" sz="3500" dirty="0" smtClean="0">
                <a:latin typeface="Footlight MT Light" panose="0204060206030A020304" pitchFamily="18" charset="0"/>
              </a:rPr>
              <a:t>meeskonnas.</a:t>
            </a:r>
            <a:endParaRPr lang="et-EE" sz="3500" dirty="0">
              <a:latin typeface="Footlight MT Light" panose="0204060206030A020304" pitchFamily="18" charset="0"/>
            </a:endParaRPr>
          </a:p>
          <a:p>
            <a:pPr marL="45720" indent="0">
              <a:buNone/>
            </a:pPr>
            <a:r>
              <a:rPr lang="et-EE" sz="3500" dirty="0" err="1" smtClean="0">
                <a:latin typeface="Footlight MT Light" panose="0204060206030A020304" pitchFamily="18" charset="0"/>
              </a:rPr>
              <a:t>Sotsiomeetria</a:t>
            </a:r>
            <a:r>
              <a:rPr lang="et-EE" sz="3500" dirty="0" smtClean="0">
                <a:latin typeface="Footlight MT Light" panose="0204060206030A020304" pitchFamily="18" charset="0"/>
              </a:rPr>
              <a:t> </a:t>
            </a:r>
            <a:r>
              <a:rPr lang="et-EE" sz="3500" dirty="0">
                <a:latin typeface="Footlight MT Light" panose="0204060206030A020304" pitchFamily="18" charset="0"/>
              </a:rPr>
              <a:t>on ka valikute kunst:</a:t>
            </a:r>
          </a:p>
          <a:p>
            <a:r>
              <a:rPr lang="et-EE" sz="3500" dirty="0" smtClean="0">
                <a:latin typeface="Footlight MT Light" panose="0204060206030A020304" pitchFamily="18" charset="0"/>
              </a:rPr>
              <a:t>valik </a:t>
            </a:r>
            <a:r>
              <a:rPr lang="et-EE" sz="3500" dirty="0">
                <a:latin typeface="Footlight MT Light" panose="0204060206030A020304" pitchFamily="18" charset="0"/>
              </a:rPr>
              <a:t>jääda neutraalseks;</a:t>
            </a:r>
          </a:p>
          <a:p>
            <a:r>
              <a:rPr lang="et-EE" sz="3500" dirty="0" smtClean="0">
                <a:latin typeface="Footlight MT Light" panose="0204060206030A020304" pitchFamily="18" charset="0"/>
              </a:rPr>
              <a:t>valik </a:t>
            </a:r>
            <a:r>
              <a:rPr lang="et-EE" sz="3500" dirty="0">
                <a:latin typeface="Footlight MT Light" panose="0204060206030A020304" pitchFamily="18" charset="0"/>
              </a:rPr>
              <a:t>liikuda kellegi poole (suhelda, käia läbi, teha koostööd);</a:t>
            </a:r>
          </a:p>
          <a:p>
            <a:r>
              <a:rPr lang="et-EE" sz="3500" dirty="0" smtClean="0">
                <a:latin typeface="Footlight MT Light" panose="0204060206030A020304" pitchFamily="18" charset="0"/>
              </a:rPr>
              <a:t>valik </a:t>
            </a:r>
            <a:r>
              <a:rPr lang="et-EE" sz="3500" dirty="0">
                <a:latin typeface="Footlight MT Light" panose="0204060206030A020304" pitchFamily="18" charset="0"/>
              </a:rPr>
              <a:t>kellestki eemalduda (mitte suhelda, vältida).</a:t>
            </a:r>
          </a:p>
          <a:p>
            <a:pPr marL="45720" indent="0">
              <a:buNone/>
            </a:pPr>
            <a:r>
              <a:rPr lang="et-EE" sz="3500" dirty="0" smtClean="0">
                <a:latin typeface="Footlight MT Light" panose="0204060206030A020304" pitchFamily="18" charset="0"/>
              </a:rPr>
              <a:t>Kõik </a:t>
            </a:r>
            <a:r>
              <a:rPr lang="et-EE" sz="3500" dirty="0">
                <a:latin typeface="Footlight MT Light" panose="0204060206030A020304" pitchFamily="18" charset="0"/>
              </a:rPr>
              <a:t>inimesed teevad alalõpmata </a:t>
            </a:r>
            <a:r>
              <a:rPr lang="et-EE" sz="3500" dirty="0" err="1">
                <a:latin typeface="Footlight MT Light" panose="0204060206030A020304" pitchFamily="18" charset="0"/>
              </a:rPr>
              <a:t>sotsiomeetrilisi</a:t>
            </a:r>
            <a:r>
              <a:rPr lang="et-EE" sz="3500" dirty="0">
                <a:latin typeface="Footlight MT Light" panose="0204060206030A020304" pitchFamily="18" charset="0"/>
              </a:rPr>
              <a:t> valikuid</a:t>
            </a:r>
            <a:r>
              <a:rPr lang="et-EE" sz="3500" dirty="0" smtClean="0">
                <a:latin typeface="Footlight MT Light" panose="0204060206030A020304" pitchFamily="18" charset="0"/>
              </a:rPr>
              <a:t>.</a:t>
            </a:r>
          </a:p>
          <a:p>
            <a:pPr marL="45720" indent="0" algn="r">
              <a:buNone/>
            </a:pPr>
            <a:r>
              <a:rPr lang="et-EE" sz="3500" dirty="0" err="1" smtClean="0">
                <a:solidFill>
                  <a:schemeClr val="bg1">
                    <a:lumMod val="65000"/>
                  </a:schemeClr>
                </a:solidFill>
                <a:latin typeface="Footlight MT Light" panose="0204060206030A020304" pitchFamily="18" charset="0"/>
              </a:rPr>
              <a:t>Moreno</a:t>
            </a:r>
            <a:r>
              <a:rPr lang="et-EE" sz="3500" dirty="0" smtClean="0">
                <a:solidFill>
                  <a:schemeClr val="bg1">
                    <a:lumMod val="65000"/>
                  </a:schemeClr>
                </a:solidFill>
                <a:latin typeface="Footlight MT Light" panose="0204060206030A020304" pitchFamily="18" charset="0"/>
              </a:rPr>
              <a:t> Keskuse koduleht</a:t>
            </a:r>
          </a:p>
        </p:txBody>
      </p:sp>
    </p:spTree>
    <p:extLst>
      <p:ext uri="{BB962C8B-B14F-4D97-AF65-F5344CB8AC3E}">
        <p14:creationId xmlns:p14="http://schemas.microsoft.com/office/powerpoint/2010/main" val="277817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ontrastne äriesitlus 16x9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870241_TF02895266" id="{50523B63-9E8A-4DE3-8B80-6F46C56AC41C}" vid="{B5F212DF-E9B5-42B8-972B-311A7939C46E}"/>
    </a:ext>
  </a:extLst>
</a:theme>
</file>

<file path=ppt/theme/theme2.xml><?xml version="1.0" encoding="utf-8"?>
<a:theme xmlns:a="http://schemas.openxmlformats.org/drawingml/2006/main" name="Office’i kujundus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’i kujundus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220E13-D325-4A9E-AA7A-0D1409275EB9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Kontrastne äriesitlus (laiekraan)</Template>
  <TotalTime>294</TotalTime>
  <Words>1250</Words>
  <Application>Microsoft Office PowerPoint</Application>
  <PresentationFormat>Kohandatud</PresentationFormat>
  <Paragraphs>206</Paragraphs>
  <Slides>33</Slides>
  <Notes>33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33</vt:i4>
      </vt:variant>
    </vt:vector>
  </HeadingPairs>
  <TitlesOfParts>
    <vt:vector size="37" baseType="lpstr">
      <vt:lpstr>Arial</vt:lpstr>
      <vt:lpstr>Footlight MT Light</vt:lpstr>
      <vt:lpstr>Franklin Gothic Medium</vt:lpstr>
      <vt:lpstr>Kontrastne äriesitlus 16x9</vt:lpstr>
      <vt:lpstr>  Coaching praktikas: Kuidas meeskonda tegevuslike meetoditega kaasata ja arendada kaugtöö kontekstis?</vt:lpstr>
      <vt:lpstr>Töötoa eesmärk:</vt:lpstr>
      <vt:lpstr>Coaching praktikas</vt:lpstr>
      <vt:lpstr>Coaching</vt:lpstr>
      <vt:lpstr>Coaching</vt:lpstr>
      <vt:lpstr>Psühhodraama</vt:lpstr>
      <vt:lpstr>Psühhodraama ülesehitus</vt:lpstr>
      <vt:lpstr>Soojendus (warm up)</vt:lpstr>
      <vt:lpstr>Sotsiomeetria</vt:lpstr>
      <vt:lpstr>Soojendus (warm up)</vt:lpstr>
      <vt:lpstr>Soojendus (warm up)</vt:lpstr>
      <vt:lpstr>Skaalaküsimuse rakendamisest</vt:lpstr>
      <vt:lpstr>Skaalaküsimuse rakendamisest</vt:lpstr>
      <vt:lpstr>Skaalaküsimuse rakendamisest</vt:lpstr>
      <vt:lpstr>Soojendus (warm up)</vt:lpstr>
      <vt:lpstr>Tegevus (action)</vt:lpstr>
      <vt:lpstr>Tegevus (action)</vt:lpstr>
      <vt:lpstr>Tegevus (action)</vt:lpstr>
      <vt:lpstr>Tegevus (action)</vt:lpstr>
      <vt:lpstr>Tegevus (action)</vt:lpstr>
      <vt:lpstr>Tegevus (action)</vt:lpstr>
      <vt:lpstr>Tegevus (action)</vt:lpstr>
      <vt:lpstr>Tegevus (action)</vt:lpstr>
      <vt:lpstr>Coachingu alustala:  valikuprintsiibiga nõustumine</vt:lpstr>
      <vt:lpstr>Tegevus (action)</vt:lpstr>
      <vt:lpstr>Tegevus (action)</vt:lpstr>
      <vt:lpstr>Tegevus (action)</vt:lpstr>
      <vt:lpstr>Tegevus (action)</vt:lpstr>
      <vt:lpstr>Coaching – arendav vestlus</vt:lpstr>
      <vt:lpstr>Kokkuvõte (jagamine)</vt:lpstr>
      <vt:lpstr>Kokkuvõte (jagamine)</vt:lpstr>
      <vt:lpstr>Kokkuvõte (jagamine)</vt:lpstr>
      <vt:lpstr>Lõpetuseks</vt:lpstr>
    </vt:vector>
  </TitlesOfParts>
  <Company>Tallinna Linnakantselei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Pealkirja paigutus</dc:title>
  <dc:creator>Allan Kaljakin</dc:creator>
  <cp:lastModifiedBy>Allan Kaljakin</cp:lastModifiedBy>
  <cp:revision>62</cp:revision>
  <dcterms:created xsi:type="dcterms:W3CDTF">2021-03-26T17:04:10Z</dcterms:created>
  <dcterms:modified xsi:type="dcterms:W3CDTF">2021-03-29T18:47:42Z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